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7" r:id="rId2"/>
    <p:sldId id="790" r:id="rId3"/>
    <p:sldId id="276" r:id="rId4"/>
    <p:sldId id="277" r:id="rId5"/>
    <p:sldId id="275" r:id="rId6"/>
    <p:sldId id="844" r:id="rId7"/>
    <p:sldId id="278" r:id="rId8"/>
    <p:sldId id="845" r:id="rId9"/>
    <p:sldId id="831" r:id="rId10"/>
    <p:sldId id="832" r:id="rId11"/>
    <p:sldId id="846" r:id="rId12"/>
    <p:sldId id="834" r:id="rId13"/>
    <p:sldId id="835" r:id="rId14"/>
    <p:sldId id="836" r:id="rId15"/>
    <p:sldId id="791" r:id="rId16"/>
    <p:sldId id="514" r:id="rId17"/>
    <p:sldId id="530" r:id="rId18"/>
    <p:sldId id="812" r:id="rId19"/>
    <p:sldId id="813" r:id="rId20"/>
    <p:sldId id="838" r:id="rId21"/>
    <p:sldId id="256" r:id="rId22"/>
    <p:sldId id="820" r:id="rId23"/>
    <p:sldId id="258" r:id="rId24"/>
    <p:sldId id="259" r:id="rId25"/>
    <p:sldId id="260" r:id="rId26"/>
    <p:sldId id="261" r:id="rId27"/>
    <p:sldId id="262" r:id="rId28"/>
    <p:sldId id="829" r:id="rId29"/>
    <p:sldId id="830" r:id="rId30"/>
    <p:sldId id="264" r:id="rId31"/>
    <p:sldId id="823" r:id="rId32"/>
    <p:sldId id="824" r:id="rId33"/>
    <p:sldId id="825" r:id="rId34"/>
    <p:sldId id="826" r:id="rId35"/>
    <p:sldId id="827" r:id="rId36"/>
    <p:sldId id="270" r:id="rId37"/>
    <p:sldId id="828" r:id="rId38"/>
    <p:sldId id="272" r:id="rId39"/>
    <p:sldId id="273" r:id="rId40"/>
    <p:sldId id="274" r:id="rId41"/>
    <p:sldId id="821" r:id="rId42"/>
    <p:sldId id="279" r:id="rId43"/>
    <p:sldId id="281" r:id="rId44"/>
    <p:sldId id="792" r:id="rId45"/>
    <p:sldId id="840" r:id="rId46"/>
    <p:sldId id="819" r:id="rId47"/>
    <p:sldId id="842" r:id="rId48"/>
    <p:sldId id="263" r:id="rId49"/>
  </p:sldIdLst>
  <p:sldSz cx="20104100" cy="1130935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EF2"/>
    <a:srgbClr val="7FDFB3"/>
    <a:srgbClr val="D1A4FF"/>
    <a:srgbClr val="082F76"/>
    <a:srgbClr val="FEB954"/>
    <a:srgbClr val="FECD86"/>
    <a:srgbClr val="FFD5AB"/>
    <a:srgbClr val="FFCF9F"/>
    <a:srgbClr val="0C4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4653"/>
  </p:normalViewPr>
  <p:slideViewPr>
    <p:cSldViewPr>
      <p:cViewPr varScale="1">
        <p:scale>
          <a:sx n="53" d="100"/>
          <a:sy n="53" d="100"/>
        </p:scale>
        <p:origin x="557"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E7654-276F-4EB0-972E-318465003F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353FDED6-B3D8-46D5-A5DE-0AE9D328B1E6}">
      <dgm:prSet custT="1"/>
      <dgm:spPr/>
      <dgm:t>
        <a:bodyPr/>
        <a:lstStyle/>
        <a:p>
          <a:r>
            <a:rPr lang="en-GB" sz="2400" dirty="0"/>
            <a:t>Denmark has </a:t>
          </a:r>
          <a:r>
            <a:rPr lang="en-GB" sz="2400" b="1" dirty="0"/>
            <a:t>not yet implemented legislation obligating the employer to keep tract of working hours</a:t>
          </a:r>
          <a:r>
            <a:rPr lang="en-GB" sz="2400" dirty="0"/>
            <a:t>. Thus, an obligation to keep track on working </a:t>
          </a:r>
          <a:r>
            <a:rPr lang="en-GB" sz="2400" b="1" dirty="0"/>
            <a:t>only</a:t>
          </a:r>
          <a:r>
            <a:rPr lang="en-GB" sz="2400" dirty="0"/>
            <a:t> </a:t>
          </a:r>
          <a:r>
            <a:rPr lang="en-GB" sz="2400" b="1" dirty="0"/>
            <a:t>derives from EU case law</a:t>
          </a:r>
          <a:r>
            <a:rPr lang="en-GB" sz="2400" dirty="0"/>
            <a:t>. </a:t>
          </a:r>
          <a:endParaRPr lang="fr-FR" sz="2400" dirty="0"/>
        </a:p>
      </dgm:t>
    </dgm:pt>
    <dgm:pt modelId="{370F8603-861A-4574-AF43-718F3FB4E392}" type="parTrans" cxnId="{6216B3B2-B2A4-40DA-A257-B4640D3325B0}">
      <dgm:prSet/>
      <dgm:spPr/>
      <dgm:t>
        <a:bodyPr/>
        <a:lstStyle/>
        <a:p>
          <a:endParaRPr lang="fr-FR"/>
        </a:p>
      </dgm:t>
    </dgm:pt>
    <dgm:pt modelId="{F6F7D17F-C030-4774-8394-BC5874EEB471}" type="sibTrans" cxnId="{6216B3B2-B2A4-40DA-A257-B4640D3325B0}">
      <dgm:prSet/>
      <dgm:spPr/>
      <dgm:t>
        <a:bodyPr/>
        <a:lstStyle/>
        <a:p>
          <a:endParaRPr lang="fr-FR"/>
        </a:p>
      </dgm:t>
    </dgm:pt>
    <dgm:pt modelId="{289E646E-3AE1-48CD-8C9A-573A07ACD64D}" type="pres">
      <dgm:prSet presAssocID="{CC4E7654-276F-4EB0-972E-318465003FA0}" presName="diagram" presStyleCnt="0">
        <dgm:presLayoutVars>
          <dgm:dir/>
          <dgm:resizeHandles val="exact"/>
        </dgm:presLayoutVars>
      </dgm:prSet>
      <dgm:spPr/>
    </dgm:pt>
    <dgm:pt modelId="{D47A4749-D772-4FAE-A0B7-E8CD4AD2472C}" type="pres">
      <dgm:prSet presAssocID="{353FDED6-B3D8-46D5-A5DE-0AE9D328B1E6}" presName="node" presStyleLbl="node1" presStyleIdx="0" presStyleCnt="1" custScaleX="243152" custScaleY="54700" custLinFactNeighborX="4972" custLinFactNeighborY="24584">
        <dgm:presLayoutVars>
          <dgm:bulletEnabled val="1"/>
        </dgm:presLayoutVars>
      </dgm:prSet>
      <dgm:spPr/>
    </dgm:pt>
  </dgm:ptLst>
  <dgm:cxnLst>
    <dgm:cxn modelId="{26768C42-68F7-4F86-9C86-CB325AD4DE68}" type="presOf" srcId="{353FDED6-B3D8-46D5-A5DE-0AE9D328B1E6}" destId="{D47A4749-D772-4FAE-A0B7-E8CD4AD2472C}" srcOrd="0" destOrd="0" presId="urn:microsoft.com/office/officeart/2005/8/layout/default"/>
    <dgm:cxn modelId="{6216B3B2-B2A4-40DA-A257-B4640D3325B0}" srcId="{CC4E7654-276F-4EB0-972E-318465003FA0}" destId="{353FDED6-B3D8-46D5-A5DE-0AE9D328B1E6}" srcOrd="0" destOrd="0" parTransId="{370F8603-861A-4574-AF43-718F3FB4E392}" sibTransId="{F6F7D17F-C030-4774-8394-BC5874EEB471}"/>
    <dgm:cxn modelId="{B5B301F4-E730-4AC6-88CD-00723AE6C4F3}" type="presOf" srcId="{CC4E7654-276F-4EB0-972E-318465003FA0}" destId="{289E646E-3AE1-48CD-8C9A-573A07ACD64D}" srcOrd="0" destOrd="0" presId="urn:microsoft.com/office/officeart/2005/8/layout/default"/>
    <dgm:cxn modelId="{6C3C859D-A780-4D7F-871B-6F5D633D501E}" type="presParOf" srcId="{289E646E-3AE1-48CD-8C9A-573A07ACD64D}" destId="{D47A4749-D772-4FAE-A0B7-E8CD4AD2472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22681-DB4E-45EC-8964-123893AE91B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fr-FR"/>
        </a:p>
      </dgm:t>
    </dgm:pt>
    <dgm:pt modelId="{008FB72F-DD52-46A5-ACD0-44528F961746}">
      <dgm:prSet phldrT="[Texte]" custT="1"/>
      <dgm:spPr/>
      <dgm:t>
        <a:bodyPr/>
        <a:lstStyle/>
        <a:p>
          <a:r>
            <a:rPr lang="fr-FR" sz="2400" b="1" dirty="0" err="1"/>
            <a:t>Company</a:t>
          </a:r>
          <a:r>
            <a:rPr lang="fr-FR" sz="2400" b="1" dirty="0"/>
            <a:t> collective agreement</a:t>
          </a:r>
          <a:r>
            <a:rPr lang="fr-FR" sz="2400" b="0" dirty="0"/>
            <a:t>, </a:t>
          </a:r>
          <a:r>
            <a:rPr lang="en-US" sz="2400" b="0" dirty="0"/>
            <a:t>negotiated with trade unions or employee representatives</a:t>
          </a:r>
          <a:endParaRPr lang="fr-FR" sz="2400" b="0" dirty="0"/>
        </a:p>
      </dgm:t>
    </dgm:pt>
    <dgm:pt modelId="{498E01DF-3268-4628-9E93-1AC4975E611F}" type="parTrans" cxnId="{A70527FE-39D0-43C9-9FCE-24239F21B36F}">
      <dgm:prSet/>
      <dgm:spPr/>
      <dgm:t>
        <a:bodyPr/>
        <a:lstStyle/>
        <a:p>
          <a:endParaRPr lang="fr-FR"/>
        </a:p>
      </dgm:t>
    </dgm:pt>
    <dgm:pt modelId="{877F5027-6319-4DBC-A5EE-A9B6F39FDD24}" type="sibTrans" cxnId="{A70527FE-39D0-43C9-9FCE-24239F21B36F}">
      <dgm:prSet custT="1"/>
      <dgm:spPr/>
      <dgm:t>
        <a:bodyPr/>
        <a:lstStyle/>
        <a:p>
          <a:r>
            <a:rPr lang="fr-FR" sz="1800" i="1" dirty="0"/>
            <a:t>Or, if not</a:t>
          </a:r>
        </a:p>
      </dgm:t>
    </dgm:pt>
    <dgm:pt modelId="{3F16549D-46CC-4690-B5F2-8BDF7BBE850B}">
      <dgm:prSet phldrT="[Texte]" custT="1"/>
      <dgm:spPr/>
      <dgm:t>
        <a:bodyPr/>
        <a:lstStyle/>
        <a:p>
          <a:r>
            <a:rPr lang="en-US" sz="2400" b="1" dirty="0"/>
            <a:t>Charter</a:t>
          </a:r>
          <a:r>
            <a:rPr lang="en-US" sz="2400" dirty="0"/>
            <a:t>, drawn up unilaterally by the employer after consultation with employee representatives (CSE)</a:t>
          </a:r>
          <a:endParaRPr lang="fr-FR" sz="2400" dirty="0"/>
        </a:p>
      </dgm:t>
    </dgm:pt>
    <dgm:pt modelId="{90B0F6DF-201C-4083-9EB3-660E41C5B7F9}" type="parTrans" cxnId="{FC342950-114F-441C-9620-3E45FA324001}">
      <dgm:prSet/>
      <dgm:spPr/>
      <dgm:t>
        <a:bodyPr/>
        <a:lstStyle/>
        <a:p>
          <a:endParaRPr lang="fr-FR"/>
        </a:p>
      </dgm:t>
    </dgm:pt>
    <dgm:pt modelId="{A98B31D6-2E30-41C4-B501-52053046EC7C}" type="sibTrans" cxnId="{FC342950-114F-441C-9620-3E45FA324001}">
      <dgm:prSet custT="1"/>
      <dgm:spPr/>
      <dgm:t>
        <a:bodyPr/>
        <a:lstStyle/>
        <a:p>
          <a:r>
            <a:rPr lang="fr-FR" sz="1800" i="1"/>
            <a:t>Or, if not</a:t>
          </a:r>
          <a:endParaRPr lang="fr-FR" sz="1800" i="1" dirty="0"/>
        </a:p>
      </dgm:t>
    </dgm:pt>
    <dgm:pt modelId="{C051A40B-9AE7-439C-9EF7-D64B4711656B}">
      <dgm:prSet phldrT="[Texte]" custT="1"/>
      <dgm:spPr/>
      <dgm:t>
        <a:bodyPr/>
        <a:lstStyle/>
        <a:p>
          <a:r>
            <a:rPr lang="fr-FR" sz="2400" b="0" dirty="0"/>
            <a:t>On a case-by-case basis, </a:t>
          </a:r>
          <a:r>
            <a:rPr lang="fr-FR" sz="2400" b="0" dirty="0" err="1"/>
            <a:t>with</a:t>
          </a:r>
          <a:r>
            <a:rPr lang="fr-FR" sz="2400" b="0" dirty="0"/>
            <a:t> an </a:t>
          </a:r>
          <a:r>
            <a:rPr lang="fr-FR" sz="2400" b="1" dirty="0"/>
            <a:t>a</a:t>
          </a:r>
          <a:r>
            <a:rPr lang="en-US" sz="2400" b="1" dirty="0" err="1"/>
            <a:t>greement</a:t>
          </a:r>
          <a:r>
            <a:rPr lang="en-US" sz="2400" b="1" dirty="0"/>
            <a:t> with the employee </a:t>
          </a:r>
          <a:r>
            <a:rPr lang="en-US" sz="2400" dirty="0"/>
            <a:t>concerned, formalized by any means (preferably in writing, e.g. with an </a:t>
          </a:r>
          <a:r>
            <a:rPr lang="en-US" sz="2400" b="1" dirty="0"/>
            <a:t>addendum</a:t>
          </a:r>
          <a:r>
            <a:rPr lang="en-US" sz="2400" dirty="0"/>
            <a:t> to the employment contract)</a:t>
          </a:r>
          <a:endParaRPr lang="fr-FR" sz="2400" dirty="0"/>
        </a:p>
      </dgm:t>
    </dgm:pt>
    <dgm:pt modelId="{0D9905FD-8577-46D8-B92B-FC69356AABC1}" type="parTrans" cxnId="{B6B605EE-85D8-437E-AF5B-37F61D0607CB}">
      <dgm:prSet/>
      <dgm:spPr/>
      <dgm:t>
        <a:bodyPr/>
        <a:lstStyle/>
        <a:p>
          <a:endParaRPr lang="fr-FR"/>
        </a:p>
      </dgm:t>
    </dgm:pt>
    <dgm:pt modelId="{BD334168-32C5-4F97-B2D8-94E0C500E409}" type="sibTrans" cxnId="{B6B605EE-85D8-437E-AF5B-37F61D0607CB}">
      <dgm:prSet/>
      <dgm:spPr/>
      <dgm:t>
        <a:bodyPr/>
        <a:lstStyle/>
        <a:p>
          <a:endParaRPr lang="fr-FR"/>
        </a:p>
      </dgm:t>
    </dgm:pt>
    <dgm:pt modelId="{93BCDE0E-7643-4493-B1A5-ECC2F0E39037}" type="pres">
      <dgm:prSet presAssocID="{D5522681-DB4E-45EC-8964-123893AE91BC}" presName="outerComposite" presStyleCnt="0">
        <dgm:presLayoutVars>
          <dgm:chMax val="5"/>
          <dgm:dir/>
          <dgm:resizeHandles val="exact"/>
        </dgm:presLayoutVars>
      </dgm:prSet>
      <dgm:spPr/>
    </dgm:pt>
    <dgm:pt modelId="{C0FB5B26-89A6-4CBD-9BBB-74350FF196E5}" type="pres">
      <dgm:prSet presAssocID="{D5522681-DB4E-45EC-8964-123893AE91BC}" presName="dummyMaxCanvas" presStyleCnt="0">
        <dgm:presLayoutVars/>
      </dgm:prSet>
      <dgm:spPr/>
    </dgm:pt>
    <dgm:pt modelId="{8CC77B4D-9C95-4A02-9C5B-010D047740B5}" type="pres">
      <dgm:prSet presAssocID="{D5522681-DB4E-45EC-8964-123893AE91BC}" presName="ThreeNodes_1" presStyleLbl="node1" presStyleIdx="0" presStyleCnt="3" custScaleY="109990" custLinFactNeighborX="70" custLinFactNeighborY="-14364">
        <dgm:presLayoutVars>
          <dgm:bulletEnabled val="1"/>
        </dgm:presLayoutVars>
      </dgm:prSet>
      <dgm:spPr/>
    </dgm:pt>
    <dgm:pt modelId="{6D25A0F8-130F-4842-A2F0-ABAE78602862}" type="pres">
      <dgm:prSet presAssocID="{D5522681-DB4E-45EC-8964-123893AE91BC}" presName="ThreeNodes_2" presStyleLbl="node1" presStyleIdx="1" presStyleCnt="3">
        <dgm:presLayoutVars>
          <dgm:bulletEnabled val="1"/>
        </dgm:presLayoutVars>
      </dgm:prSet>
      <dgm:spPr/>
    </dgm:pt>
    <dgm:pt modelId="{2FAE1F21-F27F-431B-8323-005EA8294B1A}" type="pres">
      <dgm:prSet presAssocID="{D5522681-DB4E-45EC-8964-123893AE91BC}" presName="ThreeNodes_3" presStyleLbl="node1" presStyleIdx="2" presStyleCnt="3">
        <dgm:presLayoutVars>
          <dgm:bulletEnabled val="1"/>
        </dgm:presLayoutVars>
      </dgm:prSet>
      <dgm:spPr/>
    </dgm:pt>
    <dgm:pt modelId="{C1C89B73-968A-46CA-A01C-4882EA50AEB4}" type="pres">
      <dgm:prSet presAssocID="{D5522681-DB4E-45EC-8964-123893AE91BC}" presName="ThreeConn_1-2" presStyleLbl="fgAccFollowNode1" presStyleIdx="0" presStyleCnt="2" custScaleX="126157" custScaleY="134681">
        <dgm:presLayoutVars>
          <dgm:bulletEnabled val="1"/>
        </dgm:presLayoutVars>
      </dgm:prSet>
      <dgm:spPr>
        <a:prstGeom prst="ellipse">
          <a:avLst/>
        </a:prstGeom>
      </dgm:spPr>
    </dgm:pt>
    <dgm:pt modelId="{FF51B969-0D70-4849-86A6-3F78D5ED3021}" type="pres">
      <dgm:prSet presAssocID="{D5522681-DB4E-45EC-8964-123893AE91BC}" presName="ThreeConn_2-3" presStyleLbl="fgAccFollowNode1" presStyleIdx="1" presStyleCnt="2" custScaleX="133254" custScaleY="147881">
        <dgm:presLayoutVars>
          <dgm:bulletEnabled val="1"/>
        </dgm:presLayoutVars>
      </dgm:prSet>
      <dgm:spPr>
        <a:prstGeom prst="ellipse">
          <a:avLst/>
        </a:prstGeom>
      </dgm:spPr>
    </dgm:pt>
    <dgm:pt modelId="{24F5A11C-B008-406A-8AC2-AABD7FB2C9FD}" type="pres">
      <dgm:prSet presAssocID="{D5522681-DB4E-45EC-8964-123893AE91BC}" presName="ThreeNodes_1_text" presStyleLbl="node1" presStyleIdx="2" presStyleCnt="3">
        <dgm:presLayoutVars>
          <dgm:bulletEnabled val="1"/>
        </dgm:presLayoutVars>
      </dgm:prSet>
      <dgm:spPr/>
    </dgm:pt>
    <dgm:pt modelId="{CF36FC17-8F65-420B-B97C-6867076EBA91}" type="pres">
      <dgm:prSet presAssocID="{D5522681-DB4E-45EC-8964-123893AE91BC}" presName="ThreeNodes_2_text" presStyleLbl="node1" presStyleIdx="2" presStyleCnt="3">
        <dgm:presLayoutVars>
          <dgm:bulletEnabled val="1"/>
        </dgm:presLayoutVars>
      </dgm:prSet>
      <dgm:spPr/>
    </dgm:pt>
    <dgm:pt modelId="{26A3077D-F792-493C-A809-328D269D5613}" type="pres">
      <dgm:prSet presAssocID="{D5522681-DB4E-45EC-8964-123893AE91BC}" presName="ThreeNodes_3_text" presStyleLbl="node1" presStyleIdx="2" presStyleCnt="3">
        <dgm:presLayoutVars>
          <dgm:bulletEnabled val="1"/>
        </dgm:presLayoutVars>
      </dgm:prSet>
      <dgm:spPr/>
    </dgm:pt>
  </dgm:ptLst>
  <dgm:cxnLst>
    <dgm:cxn modelId="{9E5F8016-A758-4BBA-A888-390FDD3DCFFB}" type="presOf" srcId="{877F5027-6319-4DBC-A5EE-A9B6F39FDD24}" destId="{C1C89B73-968A-46CA-A01C-4882EA50AEB4}" srcOrd="0" destOrd="0" presId="urn:microsoft.com/office/officeart/2005/8/layout/vProcess5"/>
    <dgm:cxn modelId="{005EDA5D-DE16-4948-AC4A-D7102E5C14CF}" type="presOf" srcId="{3F16549D-46CC-4690-B5F2-8BDF7BBE850B}" destId="{6D25A0F8-130F-4842-A2F0-ABAE78602862}" srcOrd="0" destOrd="0" presId="urn:microsoft.com/office/officeart/2005/8/layout/vProcess5"/>
    <dgm:cxn modelId="{FC342950-114F-441C-9620-3E45FA324001}" srcId="{D5522681-DB4E-45EC-8964-123893AE91BC}" destId="{3F16549D-46CC-4690-B5F2-8BDF7BBE850B}" srcOrd="1" destOrd="0" parTransId="{90B0F6DF-201C-4083-9EB3-660E41C5B7F9}" sibTransId="{A98B31D6-2E30-41C4-B501-52053046EC7C}"/>
    <dgm:cxn modelId="{1DB9F054-3F6C-4462-B7A2-C27317C0E729}" type="presOf" srcId="{D5522681-DB4E-45EC-8964-123893AE91BC}" destId="{93BCDE0E-7643-4493-B1A5-ECC2F0E39037}" srcOrd="0" destOrd="0" presId="urn:microsoft.com/office/officeart/2005/8/layout/vProcess5"/>
    <dgm:cxn modelId="{60C8468D-E2C9-4BAB-AD05-5A384F57E7A9}" type="presOf" srcId="{008FB72F-DD52-46A5-ACD0-44528F961746}" destId="{8CC77B4D-9C95-4A02-9C5B-010D047740B5}" srcOrd="0" destOrd="0" presId="urn:microsoft.com/office/officeart/2005/8/layout/vProcess5"/>
    <dgm:cxn modelId="{D020969D-C02B-4577-A1BE-C0463DFB3772}" type="presOf" srcId="{C051A40B-9AE7-439C-9EF7-D64B4711656B}" destId="{26A3077D-F792-493C-A809-328D269D5613}" srcOrd="1" destOrd="0" presId="urn:microsoft.com/office/officeart/2005/8/layout/vProcess5"/>
    <dgm:cxn modelId="{B7B9AE9F-0911-42D9-82C0-FA1DEFF76024}" type="presOf" srcId="{3F16549D-46CC-4690-B5F2-8BDF7BBE850B}" destId="{CF36FC17-8F65-420B-B97C-6867076EBA91}" srcOrd="1" destOrd="0" presId="urn:microsoft.com/office/officeart/2005/8/layout/vProcess5"/>
    <dgm:cxn modelId="{F926E9BB-DA19-4104-A2B1-7DCCD595FD4A}" type="presOf" srcId="{008FB72F-DD52-46A5-ACD0-44528F961746}" destId="{24F5A11C-B008-406A-8AC2-AABD7FB2C9FD}" srcOrd="1" destOrd="0" presId="urn:microsoft.com/office/officeart/2005/8/layout/vProcess5"/>
    <dgm:cxn modelId="{E77145D9-BCB2-403B-81E2-21FC6F8E6B81}" type="presOf" srcId="{A98B31D6-2E30-41C4-B501-52053046EC7C}" destId="{FF51B969-0D70-4849-86A6-3F78D5ED3021}" srcOrd="0" destOrd="0" presId="urn:microsoft.com/office/officeart/2005/8/layout/vProcess5"/>
    <dgm:cxn modelId="{431F01EC-6E93-42C4-9943-C02C236BDCC7}" type="presOf" srcId="{C051A40B-9AE7-439C-9EF7-D64B4711656B}" destId="{2FAE1F21-F27F-431B-8323-005EA8294B1A}" srcOrd="0" destOrd="0" presId="urn:microsoft.com/office/officeart/2005/8/layout/vProcess5"/>
    <dgm:cxn modelId="{B6B605EE-85D8-437E-AF5B-37F61D0607CB}" srcId="{D5522681-DB4E-45EC-8964-123893AE91BC}" destId="{C051A40B-9AE7-439C-9EF7-D64B4711656B}" srcOrd="2" destOrd="0" parTransId="{0D9905FD-8577-46D8-B92B-FC69356AABC1}" sibTransId="{BD334168-32C5-4F97-B2D8-94E0C500E409}"/>
    <dgm:cxn modelId="{A70527FE-39D0-43C9-9FCE-24239F21B36F}" srcId="{D5522681-DB4E-45EC-8964-123893AE91BC}" destId="{008FB72F-DD52-46A5-ACD0-44528F961746}" srcOrd="0" destOrd="0" parTransId="{498E01DF-3268-4628-9E93-1AC4975E611F}" sibTransId="{877F5027-6319-4DBC-A5EE-A9B6F39FDD24}"/>
    <dgm:cxn modelId="{E62E9523-5B37-4E7B-9BC6-03B5F73224F0}" type="presParOf" srcId="{93BCDE0E-7643-4493-B1A5-ECC2F0E39037}" destId="{C0FB5B26-89A6-4CBD-9BBB-74350FF196E5}" srcOrd="0" destOrd="0" presId="urn:microsoft.com/office/officeart/2005/8/layout/vProcess5"/>
    <dgm:cxn modelId="{CA1CC773-2489-49D9-9C66-A5684B13286D}" type="presParOf" srcId="{93BCDE0E-7643-4493-B1A5-ECC2F0E39037}" destId="{8CC77B4D-9C95-4A02-9C5B-010D047740B5}" srcOrd="1" destOrd="0" presId="urn:microsoft.com/office/officeart/2005/8/layout/vProcess5"/>
    <dgm:cxn modelId="{0850FFD9-D580-4958-A2E5-379E874B5343}" type="presParOf" srcId="{93BCDE0E-7643-4493-B1A5-ECC2F0E39037}" destId="{6D25A0F8-130F-4842-A2F0-ABAE78602862}" srcOrd="2" destOrd="0" presId="urn:microsoft.com/office/officeart/2005/8/layout/vProcess5"/>
    <dgm:cxn modelId="{1C0311B2-5B8D-428A-BB08-A4BCEE914AE8}" type="presParOf" srcId="{93BCDE0E-7643-4493-B1A5-ECC2F0E39037}" destId="{2FAE1F21-F27F-431B-8323-005EA8294B1A}" srcOrd="3" destOrd="0" presId="urn:microsoft.com/office/officeart/2005/8/layout/vProcess5"/>
    <dgm:cxn modelId="{13342671-F166-4A77-93D4-C811DC5FFB00}" type="presParOf" srcId="{93BCDE0E-7643-4493-B1A5-ECC2F0E39037}" destId="{C1C89B73-968A-46CA-A01C-4882EA50AEB4}" srcOrd="4" destOrd="0" presId="urn:microsoft.com/office/officeart/2005/8/layout/vProcess5"/>
    <dgm:cxn modelId="{3440B688-99C8-4A34-A67C-7678BE83BE80}" type="presParOf" srcId="{93BCDE0E-7643-4493-B1A5-ECC2F0E39037}" destId="{FF51B969-0D70-4849-86A6-3F78D5ED3021}" srcOrd="5" destOrd="0" presId="urn:microsoft.com/office/officeart/2005/8/layout/vProcess5"/>
    <dgm:cxn modelId="{F6AFC7C1-3186-4A06-B2C8-385CBA1C99D6}" type="presParOf" srcId="{93BCDE0E-7643-4493-B1A5-ECC2F0E39037}" destId="{24F5A11C-B008-406A-8AC2-AABD7FB2C9FD}" srcOrd="6" destOrd="0" presId="urn:microsoft.com/office/officeart/2005/8/layout/vProcess5"/>
    <dgm:cxn modelId="{62C1967F-F24B-48CD-A27B-80F1B6809798}" type="presParOf" srcId="{93BCDE0E-7643-4493-B1A5-ECC2F0E39037}" destId="{CF36FC17-8F65-420B-B97C-6867076EBA91}" srcOrd="7" destOrd="0" presId="urn:microsoft.com/office/officeart/2005/8/layout/vProcess5"/>
    <dgm:cxn modelId="{66B717B0-4793-4880-A612-7C3EADA80721}" type="presParOf" srcId="{93BCDE0E-7643-4493-B1A5-ECC2F0E39037}" destId="{26A3077D-F792-493C-A809-328D269D561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67C9F-C60E-4D6A-8DD6-ECB4E25F196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A54C6E64-97FB-42D5-9570-F83C127D75BB}">
      <dgm:prSet phldrT="[Texte]" custT="1">
        <dgm:style>
          <a:lnRef idx="2">
            <a:schemeClr val="dk1">
              <a:shade val="50000"/>
            </a:schemeClr>
          </a:lnRef>
          <a:fillRef idx="1">
            <a:schemeClr val="dk1"/>
          </a:fillRef>
          <a:effectRef idx="0">
            <a:schemeClr val="dk1"/>
          </a:effectRef>
          <a:fontRef idx="minor">
            <a:schemeClr val="lt1"/>
          </a:fontRef>
        </dgm:style>
      </dgm:prSet>
      <dgm:spPr/>
      <dgm:t>
        <a:bodyPr/>
        <a:lstStyle/>
        <a:p>
          <a:pPr algn="l"/>
          <a:r>
            <a:rPr lang="fr-FR" sz="2400" b="1" dirty="0" err="1"/>
            <a:t>Mandatory</a:t>
          </a:r>
          <a:r>
            <a:rPr lang="fr-FR" sz="2400" b="1" dirty="0"/>
            <a:t> </a:t>
          </a:r>
          <a:r>
            <a:rPr lang="fr-FR" sz="2400" b="1" dirty="0" err="1"/>
            <a:t>elements</a:t>
          </a:r>
          <a:r>
            <a:rPr lang="fr-FR" sz="2400" b="1" dirty="0"/>
            <a:t> </a:t>
          </a:r>
          <a:r>
            <a:rPr lang="fr-FR" sz="2400" dirty="0"/>
            <a:t>in the agreement or the charter :</a:t>
          </a:r>
        </a:p>
      </dgm:t>
    </dgm:pt>
    <dgm:pt modelId="{9A066300-D760-418A-944E-1AEA6E5D130D}" type="parTrans" cxnId="{3E4603C7-7912-40FB-A18E-50BA6A214902}">
      <dgm:prSet/>
      <dgm:spPr/>
      <dgm:t>
        <a:bodyPr/>
        <a:lstStyle/>
        <a:p>
          <a:endParaRPr lang="fr-FR" sz="1800"/>
        </a:p>
      </dgm:t>
    </dgm:pt>
    <dgm:pt modelId="{B8C9D0C0-B824-4190-B168-829A4215DFEF}" type="sibTrans" cxnId="{3E4603C7-7912-40FB-A18E-50BA6A214902}">
      <dgm:prSet/>
      <dgm:spPr/>
      <dgm:t>
        <a:bodyPr/>
        <a:lstStyle/>
        <a:p>
          <a:endParaRPr lang="fr-FR" sz="1800"/>
        </a:p>
      </dgm:t>
    </dgm:pt>
    <dgm:pt modelId="{DFBAC769-9E0B-4FD4-8BE2-DD5542885984}">
      <dgm:prSet phldrT="[Texte]" custT="1"/>
      <dgm:spPr/>
      <dgm:t>
        <a:bodyPr/>
        <a:lstStyle/>
        <a:p>
          <a:r>
            <a:rPr lang="en-US" sz="2400" dirty="0"/>
            <a:t> the conditions for </a:t>
          </a:r>
          <a:r>
            <a:rPr lang="en-US" sz="2400" b="1" dirty="0"/>
            <a:t>switching to telework</a:t>
          </a:r>
          <a:r>
            <a:rPr lang="en-US" sz="2400" dirty="0"/>
            <a:t>, in particular in the event of a pollution episode</a:t>
          </a:r>
          <a:endParaRPr lang="fr-FR" sz="2400" dirty="0"/>
        </a:p>
      </dgm:t>
    </dgm:pt>
    <dgm:pt modelId="{2503A70F-782B-457D-97D1-015EB3CB66CD}" type="parTrans" cxnId="{46006D54-1325-4C94-8AD8-44D4470EB79F}">
      <dgm:prSet/>
      <dgm:spPr/>
      <dgm:t>
        <a:bodyPr/>
        <a:lstStyle/>
        <a:p>
          <a:endParaRPr lang="fr-FR" sz="1800"/>
        </a:p>
      </dgm:t>
    </dgm:pt>
    <dgm:pt modelId="{81911A5C-156C-4739-A221-E97422BCB42F}" type="sibTrans" cxnId="{46006D54-1325-4C94-8AD8-44D4470EB79F}">
      <dgm:prSet/>
      <dgm:spPr/>
      <dgm:t>
        <a:bodyPr/>
        <a:lstStyle/>
        <a:p>
          <a:endParaRPr lang="fr-FR" sz="1800"/>
        </a:p>
      </dgm:t>
    </dgm:pt>
    <dgm:pt modelId="{A78CF9DC-FC9B-4A14-9CB1-A7130F683565}">
      <dgm:prSet phldrT="[Texte]" custT="1"/>
      <dgm:spPr/>
      <dgm:t>
        <a:bodyPr/>
        <a:lstStyle/>
        <a:p>
          <a:r>
            <a:rPr lang="en-US" sz="2400" dirty="0"/>
            <a:t> the conditions of </a:t>
          </a:r>
          <a:r>
            <a:rPr lang="en-US" sz="2400" b="1" dirty="0"/>
            <a:t>acceptance</a:t>
          </a:r>
          <a:r>
            <a:rPr lang="en-US" sz="2400" dirty="0"/>
            <a:t> by the employee of the conditions of implementation of telework;</a:t>
          </a:r>
          <a:endParaRPr lang="fr-FR" sz="2400" dirty="0"/>
        </a:p>
      </dgm:t>
    </dgm:pt>
    <dgm:pt modelId="{AB9ED882-3F08-4F0B-9A2B-6B70321DAF08}" type="parTrans" cxnId="{50442895-8E1E-4E39-AD6C-6C00469D1EEA}">
      <dgm:prSet/>
      <dgm:spPr/>
      <dgm:t>
        <a:bodyPr/>
        <a:lstStyle/>
        <a:p>
          <a:endParaRPr lang="fr-FR" sz="1800"/>
        </a:p>
      </dgm:t>
    </dgm:pt>
    <dgm:pt modelId="{3FC45562-243D-4C7F-BB9D-0B5F593F9389}" type="sibTrans" cxnId="{50442895-8E1E-4E39-AD6C-6C00469D1EEA}">
      <dgm:prSet/>
      <dgm:spPr/>
      <dgm:t>
        <a:bodyPr/>
        <a:lstStyle/>
        <a:p>
          <a:endParaRPr lang="fr-FR" sz="1800"/>
        </a:p>
      </dgm:t>
    </dgm:pt>
    <dgm:pt modelId="{D2A6CAF1-5453-4FE4-91E0-48CAA0320BFD}">
      <dgm:prSet phldrT="[Texte]" custT="1"/>
      <dgm:spPr/>
      <dgm:t>
        <a:bodyPr/>
        <a:lstStyle/>
        <a:p>
          <a:r>
            <a:rPr lang="fr-FR" sz="2400" dirty="0"/>
            <a:t> </a:t>
          </a:r>
          <a:r>
            <a:rPr lang="en-US" sz="2400" dirty="0"/>
            <a:t>the modalities of </a:t>
          </a:r>
          <a:r>
            <a:rPr lang="en-US" sz="2400" b="1" dirty="0"/>
            <a:t>control of working time </a:t>
          </a:r>
          <a:r>
            <a:rPr lang="en-US" sz="2400" dirty="0"/>
            <a:t>or regulation of the </a:t>
          </a:r>
          <a:r>
            <a:rPr lang="en-US" sz="2400" b="1" dirty="0"/>
            <a:t>workload</a:t>
          </a:r>
          <a:r>
            <a:rPr lang="en-US" sz="2400" dirty="0"/>
            <a:t>;</a:t>
          </a:r>
          <a:endParaRPr lang="fr-FR" sz="2400" dirty="0"/>
        </a:p>
      </dgm:t>
    </dgm:pt>
    <dgm:pt modelId="{508FDC0D-9471-4274-9C1F-1C7D0F8A906F}" type="parTrans" cxnId="{85468582-2A32-4601-A907-94D73BFCEDDB}">
      <dgm:prSet/>
      <dgm:spPr/>
      <dgm:t>
        <a:bodyPr/>
        <a:lstStyle/>
        <a:p>
          <a:endParaRPr lang="fr-FR" sz="1800"/>
        </a:p>
      </dgm:t>
    </dgm:pt>
    <dgm:pt modelId="{CA14704E-D552-4EBD-BF6F-DEEAB732F5AE}" type="sibTrans" cxnId="{85468582-2A32-4601-A907-94D73BFCEDDB}">
      <dgm:prSet/>
      <dgm:spPr/>
      <dgm:t>
        <a:bodyPr/>
        <a:lstStyle/>
        <a:p>
          <a:endParaRPr lang="fr-FR" sz="1800"/>
        </a:p>
      </dgm:t>
    </dgm:pt>
    <dgm:pt modelId="{6B19D136-9560-4158-8B44-6AFED5A78A2E}">
      <dgm:prSet phldrT="[Texte]" custT="1"/>
      <dgm:spPr/>
      <dgm:t>
        <a:bodyPr/>
        <a:lstStyle/>
        <a:p>
          <a:r>
            <a:rPr lang="en-US" sz="2400" dirty="0"/>
            <a:t> the conditions for </a:t>
          </a:r>
          <a:r>
            <a:rPr lang="en-US" sz="2400" b="1" dirty="0"/>
            <a:t>returning</a:t>
          </a:r>
          <a:r>
            <a:rPr lang="en-US" sz="2400" dirty="0"/>
            <a:t> to the performance of the employment contract </a:t>
          </a:r>
          <a:r>
            <a:rPr lang="en-US" sz="2400" b="1" dirty="0"/>
            <a:t>without telework (reversibility clause)</a:t>
          </a:r>
          <a:endParaRPr lang="fr-FR" sz="2400" dirty="0"/>
        </a:p>
      </dgm:t>
    </dgm:pt>
    <dgm:pt modelId="{3AE27DB7-8B07-45DC-B1CD-089CB967C733}" type="parTrans" cxnId="{D7AA52DD-9805-446C-869C-31D421EAE24F}">
      <dgm:prSet/>
      <dgm:spPr/>
      <dgm:t>
        <a:bodyPr/>
        <a:lstStyle/>
        <a:p>
          <a:endParaRPr lang="fr-FR" sz="1800"/>
        </a:p>
      </dgm:t>
    </dgm:pt>
    <dgm:pt modelId="{7A15B5D2-3A29-4798-9CA1-3BE812C24992}" type="sibTrans" cxnId="{D7AA52DD-9805-446C-869C-31D421EAE24F}">
      <dgm:prSet/>
      <dgm:spPr/>
      <dgm:t>
        <a:bodyPr/>
        <a:lstStyle/>
        <a:p>
          <a:endParaRPr lang="fr-FR" sz="1800"/>
        </a:p>
      </dgm:t>
    </dgm:pt>
    <dgm:pt modelId="{44EE7DE5-C651-41EE-9080-9B5D2748B9EF}">
      <dgm:prSet phldrT="[Texte]" custT="1"/>
      <dgm:spPr/>
      <dgm:t>
        <a:bodyPr/>
        <a:lstStyle/>
        <a:p>
          <a:r>
            <a:rPr lang="fr-FR" sz="2400" dirty="0"/>
            <a:t> </a:t>
          </a:r>
          <a:r>
            <a:rPr lang="en-US" sz="2400" dirty="0"/>
            <a:t>the determination of the </a:t>
          </a:r>
          <a:r>
            <a:rPr lang="en-US" sz="2400" b="1" dirty="0"/>
            <a:t>time slots </a:t>
          </a:r>
          <a:r>
            <a:rPr lang="en-US" sz="2400" dirty="0"/>
            <a:t>during which the employer can usually </a:t>
          </a:r>
          <a:r>
            <a:rPr lang="en-US" sz="2400" b="1" dirty="0"/>
            <a:t>contact</a:t>
          </a:r>
          <a:r>
            <a:rPr lang="en-US" sz="2400" dirty="0"/>
            <a:t> the teleworking employee;</a:t>
          </a:r>
          <a:endParaRPr lang="fr-FR" sz="2400" dirty="0"/>
        </a:p>
      </dgm:t>
    </dgm:pt>
    <dgm:pt modelId="{43FBDADC-AB91-4824-978D-1A62EE53AA2F}" type="parTrans" cxnId="{89BB5B3C-5382-4F6B-8F45-C1218437939F}">
      <dgm:prSet/>
      <dgm:spPr/>
      <dgm:t>
        <a:bodyPr/>
        <a:lstStyle/>
        <a:p>
          <a:endParaRPr lang="fr-FR" sz="1800"/>
        </a:p>
      </dgm:t>
    </dgm:pt>
    <dgm:pt modelId="{56F1ED50-53EB-4869-ADFE-E9B3FE96102A}" type="sibTrans" cxnId="{89BB5B3C-5382-4F6B-8F45-C1218437939F}">
      <dgm:prSet/>
      <dgm:spPr/>
      <dgm:t>
        <a:bodyPr/>
        <a:lstStyle/>
        <a:p>
          <a:endParaRPr lang="fr-FR" sz="1800"/>
        </a:p>
      </dgm:t>
    </dgm:pt>
    <dgm:pt modelId="{6B43C0C4-1844-4517-82F2-960FEEEC486D}">
      <dgm:prSet phldrT="[Texte]" custT="1"/>
      <dgm:spPr/>
      <dgm:t>
        <a:bodyPr/>
        <a:lstStyle/>
        <a:p>
          <a:r>
            <a:rPr lang="en-US" sz="2400" dirty="0"/>
            <a:t>the modalities of access to a telework organisation for </a:t>
          </a:r>
          <a:r>
            <a:rPr lang="en-US" sz="2400" b="1" dirty="0"/>
            <a:t>disabled workers and pregnant employees</a:t>
          </a:r>
          <a:r>
            <a:rPr lang="en-US" sz="2400" dirty="0"/>
            <a:t>.</a:t>
          </a:r>
          <a:endParaRPr lang="fr-FR" sz="2400" dirty="0"/>
        </a:p>
      </dgm:t>
    </dgm:pt>
    <dgm:pt modelId="{10E8E63B-9D47-4376-90C7-251C0AA105F9}" type="parTrans" cxnId="{57987025-663E-4262-8384-E0AB88F5499D}">
      <dgm:prSet/>
      <dgm:spPr/>
      <dgm:t>
        <a:bodyPr/>
        <a:lstStyle/>
        <a:p>
          <a:endParaRPr lang="fr-FR" sz="1800"/>
        </a:p>
      </dgm:t>
    </dgm:pt>
    <dgm:pt modelId="{E859B6BF-7819-4B91-A7B8-AE322689B1B1}" type="sibTrans" cxnId="{57987025-663E-4262-8384-E0AB88F5499D}">
      <dgm:prSet/>
      <dgm:spPr/>
      <dgm:t>
        <a:bodyPr/>
        <a:lstStyle/>
        <a:p>
          <a:endParaRPr lang="fr-FR" sz="1800"/>
        </a:p>
      </dgm:t>
    </dgm:pt>
    <dgm:pt modelId="{431C8787-C685-445F-827A-67B004A8B646}" type="pres">
      <dgm:prSet presAssocID="{E6B67C9F-C60E-4D6A-8DD6-ECB4E25F1967}" presName="linear" presStyleCnt="0">
        <dgm:presLayoutVars>
          <dgm:animLvl val="lvl"/>
          <dgm:resizeHandles val="exact"/>
        </dgm:presLayoutVars>
      </dgm:prSet>
      <dgm:spPr/>
    </dgm:pt>
    <dgm:pt modelId="{92D4727F-4A5C-4DFF-9175-A301F34A05B8}" type="pres">
      <dgm:prSet presAssocID="{A54C6E64-97FB-42D5-9570-F83C127D75BB}" presName="parentText" presStyleLbl="node1" presStyleIdx="0" presStyleCnt="1" custScaleY="34798" custLinFactNeighborX="683" custLinFactNeighborY="-3960">
        <dgm:presLayoutVars>
          <dgm:chMax val="0"/>
          <dgm:bulletEnabled val="1"/>
        </dgm:presLayoutVars>
      </dgm:prSet>
      <dgm:spPr>
        <a:prstGeom prst="rect">
          <a:avLst/>
        </a:prstGeom>
      </dgm:spPr>
    </dgm:pt>
    <dgm:pt modelId="{D104C3ED-3C91-499B-8E42-AB15D1A7A995}" type="pres">
      <dgm:prSet presAssocID="{A54C6E64-97FB-42D5-9570-F83C127D75BB}" presName="childText" presStyleLbl="revTx" presStyleIdx="0" presStyleCnt="1">
        <dgm:presLayoutVars>
          <dgm:bulletEnabled val="1"/>
        </dgm:presLayoutVars>
      </dgm:prSet>
      <dgm:spPr/>
    </dgm:pt>
  </dgm:ptLst>
  <dgm:cxnLst>
    <dgm:cxn modelId="{9056AB05-F33B-453A-BB4A-C840B931310E}" type="presOf" srcId="{6B19D136-9560-4158-8B44-6AFED5A78A2E}" destId="{D104C3ED-3C91-499B-8E42-AB15D1A7A995}" srcOrd="0" destOrd="1" presId="urn:microsoft.com/office/officeart/2005/8/layout/vList2"/>
    <dgm:cxn modelId="{9E60580F-DF58-4397-A759-92470D919E24}" type="presOf" srcId="{A78CF9DC-FC9B-4A14-9CB1-A7130F683565}" destId="{D104C3ED-3C91-499B-8E42-AB15D1A7A995}" srcOrd="0" destOrd="2" presId="urn:microsoft.com/office/officeart/2005/8/layout/vList2"/>
    <dgm:cxn modelId="{57987025-663E-4262-8384-E0AB88F5499D}" srcId="{A54C6E64-97FB-42D5-9570-F83C127D75BB}" destId="{6B43C0C4-1844-4517-82F2-960FEEEC486D}" srcOrd="5" destOrd="0" parTransId="{10E8E63B-9D47-4376-90C7-251C0AA105F9}" sibTransId="{E859B6BF-7819-4B91-A7B8-AE322689B1B1}"/>
    <dgm:cxn modelId="{89BB5B3C-5382-4F6B-8F45-C1218437939F}" srcId="{A54C6E64-97FB-42D5-9570-F83C127D75BB}" destId="{44EE7DE5-C651-41EE-9080-9B5D2748B9EF}" srcOrd="4" destOrd="0" parTransId="{43FBDADC-AB91-4824-978D-1A62EE53AA2F}" sibTransId="{56F1ED50-53EB-4869-ADFE-E9B3FE96102A}"/>
    <dgm:cxn modelId="{F6B6E242-4E5A-4B39-8BB8-50E44EF62549}" type="presOf" srcId="{44EE7DE5-C651-41EE-9080-9B5D2748B9EF}" destId="{D104C3ED-3C91-499B-8E42-AB15D1A7A995}" srcOrd="0" destOrd="4" presId="urn:microsoft.com/office/officeart/2005/8/layout/vList2"/>
    <dgm:cxn modelId="{46006D54-1325-4C94-8AD8-44D4470EB79F}" srcId="{A54C6E64-97FB-42D5-9570-F83C127D75BB}" destId="{DFBAC769-9E0B-4FD4-8BE2-DD5542885984}" srcOrd="0" destOrd="0" parTransId="{2503A70F-782B-457D-97D1-015EB3CB66CD}" sibTransId="{81911A5C-156C-4739-A221-E97422BCB42F}"/>
    <dgm:cxn modelId="{43A71A78-D885-492D-9BA0-81291251EFBD}" type="presOf" srcId="{6B43C0C4-1844-4517-82F2-960FEEEC486D}" destId="{D104C3ED-3C91-499B-8E42-AB15D1A7A995}" srcOrd="0" destOrd="5" presId="urn:microsoft.com/office/officeart/2005/8/layout/vList2"/>
    <dgm:cxn modelId="{85468582-2A32-4601-A907-94D73BFCEDDB}" srcId="{A54C6E64-97FB-42D5-9570-F83C127D75BB}" destId="{D2A6CAF1-5453-4FE4-91E0-48CAA0320BFD}" srcOrd="3" destOrd="0" parTransId="{508FDC0D-9471-4274-9C1F-1C7D0F8A906F}" sibTransId="{CA14704E-D552-4EBD-BF6F-DEEAB732F5AE}"/>
    <dgm:cxn modelId="{50442895-8E1E-4E39-AD6C-6C00469D1EEA}" srcId="{A54C6E64-97FB-42D5-9570-F83C127D75BB}" destId="{A78CF9DC-FC9B-4A14-9CB1-A7130F683565}" srcOrd="2" destOrd="0" parTransId="{AB9ED882-3F08-4F0B-9A2B-6B70321DAF08}" sibTransId="{3FC45562-243D-4C7F-BB9D-0B5F593F9389}"/>
    <dgm:cxn modelId="{1E0BAAA6-88EC-4BF1-AF3E-FEE5F10BB950}" type="presOf" srcId="{D2A6CAF1-5453-4FE4-91E0-48CAA0320BFD}" destId="{D104C3ED-3C91-499B-8E42-AB15D1A7A995}" srcOrd="0" destOrd="3" presId="urn:microsoft.com/office/officeart/2005/8/layout/vList2"/>
    <dgm:cxn modelId="{3E4603C7-7912-40FB-A18E-50BA6A214902}" srcId="{E6B67C9F-C60E-4D6A-8DD6-ECB4E25F1967}" destId="{A54C6E64-97FB-42D5-9570-F83C127D75BB}" srcOrd="0" destOrd="0" parTransId="{9A066300-D760-418A-944E-1AEA6E5D130D}" sibTransId="{B8C9D0C0-B824-4190-B168-829A4215DFEF}"/>
    <dgm:cxn modelId="{5F97AFC8-1FA5-4B7C-8D67-41BC34E53FA8}" type="presOf" srcId="{DFBAC769-9E0B-4FD4-8BE2-DD5542885984}" destId="{D104C3ED-3C91-499B-8E42-AB15D1A7A995}" srcOrd="0" destOrd="0" presId="urn:microsoft.com/office/officeart/2005/8/layout/vList2"/>
    <dgm:cxn modelId="{D7AA52DD-9805-446C-869C-31D421EAE24F}" srcId="{A54C6E64-97FB-42D5-9570-F83C127D75BB}" destId="{6B19D136-9560-4158-8B44-6AFED5A78A2E}" srcOrd="1" destOrd="0" parTransId="{3AE27DB7-8B07-45DC-B1CD-089CB967C733}" sibTransId="{7A15B5D2-3A29-4798-9CA1-3BE812C24992}"/>
    <dgm:cxn modelId="{F96F85E7-139F-40AD-87D6-3AC2AC97CEB7}" type="presOf" srcId="{A54C6E64-97FB-42D5-9570-F83C127D75BB}" destId="{92D4727F-4A5C-4DFF-9175-A301F34A05B8}" srcOrd="0" destOrd="0" presId="urn:microsoft.com/office/officeart/2005/8/layout/vList2"/>
    <dgm:cxn modelId="{FEDE75F1-3B24-409F-A095-D63158BCBF55}" type="presOf" srcId="{E6B67C9F-C60E-4D6A-8DD6-ECB4E25F1967}" destId="{431C8787-C685-445F-827A-67B004A8B646}" srcOrd="0" destOrd="0" presId="urn:microsoft.com/office/officeart/2005/8/layout/vList2"/>
    <dgm:cxn modelId="{C68534AD-B730-482F-96D9-307888AA83AE}" type="presParOf" srcId="{431C8787-C685-445F-827A-67B004A8B646}" destId="{92D4727F-4A5C-4DFF-9175-A301F34A05B8}" srcOrd="0" destOrd="0" presId="urn:microsoft.com/office/officeart/2005/8/layout/vList2"/>
    <dgm:cxn modelId="{91FA2953-8BE8-4C44-8E04-8951EC831994}" type="presParOf" srcId="{431C8787-C685-445F-827A-67B004A8B646}" destId="{D104C3ED-3C91-499B-8E42-AB15D1A7A995}"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67C9F-C60E-4D6A-8DD6-ECB4E25F19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54C6E64-97FB-42D5-9570-F83C127D75BB}">
      <dgm:prSet phldrT="[Texte]" custT="1">
        <dgm:style>
          <a:lnRef idx="2">
            <a:schemeClr val="dk1">
              <a:shade val="50000"/>
            </a:schemeClr>
          </a:lnRef>
          <a:fillRef idx="1">
            <a:schemeClr val="dk1"/>
          </a:fillRef>
          <a:effectRef idx="0">
            <a:schemeClr val="dk1"/>
          </a:effectRef>
          <a:fontRef idx="minor">
            <a:schemeClr val="lt1"/>
          </a:fontRef>
        </dgm:style>
      </dgm:prSet>
      <dgm:spPr/>
      <dgm:t>
        <a:bodyPr/>
        <a:lstStyle/>
        <a:p>
          <a:pPr algn="l"/>
          <a:r>
            <a:rPr lang="fr-FR" sz="2400" b="1" dirty="0" err="1"/>
            <a:t>Optional</a:t>
          </a:r>
          <a:r>
            <a:rPr lang="fr-FR" sz="2400" b="1" dirty="0"/>
            <a:t> </a:t>
          </a:r>
          <a:r>
            <a:rPr lang="fr-FR" sz="2400" b="1" dirty="0" err="1"/>
            <a:t>elements</a:t>
          </a:r>
          <a:r>
            <a:rPr lang="fr-FR" sz="2400" b="1" dirty="0"/>
            <a:t> </a:t>
          </a:r>
          <a:r>
            <a:rPr lang="fr-FR" sz="2400" dirty="0"/>
            <a:t>in the agreement or the charter :</a:t>
          </a:r>
        </a:p>
      </dgm:t>
    </dgm:pt>
    <dgm:pt modelId="{9A066300-D760-418A-944E-1AEA6E5D130D}" type="parTrans" cxnId="{3E4603C7-7912-40FB-A18E-50BA6A214902}">
      <dgm:prSet/>
      <dgm:spPr/>
      <dgm:t>
        <a:bodyPr/>
        <a:lstStyle/>
        <a:p>
          <a:endParaRPr lang="fr-FR"/>
        </a:p>
      </dgm:t>
    </dgm:pt>
    <dgm:pt modelId="{B8C9D0C0-B824-4190-B168-829A4215DFEF}" type="sibTrans" cxnId="{3E4603C7-7912-40FB-A18E-50BA6A214902}">
      <dgm:prSet/>
      <dgm:spPr/>
      <dgm:t>
        <a:bodyPr/>
        <a:lstStyle/>
        <a:p>
          <a:endParaRPr lang="fr-FR"/>
        </a:p>
      </dgm:t>
    </dgm:pt>
    <dgm:pt modelId="{DFBAC769-9E0B-4FD4-8BE2-DD5542885984}">
      <dgm:prSet phldrT="[Texte]" custT="1"/>
      <dgm:spPr/>
      <dgm:t>
        <a:bodyPr/>
        <a:lstStyle/>
        <a:p>
          <a:r>
            <a:rPr lang="en-US" sz="2400" dirty="0"/>
            <a:t> </a:t>
          </a:r>
          <a:r>
            <a:rPr lang="en-US" sz="2400" b="1" dirty="0" err="1"/>
            <a:t>adapation</a:t>
          </a:r>
          <a:r>
            <a:rPr lang="en-US" sz="2400" b="1" dirty="0"/>
            <a:t> period</a:t>
          </a:r>
          <a:r>
            <a:rPr lang="en-US" sz="2400" dirty="0"/>
            <a:t>: during this period, either party can terminate the telework arrangement with a predefined notice period;</a:t>
          </a:r>
          <a:endParaRPr lang="fr-FR" sz="2400" dirty="0"/>
        </a:p>
      </dgm:t>
    </dgm:pt>
    <dgm:pt modelId="{2503A70F-782B-457D-97D1-015EB3CB66CD}" type="parTrans" cxnId="{46006D54-1325-4C94-8AD8-44D4470EB79F}">
      <dgm:prSet/>
      <dgm:spPr/>
      <dgm:t>
        <a:bodyPr/>
        <a:lstStyle/>
        <a:p>
          <a:endParaRPr lang="fr-FR"/>
        </a:p>
      </dgm:t>
    </dgm:pt>
    <dgm:pt modelId="{81911A5C-156C-4739-A221-E97422BCB42F}" type="sibTrans" cxnId="{46006D54-1325-4C94-8AD8-44D4470EB79F}">
      <dgm:prSet/>
      <dgm:spPr/>
      <dgm:t>
        <a:bodyPr/>
        <a:lstStyle/>
        <a:p>
          <a:endParaRPr lang="fr-FR"/>
        </a:p>
      </dgm:t>
    </dgm:pt>
    <dgm:pt modelId="{6B19D136-9560-4158-8B44-6AFED5A78A2E}">
      <dgm:prSet phldrT="[Texte]" custT="1"/>
      <dgm:spPr/>
      <dgm:t>
        <a:bodyPr/>
        <a:lstStyle/>
        <a:p>
          <a:r>
            <a:rPr lang="en-US" sz="2400" dirty="0"/>
            <a:t> </a:t>
          </a:r>
          <a:r>
            <a:rPr lang="fr-FR" sz="2400" dirty="0"/>
            <a:t>the </a:t>
          </a:r>
          <a:r>
            <a:rPr lang="fr-FR" sz="2400" dirty="0" err="1"/>
            <a:t>possibility</a:t>
          </a:r>
          <a:r>
            <a:rPr lang="fr-FR" sz="2400" dirty="0"/>
            <a:t> to organise </a:t>
          </a:r>
          <a:r>
            <a:rPr lang="en-US" sz="2400" b="1" dirty="0"/>
            <a:t>occasional returns </a:t>
          </a:r>
          <a:r>
            <a:rPr lang="en-US" sz="2400" dirty="0"/>
            <a:t>to the premises.</a:t>
          </a:r>
          <a:endParaRPr lang="fr-FR" sz="2400" dirty="0"/>
        </a:p>
      </dgm:t>
    </dgm:pt>
    <dgm:pt modelId="{3AE27DB7-8B07-45DC-B1CD-089CB967C733}" type="parTrans" cxnId="{D7AA52DD-9805-446C-869C-31D421EAE24F}">
      <dgm:prSet/>
      <dgm:spPr/>
      <dgm:t>
        <a:bodyPr/>
        <a:lstStyle/>
        <a:p>
          <a:endParaRPr lang="fr-FR"/>
        </a:p>
      </dgm:t>
    </dgm:pt>
    <dgm:pt modelId="{7A15B5D2-3A29-4798-9CA1-3BE812C24992}" type="sibTrans" cxnId="{D7AA52DD-9805-446C-869C-31D421EAE24F}">
      <dgm:prSet/>
      <dgm:spPr/>
      <dgm:t>
        <a:bodyPr/>
        <a:lstStyle/>
        <a:p>
          <a:endParaRPr lang="fr-FR"/>
        </a:p>
      </dgm:t>
    </dgm:pt>
    <dgm:pt modelId="{DE9D9D8D-6C3A-40CE-960A-A6D59C07809B}">
      <dgm:prSet phldrT="[Texte]" custT="1"/>
      <dgm:spPr/>
      <dgm:t>
        <a:bodyPr/>
        <a:lstStyle/>
        <a:p>
          <a:endParaRPr lang="fr-FR" sz="2400" dirty="0"/>
        </a:p>
      </dgm:t>
    </dgm:pt>
    <dgm:pt modelId="{40156441-9A3C-4CE2-9DAD-8655789465A2}" type="parTrans" cxnId="{A3930E28-BB02-4BA7-BA1B-B92009E55E51}">
      <dgm:prSet/>
      <dgm:spPr/>
      <dgm:t>
        <a:bodyPr/>
        <a:lstStyle/>
        <a:p>
          <a:endParaRPr lang="fr-FR"/>
        </a:p>
      </dgm:t>
    </dgm:pt>
    <dgm:pt modelId="{7EF02D10-AEE0-48E3-B033-20CB0938B390}" type="sibTrans" cxnId="{A3930E28-BB02-4BA7-BA1B-B92009E55E51}">
      <dgm:prSet/>
      <dgm:spPr/>
      <dgm:t>
        <a:bodyPr/>
        <a:lstStyle/>
        <a:p>
          <a:endParaRPr lang="fr-FR"/>
        </a:p>
      </dgm:t>
    </dgm:pt>
    <dgm:pt modelId="{F37DDD77-1A97-4E51-85C7-75A1DABF3321}">
      <dgm:prSet phldrT="[Texte]" custT="1"/>
      <dgm:spPr/>
      <dgm:t>
        <a:bodyPr/>
        <a:lstStyle/>
        <a:p>
          <a:r>
            <a:rPr lang="en-US" sz="2400" b="1" dirty="0"/>
            <a:t>conditions</a:t>
          </a:r>
          <a:r>
            <a:rPr lang="en-US" sz="2400" dirty="0"/>
            <a:t> for teleworking, e.g. </a:t>
          </a:r>
          <a:r>
            <a:rPr lang="en-US" sz="2400" b="1" dirty="0"/>
            <a:t>eligible positions</a:t>
          </a:r>
          <a:r>
            <a:rPr lang="en-US" sz="2400" b="0" dirty="0"/>
            <a:t>,</a:t>
          </a:r>
          <a:r>
            <a:rPr lang="en-US" sz="2400" b="1" dirty="0"/>
            <a:t> seniority</a:t>
          </a:r>
          <a:r>
            <a:rPr lang="en-US" sz="2400" dirty="0"/>
            <a:t>;</a:t>
          </a:r>
          <a:endParaRPr lang="fr-FR" sz="2400" dirty="0"/>
        </a:p>
      </dgm:t>
    </dgm:pt>
    <dgm:pt modelId="{5F8003F0-6E1C-43BB-9965-16CA7535DE90}" type="parTrans" cxnId="{A3985460-FC46-47D1-ADD5-C40F7AC2A0D9}">
      <dgm:prSet/>
      <dgm:spPr/>
      <dgm:t>
        <a:bodyPr/>
        <a:lstStyle/>
        <a:p>
          <a:endParaRPr lang="fr-FR"/>
        </a:p>
      </dgm:t>
    </dgm:pt>
    <dgm:pt modelId="{094FF85B-7183-43D2-AF06-F28E729355F1}" type="sibTrans" cxnId="{A3985460-FC46-47D1-ADD5-C40F7AC2A0D9}">
      <dgm:prSet/>
      <dgm:spPr/>
      <dgm:t>
        <a:bodyPr/>
        <a:lstStyle/>
        <a:p>
          <a:endParaRPr lang="fr-FR"/>
        </a:p>
      </dgm:t>
    </dgm:pt>
    <dgm:pt modelId="{138B7BAB-B26C-4B68-953D-64D893E2E6A7}">
      <dgm:prSet custT="1"/>
      <dgm:spPr/>
      <dgm:t>
        <a:bodyPr/>
        <a:lstStyle/>
        <a:p>
          <a:r>
            <a:rPr lang="en-US" sz="2400" b="0" dirty="0"/>
            <a:t>days that will be teleworked, and days when presence in the premises will be mandatory;</a:t>
          </a:r>
          <a:endParaRPr lang="fr-FR" sz="2400" b="0" dirty="0"/>
        </a:p>
      </dgm:t>
    </dgm:pt>
    <dgm:pt modelId="{1DC74772-BEFE-40A1-975C-4A640BB5DB53}" type="parTrans" cxnId="{B00422B7-A6D8-4849-A1D9-F5C39F27EB83}">
      <dgm:prSet/>
      <dgm:spPr/>
      <dgm:t>
        <a:bodyPr/>
        <a:lstStyle/>
        <a:p>
          <a:endParaRPr lang="fr-FR"/>
        </a:p>
      </dgm:t>
    </dgm:pt>
    <dgm:pt modelId="{50C38A68-934E-4CE1-A3EC-9A4E8D2FD55E}" type="sibTrans" cxnId="{B00422B7-A6D8-4849-A1D9-F5C39F27EB83}">
      <dgm:prSet/>
      <dgm:spPr/>
      <dgm:t>
        <a:bodyPr/>
        <a:lstStyle/>
        <a:p>
          <a:endParaRPr lang="fr-FR"/>
        </a:p>
      </dgm:t>
    </dgm:pt>
    <dgm:pt modelId="{431C8787-C685-445F-827A-67B004A8B646}" type="pres">
      <dgm:prSet presAssocID="{E6B67C9F-C60E-4D6A-8DD6-ECB4E25F1967}" presName="linear" presStyleCnt="0">
        <dgm:presLayoutVars>
          <dgm:animLvl val="lvl"/>
          <dgm:resizeHandles val="exact"/>
        </dgm:presLayoutVars>
      </dgm:prSet>
      <dgm:spPr/>
    </dgm:pt>
    <dgm:pt modelId="{92D4727F-4A5C-4DFF-9175-A301F34A05B8}" type="pres">
      <dgm:prSet presAssocID="{A54C6E64-97FB-42D5-9570-F83C127D75BB}" presName="parentText" presStyleLbl="node1" presStyleIdx="0" presStyleCnt="1" custScaleY="34798" custLinFactNeighborX="111" custLinFactNeighborY="-3185">
        <dgm:presLayoutVars>
          <dgm:chMax val="0"/>
          <dgm:bulletEnabled val="1"/>
        </dgm:presLayoutVars>
      </dgm:prSet>
      <dgm:spPr>
        <a:prstGeom prst="rect">
          <a:avLst/>
        </a:prstGeom>
      </dgm:spPr>
    </dgm:pt>
    <dgm:pt modelId="{D104C3ED-3C91-499B-8E42-AB15D1A7A995}" type="pres">
      <dgm:prSet presAssocID="{A54C6E64-97FB-42D5-9570-F83C127D75BB}" presName="childText" presStyleLbl="revTx" presStyleIdx="0" presStyleCnt="1">
        <dgm:presLayoutVars>
          <dgm:bulletEnabled val="1"/>
        </dgm:presLayoutVars>
      </dgm:prSet>
      <dgm:spPr/>
    </dgm:pt>
  </dgm:ptLst>
  <dgm:cxnLst>
    <dgm:cxn modelId="{07503501-BEE3-498A-8B1C-8AC512353163}" type="presOf" srcId="{DE9D9D8D-6C3A-40CE-960A-A6D59C07809B}" destId="{D104C3ED-3C91-499B-8E42-AB15D1A7A995}" srcOrd="0" destOrd="4" presId="urn:microsoft.com/office/officeart/2005/8/layout/vList2"/>
    <dgm:cxn modelId="{9056AB05-F33B-453A-BB4A-C840B931310E}" type="presOf" srcId="{6B19D136-9560-4158-8B44-6AFED5A78A2E}" destId="{D104C3ED-3C91-499B-8E42-AB15D1A7A995}" srcOrd="0" destOrd="3" presId="urn:microsoft.com/office/officeart/2005/8/layout/vList2"/>
    <dgm:cxn modelId="{A3930E28-BB02-4BA7-BA1B-B92009E55E51}" srcId="{A54C6E64-97FB-42D5-9570-F83C127D75BB}" destId="{DE9D9D8D-6C3A-40CE-960A-A6D59C07809B}" srcOrd="4" destOrd="0" parTransId="{40156441-9A3C-4CE2-9DAD-8655789465A2}" sibTransId="{7EF02D10-AEE0-48E3-B033-20CB0938B390}"/>
    <dgm:cxn modelId="{1A4D6E39-F613-46E5-849F-1FAA6B11A8C8}" type="presOf" srcId="{138B7BAB-B26C-4B68-953D-64D893E2E6A7}" destId="{D104C3ED-3C91-499B-8E42-AB15D1A7A995}" srcOrd="0" destOrd="1" presId="urn:microsoft.com/office/officeart/2005/8/layout/vList2"/>
    <dgm:cxn modelId="{A3985460-FC46-47D1-ADD5-C40F7AC2A0D9}" srcId="{A54C6E64-97FB-42D5-9570-F83C127D75BB}" destId="{F37DDD77-1A97-4E51-85C7-75A1DABF3321}" srcOrd="0" destOrd="0" parTransId="{5F8003F0-6E1C-43BB-9965-16CA7535DE90}" sibTransId="{094FF85B-7183-43D2-AF06-F28E729355F1}"/>
    <dgm:cxn modelId="{D6F4EC45-8863-4420-8DC3-A80DCE14FFC4}" type="presOf" srcId="{F37DDD77-1A97-4E51-85C7-75A1DABF3321}" destId="{D104C3ED-3C91-499B-8E42-AB15D1A7A995}" srcOrd="0" destOrd="0" presId="urn:microsoft.com/office/officeart/2005/8/layout/vList2"/>
    <dgm:cxn modelId="{46006D54-1325-4C94-8AD8-44D4470EB79F}" srcId="{A54C6E64-97FB-42D5-9570-F83C127D75BB}" destId="{DFBAC769-9E0B-4FD4-8BE2-DD5542885984}" srcOrd="2" destOrd="0" parTransId="{2503A70F-782B-457D-97D1-015EB3CB66CD}" sibTransId="{81911A5C-156C-4739-A221-E97422BCB42F}"/>
    <dgm:cxn modelId="{B00422B7-A6D8-4849-A1D9-F5C39F27EB83}" srcId="{A54C6E64-97FB-42D5-9570-F83C127D75BB}" destId="{138B7BAB-B26C-4B68-953D-64D893E2E6A7}" srcOrd="1" destOrd="0" parTransId="{1DC74772-BEFE-40A1-975C-4A640BB5DB53}" sibTransId="{50C38A68-934E-4CE1-A3EC-9A4E8D2FD55E}"/>
    <dgm:cxn modelId="{3E4603C7-7912-40FB-A18E-50BA6A214902}" srcId="{E6B67C9F-C60E-4D6A-8DD6-ECB4E25F1967}" destId="{A54C6E64-97FB-42D5-9570-F83C127D75BB}" srcOrd="0" destOrd="0" parTransId="{9A066300-D760-418A-944E-1AEA6E5D130D}" sibTransId="{B8C9D0C0-B824-4190-B168-829A4215DFEF}"/>
    <dgm:cxn modelId="{5F97AFC8-1FA5-4B7C-8D67-41BC34E53FA8}" type="presOf" srcId="{DFBAC769-9E0B-4FD4-8BE2-DD5542885984}" destId="{D104C3ED-3C91-499B-8E42-AB15D1A7A995}" srcOrd="0" destOrd="2" presId="urn:microsoft.com/office/officeart/2005/8/layout/vList2"/>
    <dgm:cxn modelId="{D7AA52DD-9805-446C-869C-31D421EAE24F}" srcId="{A54C6E64-97FB-42D5-9570-F83C127D75BB}" destId="{6B19D136-9560-4158-8B44-6AFED5A78A2E}" srcOrd="3" destOrd="0" parTransId="{3AE27DB7-8B07-45DC-B1CD-089CB967C733}" sibTransId="{7A15B5D2-3A29-4798-9CA1-3BE812C24992}"/>
    <dgm:cxn modelId="{F96F85E7-139F-40AD-87D6-3AC2AC97CEB7}" type="presOf" srcId="{A54C6E64-97FB-42D5-9570-F83C127D75BB}" destId="{92D4727F-4A5C-4DFF-9175-A301F34A05B8}" srcOrd="0" destOrd="0" presId="urn:microsoft.com/office/officeart/2005/8/layout/vList2"/>
    <dgm:cxn modelId="{FEDE75F1-3B24-409F-A095-D63158BCBF55}" type="presOf" srcId="{E6B67C9F-C60E-4D6A-8DD6-ECB4E25F1967}" destId="{431C8787-C685-445F-827A-67B004A8B646}" srcOrd="0" destOrd="0" presId="urn:microsoft.com/office/officeart/2005/8/layout/vList2"/>
    <dgm:cxn modelId="{C68534AD-B730-482F-96D9-307888AA83AE}" type="presParOf" srcId="{431C8787-C685-445F-827A-67B004A8B646}" destId="{92D4727F-4A5C-4DFF-9175-A301F34A05B8}" srcOrd="0" destOrd="0" presId="urn:microsoft.com/office/officeart/2005/8/layout/vList2"/>
    <dgm:cxn modelId="{91FA2953-8BE8-4C44-8E04-8951EC831994}" type="presParOf" srcId="{431C8787-C685-445F-827A-67B004A8B646}" destId="{D104C3ED-3C91-499B-8E42-AB15D1A7A995}"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F6B06D-55C8-4E18-BB70-64939645AA2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fr-FR"/>
        </a:p>
      </dgm:t>
    </dgm:pt>
    <dgm:pt modelId="{55F71A68-30A2-4ED9-AEDF-F920D5E81AF4}">
      <dgm:prSet custT="1"/>
      <dgm:spPr/>
      <dgm:t>
        <a:bodyPr/>
        <a:lstStyle/>
        <a:p>
          <a:pPr algn="ctr"/>
          <a:r>
            <a:rPr lang="fr-FR" sz="2400" b="1">
              <a:effectLst/>
              <a:latin typeface="Archia" panose="02000503000000020004" pitchFamily="50" charset="0"/>
            </a:rPr>
            <a:t>     </a:t>
          </a:r>
          <a:endParaRPr lang="fr-FR" sz="2400" b="1" dirty="0">
            <a:effectLst/>
            <a:latin typeface="Archia" panose="02000503000000020004" pitchFamily="50" charset="0"/>
          </a:endParaRPr>
        </a:p>
      </dgm:t>
    </dgm:pt>
    <dgm:pt modelId="{7AA4BE0A-1960-4685-B7BC-8134EC10FD59}" type="parTrans" cxnId="{69298782-A41F-45B6-BD68-391A6574FD67}">
      <dgm:prSet/>
      <dgm:spPr/>
      <dgm:t>
        <a:bodyPr/>
        <a:lstStyle/>
        <a:p>
          <a:pPr algn="just"/>
          <a:endParaRPr lang="fr-FR" sz="2000">
            <a:effectLst/>
          </a:endParaRPr>
        </a:p>
      </dgm:t>
    </dgm:pt>
    <dgm:pt modelId="{D67AA842-6C29-4C2D-9CDC-3265A92A92D8}" type="sibTrans" cxnId="{69298782-A41F-45B6-BD68-391A6574FD67}">
      <dgm:prSet/>
      <dgm:spPr/>
      <dgm:t>
        <a:bodyPr/>
        <a:lstStyle/>
        <a:p>
          <a:pPr algn="just"/>
          <a:endParaRPr lang="fr-FR" sz="2000">
            <a:effectLst/>
          </a:endParaRPr>
        </a:p>
      </dgm:t>
    </dgm:pt>
    <dgm:pt modelId="{D92AB36B-739E-43E6-BFD9-7A793BF6A675}">
      <dgm:prSet custT="1"/>
      <dgm:spPr/>
      <dgm:t>
        <a:bodyPr/>
        <a:lstStyle/>
        <a:p>
          <a:pPr algn="just">
            <a:buNone/>
          </a:pPr>
          <a:r>
            <a:rPr lang="fr-FR" sz="2800" b="1" dirty="0">
              <a:effectLst/>
              <a:latin typeface="Archia" panose="02000503000000020004" pitchFamily="50" charset="0"/>
            </a:rPr>
            <a:t>Virtual </a:t>
          </a:r>
          <a:r>
            <a:rPr lang="fr-FR" sz="2800" b="1" dirty="0" err="1">
              <a:effectLst/>
              <a:latin typeface="Archia" panose="02000503000000020004" pitchFamily="50" charset="0"/>
            </a:rPr>
            <a:t>Assignments</a:t>
          </a:r>
          <a:endParaRPr lang="fr-FR" sz="2800" b="1" dirty="0">
            <a:effectLst/>
            <a:latin typeface="Archia" panose="02000503000000020004" pitchFamily="50" charset="0"/>
          </a:endParaRPr>
        </a:p>
        <a:p>
          <a:pPr algn="just">
            <a:buClr>
              <a:srgbClr val="CCB371"/>
            </a:buClr>
            <a:buFont typeface="Arial" panose="020B0604020202020204" pitchFamily="34" charset="0"/>
            <a:buNone/>
          </a:pPr>
          <a:r>
            <a:rPr lang="fr-FR" sz="2400" dirty="0">
              <a:effectLst/>
              <a:latin typeface="Archia" panose="02000503000000020004" pitchFamily="50" charset="0"/>
            </a:rPr>
            <a:t>- The </a:t>
          </a:r>
          <a:r>
            <a:rPr lang="fr-FR" sz="2400" dirty="0" err="1">
              <a:effectLst/>
              <a:latin typeface="Archia" panose="02000503000000020004" pitchFamily="50" charset="0"/>
            </a:rPr>
            <a:t>employee</a:t>
          </a:r>
          <a:r>
            <a:rPr lang="fr-FR" sz="2400" dirty="0">
              <a:effectLst/>
              <a:latin typeface="Archia" panose="02000503000000020004" pitchFamily="50" charset="0"/>
            </a:rPr>
            <a:t> </a:t>
          </a:r>
          <a:r>
            <a:rPr lang="fr-FR" sz="2400" b="1" dirty="0" err="1">
              <a:effectLst/>
              <a:latin typeface="Archia" panose="02000503000000020004" pitchFamily="50" charset="0"/>
            </a:rPr>
            <a:t>lives</a:t>
          </a:r>
          <a:r>
            <a:rPr lang="fr-FR" sz="2400" b="1" dirty="0">
              <a:effectLst/>
              <a:latin typeface="Archia" panose="02000503000000020004" pitchFamily="50" charset="0"/>
            </a:rPr>
            <a:t> and </a:t>
          </a:r>
          <a:r>
            <a:rPr lang="fr-FR" sz="2400" b="1" dirty="0" err="1">
              <a:effectLst/>
              <a:latin typeface="Archia" panose="02000503000000020004" pitchFamily="50" charset="0"/>
            </a:rPr>
            <a:t>works</a:t>
          </a:r>
          <a:r>
            <a:rPr lang="fr-FR" sz="2400" b="1" dirty="0">
              <a:effectLst/>
              <a:latin typeface="Archia" panose="02000503000000020004" pitchFamily="50" charset="0"/>
            </a:rPr>
            <a:t> in a </a:t>
          </a:r>
          <a:r>
            <a:rPr lang="fr-FR" sz="2400" b="1" dirty="0" err="1">
              <a:effectLst/>
              <a:latin typeface="Archia" panose="02000503000000020004" pitchFamily="50" charset="0"/>
            </a:rPr>
            <a:t>different</a:t>
          </a:r>
          <a:r>
            <a:rPr lang="fr-FR" sz="2400" b="1" dirty="0">
              <a:effectLst/>
              <a:latin typeface="Archia" panose="02000503000000020004" pitchFamily="50" charset="0"/>
            </a:rPr>
            <a:t> country </a:t>
          </a:r>
          <a:r>
            <a:rPr lang="fr-FR" sz="2400" b="1" dirty="0" err="1">
              <a:effectLst/>
              <a:latin typeface="Archia" panose="02000503000000020004" pitchFamily="50" charset="0"/>
            </a:rPr>
            <a:t>than</a:t>
          </a:r>
          <a:r>
            <a:rPr lang="fr-FR" sz="2400" b="1" dirty="0">
              <a:effectLst/>
              <a:latin typeface="Archia" panose="02000503000000020004" pitchFamily="50" charset="0"/>
            </a:rPr>
            <a:t> </a:t>
          </a:r>
          <a:r>
            <a:rPr lang="fr-FR" sz="2400" b="1" dirty="0" err="1">
              <a:effectLst/>
              <a:latin typeface="Archia" panose="02000503000000020004" pitchFamily="50" charset="0"/>
            </a:rPr>
            <a:t>his</a:t>
          </a:r>
          <a:r>
            <a:rPr lang="fr-FR" sz="2400" b="1" dirty="0">
              <a:effectLst/>
              <a:latin typeface="Archia" panose="02000503000000020004" pitchFamily="50" charset="0"/>
            </a:rPr>
            <a:t> </a:t>
          </a:r>
          <a:r>
            <a:rPr lang="fr-FR" sz="2400" b="1" dirty="0" err="1">
              <a:effectLst/>
              <a:latin typeface="Archia" panose="02000503000000020004" pitchFamily="50" charset="0"/>
            </a:rPr>
            <a:t>employer’s</a:t>
          </a:r>
          <a:r>
            <a:rPr lang="fr-FR" sz="2400" dirty="0">
              <a:effectLst/>
              <a:latin typeface="Archia" panose="02000503000000020004" pitchFamily="50" charset="0"/>
            </a:rPr>
            <a:t>. He </a:t>
          </a:r>
          <a:r>
            <a:rPr lang="fr-FR" sz="2400" dirty="0" err="1">
              <a:effectLst/>
              <a:latin typeface="Archia" panose="02000503000000020004" pitchFamily="50" charset="0"/>
            </a:rPr>
            <a:t>does</a:t>
          </a:r>
          <a:r>
            <a:rPr lang="fr-FR" sz="2400" dirty="0">
              <a:effectLst/>
              <a:latin typeface="Archia" panose="02000503000000020004" pitchFamily="50" charset="0"/>
            </a:rPr>
            <a:t> not have a </a:t>
          </a:r>
          <a:r>
            <a:rPr lang="fr-FR" sz="2400" dirty="0" err="1">
              <a:effectLst/>
              <a:latin typeface="Archia" panose="02000503000000020004" pitchFamily="50" charset="0"/>
            </a:rPr>
            <a:t>workstation</a:t>
          </a:r>
          <a:r>
            <a:rPr lang="fr-FR" sz="2400" dirty="0">
              <a:effectLst/>
              <a:latin typeface="Archia" panose="02000503000000020004" pitchFamily="50" charset="0"/>
            </a:rPr>
            <a:t> in the </a:t>
          </a:r>
          <a:r>
            <a:rPr lang="fr-FR" sz="2400" dirty="0" err="1">
              <a:effectLst/>
              <a:latin typeface="Archia" panose="02000503000000020004" pitchFamily="50" charset="0"/>
            </a:rPr>
            <a:t>company’s</a:t>
          </a:r>
          <a:r>
            <a:rPr lang="fr-FR" sz="2400" dirty="0">
              <a:effectLst/>
              <a:latin typeface="Archia" panose="02000503000000020004" pitchFamily="50" charset="0"/>
            </a:rPr>
            <a:t> country and </a:t>
          </a:r>
          <a:r>
            <a:rPr lang="fr-FR" sz="2400" dirty="0" err="1">
              <a:effectLst/>
              <a:latin typeface="Archia" panose="02000503000000020004" pitchFamily="50" charset="0"/>
            </a:rPr>
            <a:t>is</a:t>
          </a:r>
          <a:r>
            <a:rPr lang="fr-FR" sz="2400" dirty="0">
              <a:effectLst/>
              <a:latin typeface="Archia" panose="02000503000000020004" pitchFamily="50" charset="0"/>
            </a:rPr>
            <a:t> able to </a:t>
          </a:r>
          <a:r>
            <a:rPr lang="fr-FR" sz="2400" dirty="0" err="1">
              <a:effectLst/>
              <a:latin typeface="Archia" panose="02000503000000020004" pitchFamily="50" charset="0"/>
            </a:rPr>
            <a:t>work</a:t>
          </a:r>
          <a:r>
            <a:rPr lang="fr-FR" sz="2400" dirty="0">
              <a:effectLst/>
              <a:latin typeface="Archia" panose="02000503000000020004" pitchFamily="50" charset="0"/>
            </a:rPr>
            <a:t> at the </a:t>
          </a:r>
          <a:r>
            <a:rPr lang="fr-FR" sz="2400" dirty="0" err="1">
              <a:effectLst/>
              <a:latin typeface="Archia" panose="02000503000000020004" pitchFamily="50" charset="0"/>
            </a:rPr>
            <a:t>premises</a:t>
          </a:r>
          <a:r>
            <a:rPr lang="fr-FR" sz="2400" dirty="0">
              <a:effectLst/>
              <a:latin typeface="Archia" panose="02000503000000020004" pitchFamily="50" charset="0"/>
            </a:rPr>
            <a:t> of a </a:t>
          </a:r>
          <a:r>
            <a:rPr lang="fr-FR" sz="2400" dirty="0" err="1">
              <a:effectLst/>
              <a:latin typeface="Archia" panose="02000503000000020004" pitchFamily="50" charset="0"/>
            </a:rPr>
            <a:t>company</a:t>
          </a:r>
          <a:r>
            <a:rPr lang="fr-FR" sz="2400" dirty="0">
              <a:effectLst/>
              <a:latin typeface="Archia" panose="02000503000000020004" pitchFamily="50" charset="0"/>
            </a:rPr>
            <a:t> </a:t>
          </a:r>
          <a:r>
            <a:rPr lang="fr-FR" sz="2400" dirty="0" err="1">
              <a:effectLst/>
              <a:latin typeface="Archia" panose="02000503000000020004" pitchFamily="50" charset="0"/>
            </a:rPr>
            <a:t>localized</a:t>
          </a:r>
          <a:r>
            <a:rPr lang="fr-FR" sz="2400" dirty="0">
              <a:effectLst/>
              <a:latin typeface="Archia" panose="02000503000000020004" pitchFamily="50" charset="0"/>
            </a:rPr>
            <a:t> in </a:t>
          </a:r>
          <a:r>
            <a:rPr lang="fr-FR" sz="2400" dirty="0" err="1">
              <a:effectLst/>
              <a:latin typeface="Archia" panose="02000503000000020004" pitchFamily="50" charset="0"/>
            </a:rPr>
            <a:t>his</a:t>
          </a:r>
          <a:r>
            <a:rPr lang="fr-FR" sz="2400" dirty="0">
              <a:effectLst/>
              <a:latin typeface="Archia" panose="02000503000000020004" pitchFamily="50" charset="0"/>
            </a:rPr>
            <a:t> country of </a:t>
          </a:r>
          <a:r>
            <a:rPr lang="fr-FR" sz="2400" dirty="0" err="1">
              <a:effectLst/>
              <a:latin typeface="Archia" panose="02000503000000020004" pitchFamily="50" charset="0"/>
            </a:rPr>
            <a:t>residence</a:t>
          </a:r>
          <a:r>
            <a:rPr lang="fr-FR" sz="2400" dirty="0">
              <a:effectLst/>
              <a:latin typeface="Archia" panose="02000503000000020004" pitchFamily="50" charset="0"/>
            </a:rPr>
            <a:t>.</a:t>
          </a:r>
        </a:p>
        <a:p>
          <a:pPr algn="just">
            <a:buFont typeface="Wingdings" panose="05000000000000000000" pitchFamily="2" charset="2"/>
            <a:buChar char="§"/>
          </a:pPr>
          <a:r>
            <a:rPr lang="fr-FR" sz="2400" dirty="0">
              <a:effectLst/>
              <a:latin typeface="Archia" panose="02000503000000020004" pitchFamily="50" charset="0"/>
            </a:rPr>
            <a:t>- The </a:t>
          </a:r>
          <a:r>
            <a:rPr lang="fr-FR" sz="2400" dirty="0" err="1">
              <a:effectLst/>
              <a:latin typeface="Archia" panose="02000503000000020004" pitchFamily="50" charset="0"/>
            </a:rPr>
            <a:t>employee</a:t>
          </a:r>
          <a:r>
            <a:rPr lang="fr-FR" sz="2400" dirty="0">
              <a:effectLst/>
              <a:latin typeface="Archia" panose="02000503000000020004" pitchFamily="50" charset="0"/>
            </a:rPr>
            <a:t> </a:t>
          </a:r>
          <a:r>
            <a:rPr lang="fr-FR" sz="2400" dirty="0" err="1">
              <a:effectLst/>
              <a:latin typeface="Archia" panose="02000503000000020004" pitchFamily="50" charset="0"/>
            </a:rPr>
            <a:t>remains</a:t>
          </a:r>
          <a:r>
            <a:rPr lang="fr-FR" sz="2400" dirty="0">
              <a:effectLst/>
              <a:latin typeface="Archia" panose="02000503000000020004" pitchFamily="50" charset="0"/>
            </a:rPr>
            <a:t> </a:t>
          </a:r>
          <a:r>
            <a:rPr lang="fr-FR" sz="2400" dirty="0" err="1">
              <a:effectLst/>
              <a:latin typeface="Archia" panose="02000503000000020004" pitchFamily="50" charset="0"/>
            </a:rPr>
            <a:t>under</a:t>
          </a:r>
          <a:r>
            <a:rPr lang="fr-FR" sz="2400" dirty="0">
              <a:effectLst/>
              <a:latin typeface="Archia" panose="02000503000000020004" pitchFamily="50" charset="0"/>
            </a:rPr>
            <a:t> </a:t>
          </a:r>
          <a:r>
            <a:rPr lang="fr-FR" sz="2400" dirty="0" err="1">
              <a:effectLst/>
              <a:latin typeface="Archia" panose="02000503000000020004" pitchFamily="50" charset="0"/>
            </a:rPr>
            <a:t>his</a:t>
          </a:r>
          <a:r>
            <a:rPr lang="fr-FR" sz="2400" dirty="0">
              <a:effectLst/>
              <a:latin typeface="Archia" panose="02000503000000020004" pitchFamily="50" charset="0"/>
            </a:rPr>
            <a:t> initial </a:t>
          </a:r>
          <a:r>
            <a:rPr lang="fr-FR" sz="2400" dirty="0" err="1">
              <a:effectLst/>
              <a:latin typeface="Archia" panose="02000503000000020004" pitchFamily="50" charset="0"/>
            </a:rPr>
            <a:t>contract</a:t>
          </a:r>
          <a:r>
            <a:rPr lang="fr-FR" sz="2400" dirty="0">
              <a:effectLst/>
              <a:latin typeface="Archia" panose="02000503000000020004" pitchFamily="50" charset="0"/>
            </a:rPr>
            <a:t> and </a:t>
          </a:r>
          <a:r>
            <a:rPr lang="fr-FR" sz="2400" dirty="0" err="1">
              <a:effectLst/>
              <a:latin typeface="Archia" panose="02000503000000020004" pitchFamily="50" charset="0"/>
            </a:rPr>
            <a:t>works</a:t>
          </a:r>
          <a:r>
            <a:rPr lang="fr-FR" sz="2400" dirty="0">
              <a:effectLst/>
              <a:latin typeface="Archia" panose="02000503000000020004" pitchFamily="50" charset="0"/>
            </a:rPr>
            <a:t> for </a:t>
          </a:r>
          <a:r>
            <a:rPr lang="fr-FR" sz="2400" dirty="0" err="1">
              <a:effectLst/>
              <a:latin typeface="Archia" panose="02000503000000020004" pitchFamily="50" charset="0"/>
            </a:rPr>
            <a:t>another</a:t>
          </a:r>
          <a:r>
            <a:rPr lang="fr-FR" sz="2400" dirty="0">
              <a:effectLst/>
              <a:latin typeface="Archia" panose="02000503000000020004" pitchFamily="50" charset="0"/>
            </a:rPr>
            <a:t> </a:t>
          </a:r>
          <a:r>
            <a:rPr lang="fr-FR" sz="2400" dirty="0" err="1">
              <a:effectLst/>
              <a:latin typeface="Archia" panose="02000503000000020004" pitchFamily="50" charset="0"/>
            </a:rPr>
            <a:t>group’s</a:t>
          </a:r>
          <a:r>
            <a:rPr lang="fr-FR" sz="2400" dirty="0">
              <a:effectLst/>
              <a:latin typeface="Archia" panose="02000503000000020004" pitchFamily="50" charset="0"/>
            </a:rPr>
            <a:t> </a:t>
          </a:r>
          <a:r>
            <a:rPr lang="fr-FR" sz="2400" dirty="0" err="1">
              <a:effectLst/>
              <a:latin typeface="Archia" panose="02000503000000020004" pitchFamily="50" charset="0"/>
            </a:rPr>
            <a:t>entity</a:t>
          </a:r>
          <a:r>
            <a:rPr lang="fr-FR" sz="2400" dirty="0">
              <a:effectLst/>
              <a:latin typeface="Archia" panose="02000503000000020004" pitchFamily="50" charset="0"/>
            </a:rPr>
            <a:t>.</a:t>
          </a:r>
          <a:endParaRPr lang="fr-FR" sz="2400" b="1" dirty="0">
            <a:effectLst/>
            <a:latin typeface="Archia" panose="02000503000000020004" pitchFamily="50" charset="0"/>
          </a:endParaRPr>
        </a:p>
      </dgm:t>
    </dgm:pt>
    <dgm:pt modelId="{79DE7117-6D26-40D2-B652-74E26EA3010D}" type="parTrans" cxnId="{F7310E22-6A62-47FB-97F9-3ACE1B9E8739}">
      <dgm:prSet/>
      <dgm:spPr/>
      <dgm:t>
        <a:bodyPr/>
        <a:lstStyle/>
        <a:p>
          <a:pPr algn="just"/>
          <a:endParaRPr lang="fr-FR" sz="2000">
            <a:effectLst/>
          </a:endParaRPr>
        </a:p>
      </dgm:t>
    </dgm:pt>
    <dgm:pt modelId="{76FCFAEA-46FC-48C9-9BC3-09C3BB7B193E}" type="sibTrans" cxnId="{F7310E22-6A62-47FB-97F9-3ACE1B9E8739}">
      <dgm:prSet/>
      <dgm:spPr/>
      <dgm:t>
        <a:bodyPr/>
        <a:lstStyle/>
        <a:p>
          <a:pPr algn="just"/>
          <a:endParaRPr lang="fr-FR" sz="2000">
            <a:effectLst/>
          </a:endParaRPr>
        </a:p>
      </dgm:t>
    </dgm:pt>
    <dgm:pt modelId="{5404F912-3B1D-44C3-9E09-8765579C5944}">
      <dgm:prSet phldrT="[Texte]" custT="1"/>
      <dgm:spPr/>
      <dgm:t>
        <a:bodyPr/>
        <a:lstStyle/>
        <a:p>
          <a:pPr marL="114300" indent="0" algn="l">
            <a:buFont typeface="Arial" panose="020B0604020202020204" pitchFamily="34" charset="0"/>
            <a:buChar char="•"/>
          </a:pPr>
          <a:r>
            <a:rPr lang="fr-FR" sz="1600">
              <a:effectLst/>
              <a:latin typeface="Archia" panose="02000503000000020004" pitchFamily="50" charset="0"/>
            </a:rPr>
            <a:t> </a:t>
          </a:r>
          <a:endParaRPr lang="fr-FR" sz="1600" dirty="0">
            <a:effectLst/>
            <a:latin typeface="Archia" panose="02000503000000020004" pitchFamily="50" charset="0"/>
          </a:endParaRPr>
        </a:p>
      </dgm:t>
    </dgm:pt>
    <dgm:pt modelId="{FA995B4E-8D4B-4A1E-955B-607B4C1A4F09}" type="parTrans" cxnId="{00365E42-E6AD-4260-8C39-8DE630E62FB1}">
      <dgm:prSet/>
      <dgm:spPr/>
      <dgm:t>
        <a:bodyPr/>
        <a:lstStyle/>
        <a:p>
          <a:endParaRPr lang="fr-FR" sz="2000">
            <a:effectLst/>
          </a:endParaRPr>
        </a:p>
      </dgm:t>
    </dgm:pt>
    <dgm:pt modelId="{F109BEEA-3B8C-49CA-B193-DFBC1D05894E}" type="sibTrans" cxnId="{00365E42-E6AD-4260-8C39-8DE630E62FB1}">
      <dgm:prSet/>
      <dgm:spPr/>
      <dgm:t>
        <a:bodyPr/>
        <a:lstStyle/>
        <a:p>
          <a:endParaRPr lang="fr-FR" sz="2000">
            <a:effectLst/>
          </a:endParaRPr>
        </a:p>
      </dgm:t>
    </dgm:pt>
    <dgm:pt modelId="{39C8AFE1-CFD6-40BC-9E27-A2DED4C42E92}">
      <dgm:prSet phldrT="[Texte]" custT="1"/>
      <dgm:spPr/>
      <dgm:t>
        <a:bodyPr/>
        <a:lstStyle/>
        <a:p>
          <a:pPr marL="114300" indent="0" algn="l">
            <a:buFont typeface="Arial" panose="020B0604020202020204" pitchFamily="34" charset="0"/>
            <a:buNone/>
          </a:pPr>
          <a:r>
            <a:rPr lang="fr-FR" sz="2400" b="1" dirty="0" err="1">
              <a:effectLst/>
              <a:latin typeface="Archia" panose="02000503000000020004" pitchFamily="50" charset="0"/>
            </a:rPr>
            <a:t>Telework</a:t>
          </a:r>
          <a:r>
            <a:rPr lang="fr-FR" sz="2400" b="1" dirty="0">
              <a:effectLst/>
              <a:latin typeface="Archia" panose="02000503000000020004" pitchFamily="50" charset="0"/>
            </a:rPr>
            <a:t>, </a:t>
          </a:r>
          <a:r>
            <a:rPr lang="fr-FR" sz="2400" b="1" dirty="0" err="1">
              <a:effectLst/>
              <a:latin typeface="Archia" panose="02000503000000020004" pitchFamily="50" charset="0"/>
            </a:rPr>
            <a:t>traditional</a:t>
          </a:r>
          <a:r>
            <a:rPr lang="fr-FR" sz="2400" b="1" dirty="0">
              <a:effectLst/>
              <a:latin typeface="Archia" panose="02000503000000020004" pitchFamily="50" charset="0"/>
            </a:rPr>
            <a:t> </a:t>
          </a:r>
          <a:r>
            <a:rPr lang="fr-FR" sz="2400" b="1" dirty="0" err="1">
              <a:effectLst/>
              <a:latin typeface="Archia" panose="02000503000000020004" pitchFamily="50" charset="0"/>
            </a:rPr>
            <a:t>remote</a:t>
          </a:r>
          <a:r>
            <a:rPr lang="fr-FR" sz="2400" b="1" dirty="0">
              <a:effectLst/>
              <a:latin typeface="Archia" panose="02000503000000020004" pitchFamily="50" charset="0"/>
            </a:rPr>
            <a:t> </a:t>
          </a:r>
          <a:r>
            <a:rPr lang="fr-FR" sz="2400" b="1" dirty="0" err="1">
              <a:effectLst/>
              <a:latin typeface="Archia" panose="02000503000000020004" pitchFamily="50" charset="0"/>
            </a:rPr>
            <a:t>work</a:t>
          </a:r>
          <a:endParaRPr lang="fr-FR" sz="2400" b="1" dirty="0">
            <a:effectLst/>
            <a:latin typeface="Archia" panose="02000503000000020004" pitchFamily="50" charset="0"/>
          </a:endParaRPr>
        </a:p>
      </dgm:t>
    </dgm:pt>
    <dgm:pt modelId="{8840EC1E-3EDE-4C6E-B644-DD23DE7D4247}" type="parTrans" cxnId="{F8F72319-DFFB-4A63-92E6-609825367018}">
      <dgm:prSet/>
      <dgm:spPr/>
      <dgm:t>
        <a:bodyPr/>
        <a:lstStyle/>
        <a:p>
          <a:endParaRPr lang="fr-FR" sz="2000">
            <a:effectLst/>
          </a:endParaRPr>
        </a:p>
      </dgm:t>
    </dgm:pt>
    <dgm:pt modelId="{56C4CE45-26FD-4A61-A8C6-4FE1EBB4AE36}" type="sibTrans" cxnId="{F8F72319-DFFB-4A63-92E6-609825367018}">
      <dgm:prSet/>
      <dgm:spPr/>
      <dgm:t>
        <a:bodyPr/>
        <a:lstStyle/>
        <a:p>
          <a:endParaRPr lang="fr-FR" sz="2000">
            <a:effectLst/>
          </a:endParaRPr>
        </a:p>
      </dgm:t>
    </dgm:pt>
    <dgm:pt modelId="{EA08CA52-6E9A-4A7F-890B-B900EB45B310}">
      <dgm:prSet custT="1"/>
      <dgm:spPr/>
      <dgm:t>
        <a:bodyPr/>
        <a:lstStyle/>
        <a:p>
          <a:pPr marL="0" indent="0" algn="just">
            <a:buNone/>
          </a:pPr>
          <a:r>
            <a:rPr lang="fr-FR" sz="2400" dirty="0">
              <a:effectLst/>
              <a:latin typeface="Archia" panose="02000503000000020004" pitchFamily="50" charset="0"/>
            </a:rPr>
            <a:t>The </a:t>
          </a:r>
          <a:r>
            <a:rPr lang="fr-FR" sz="2400" dirty="0" err="1">
              <a:effectLst/>
              <a:latin typeface="Archia" panose="02000503000000020004" pitchFamily="50" charset="0"/>
            </a:rPr>
            <a:t>employee</a:t>
          </a:r>
          <a:r>
            <a:rPr lang="fr-FR" sz="2400" dirty="0">
              <a:effectLst/>
              <a:latin typeface="Archia" panose="02000503000000020004" pitchFamily="50" charset="0"/>
            </a:rPr>
            <a:t> </a:t>
          </a:r>
          <a:r>
            <a:rPr lang="fr-FR" sz="2400" dirty="0" err="1">
              <a:effectLst/>
              <a:latin typeface="Archia" panose="02000503000000020004" pitchFamily="50" charset="0"/>
            </a:rPr>
            <a:t>works</a:t>
          </a:r>
          <a:r>
            <a:rPr lang="fr-FR" sz="2400" dirty="0">
              <a:effectLst/>
              <a:latin typeface="Archia" panose="02000503000000020004" pitchFamily="50" charset="0"/>
            </a:rPr>
            <a:t> from « </a:t>
          </a:r>
          <a:r>
            <a:rPr lang="fr-FR" sz="2400" dirty="0" err="1">
              <a:effectLst/>
              <a:latin typeface="Archia" panose="02000503000000020004" pitchFamily="50" charset="0"/>
            </a:rPr>
            <a:t>anywhere</a:t>
          </a:r>
          <a:r>
            <a:rPr lang="fr-FR" sz="2400" dirty="0">
              <a:effectLst/>
              <a:latin typeface="Archia" panose="02000503000000020004" pitchFamily="50" charset="0"/>
            </a:rPr>
            <a:t> » which </a:t>
          </a:r>
          <a:r>
            <a:rPr lang="fr-FR" sz="2400" dirty="0" err="1">
              <a:effectLst/>
              <a:latin typeface="Archia" panose="02000503000000020004" pitchFamily="50" charset="0"/>
            </a:rPr>
            <a:t>means</a:t>
          </a:r>
          <a:r>
            <a:rPr lang="fr-FR" sz="2400" dirty="0">
              <a:effectLst/>
              <a:latin typeface="Archia" panose="02000503000000020004" pitchFamily="50" charset="0"/>
            </a:rPr>
            <a:t> </a:t>
          </a:r>
          <a:r>
            <a:rPr lang="fr-FR" sz="2400" dirty="0" err="1">
              <a:effectLst/>
              <a:latin typeface="Archia" panose="02000503000000020004" pitchFamily="50" charset="0"/>
            </a:rPr>
            <a:t>that</a:t>
          </a:r>
          <a:r>
            <a:rPr lang="fr-FR" sz="2400" dirty="0">
              <a:effectLst/>
              <a:latin typeface="Archia" panose="02000503000000020004" pitchFamily="50" charset="0"/>
            </a:rPr>
            <a:t> </a:t>
          </a:r>
          <a:r>
            <a:rPr lang="fr-FR" sz="2400" dirty="0" err="1">
              <a:effectLst/>
              <a:latin typeface="Archia" panose="02000503000000020004" pitchFamily="50" charset="0"/>
            </a:rPr>
            <a:t>his</a:t>
          </a:r>
          <a:r>
            <a:rPr lang="fr-FR" sz="2400" dirty="0">
              <a:effectLst/>
              <a:latin typeface="Archia" panose="02000503000000020004" pitchFamily="50" charset="0"/>
            </a:rPr>
            <a:t> job </a:t>
          </a:r>
          <a:r>
            <a:rPr lang="fr-FR" sz="2400" b="1" dirty="0" err="1">
              <a:effectLst/>
              <a:latin typeface="Archia" panose="02000503000000020004" pitchFamily="50" charset="0"/>
            </a:rPr>
            <a:t>does</a:t>
          </a:r>
          <a:r>
            <a:rPr lang="fr-FR" sz="2400" b="1" dirty="0">
              <a:effectLst/>
              <a:latin typeface="Archia" panose="02000503000000020004" pitchFamily="50" charset="0"/>
            </a:rPr>
            <a:t> not </a:t>
          </a:r>
          <a:r>
            <a:rPr lang="fr-FR" sz="2400" b="1" dirty="0" err="1">
              <a:effectLst/>
              <a:latin typeface="Archia" panose="02000503000000020004" pitchFamily="50" charset="0"/>
            </a:rPr>
            <a:t>require</a:t>
          </a:r>
          <a:r>
            <a:rPr lang="fr-FR" sz="2400" b="1" dirty="0">
              <a:effectLst/>
              <a:latin typeface="Archia" panose="02000503000000020004" pitchFamily="50" charset="0"/>
            </a:rPr>
            <a:t> a </a:t>
          </a:r>
          <a:r>
            <a:rPr lang="fr-FR" sz="2400" b="1" dirty="0" err="1">
              <a:effectLst/>
              <a:latin typeface="Archia" panose="02000503000000020004" pitchFamily="50" charset="0"/>
            </a:rPr>
            <a:t>physical</a:t>
          </a:r>
          <a:r>
            <a:rPr lang="fr-FR" sz="2400" b="1" dirty="0">
              <a:effectLst/>
              <a:latin typeface="Archia" panose="02000503000000020004" pitchFamily="50" charset="0"/>
            </a:rPr>
            <a:t> </a:t>
          </a:r>
          <a:r>
            <a:rPr lang="fr-FR" sz="2400" b="1" dirty="0" err="1">
              <a:effectLst/>
              <a:latin typeface="Archia" panose="02000503000000020004" pitchFamily="50" charset="0"/>
            </a:rPr>
            <a:t>presence</a:t>
          </a:r>
          <a:r>
            <a:rPr lang="fr-FR" sz="2400" b="1" dirty="0">
              <a:effectLst/>
              <a:latin typeface="Archia" panose="02000503000000020004" pitchFamily="50" charset="0"/>
            </a:rPr>
            <a:t> </a:t>
          </a:r>
          <a:r>
            <a:rPr lang="fr-FR" sz="2400" dirty="0">
              <a:effectLst/>
              <a:latin typeface="Archia" panose="02000503000000020004" pitchFamily="50" charset="0"/>
            </a:rPr>
            <a:t>on the </a:t>
          </a:r>
          <a:r>
            <a:rPr lang="fr-FR" sz="2400" dirty="0" err="1">
              <a:effectLst/>
              <a:latin typeface="Archia" panose="02000503000000020004" pitchFamily="50" charset="0"/>
            </a:rPr>
            <a:t>premises</a:t>
          </a:r>
          <a:r>
            <a:rPr lang="fr-FR" sz="2400" dirty="0">
              <a:effectLst/>
              <a:latin typeface="Archia" panose="02000503000000020004" pitchFamily="50" charset="0"/>
            </a:rPr>
            <a:t> of the </a:t>
          </a:r>
          <a:r>
            <a:rPr lang="fr-FR" sz="2400" dirty="0" err="1">
              <a:effectLst/>
              <a:latin typeface="Archia" panose="02000503000000020004" pitchFamily="50" charset="0"/>
            </a:rPr>
            <a:t>company</a:t>
          </a:r>
          <a:r>
            <a:rPr lang="fr-FR" sz="2400" dirty="0">
              <a:effectLst/>
              <a:latin typeface="Archia" panose="02000503000000020004" pitchFamily="50" charset="0"/>
            </a:rPr>
            <a:t>.</a:t>
          </a:r>
        </a:p>
      </dgm:t>
    </dgm:pt>
    <dgm:pt modelId="{ADCF4A97-0941-4121-8EC9-9D76D3405D11}" type="parTrans" cxnId="{2C81B9FC-03A1-457B-9686-B332D3CF5F15}">
      <dgm:prSet/>
      <dgm:spPr/>
      <dgm:t>
        <a:bodyPr/>
        <a:lstStyle/>
        <a:p>
          <a:endParaRPr lang="fr-FR" sz="2000">
            <a:effectLst/>
          </a:endParaRPr>
        </a:p>
      </dgm:t>
    </dgm:pt>
    <dgm:pt modelId="{F6229CAD-23BE-4B11-9178-83EDF9531F57}" type="sibTrans" cxnId="{2C81B9FC-03A1-457B-9686-B332D3CF5F15}">
      <dgm:prSet/>
      <dgm:spPr/>
      <dgm:t>
        <a:bodyPr/>
        <a:lstStyle/>
        <a:p>
          <a:endParaRPr lang="fr-FR" sz="2000">
            <a:effectLst/>
          </a:endParaRPr>
        </a:p>
      </dgm:t>
    </dgm:pt>
    <dgm:pt modelId="{E26BDC8D-DC87-4F47-98B6-1068E7778D71}">
      <dgm:prSet phldrT="[Texte]" custT="1"/>
      <dgm:spPr/>
      <dgm:t>
        <a:bodyPr/>
        <a:lstStyle/>
        <a:p>
          <a:pPr marL="114300" indent="0" algn="just">
            <a:buFont typeface="Arial" panose="020B0604020202020204" pitchFamily="34" charset="0"/>
            <a:buNone/>
          </a:pPr>
          <a:r>
            <a:rPr lang="en-US" sz="2400" dirty="0">
              <a:effectLst/>
              <a:latin typeface="Archia" panose="02000503000000020004" pitchFamily="50" charset="0"/>
            </a:rPr>
            <a:t>The employee works </a:t>
          </a:r>
          <a:r>
            <a:rPr lang="en-US" sz="2400" b="1" dirty="0">
              <a:effectLst/>
              <a:latin typeface="Archia" panose="02000503000000020004" pitchFamily="50" charset="0"/>
            </a:rPr>
            <a:t>from his home abroad</a:t>
          </a:r>
          <a:r>
            <a:rPr lang="en-US" sz="2400" dirty="0">
              <a:effectLst/>
              <a:latin typeface="Archia" panose="02000503000000020004" pitchFamily="50" charset="0"/>
            </a:rPr>
            <a:t> or works in a coworking area. </a:t>
          </a:r>
        </a:p>
        <a:p>
          <a:pPr marL="114300" indent="0" algn="just">
            <a:buFont typeface="Arial" panose="020B0604020202020204" pitchFamily="34" charset="0"/>
            <a:buNone/>
          </a:pPr>
          <a:r>
            <a:rPr lang="en-US" sz="2400" dirty="0">
              <a:effectLst/>
              <a:latin typeface="Archia" panose="02000503000000020004" pitchFamily="50" charset="0"/>
            </a:rPr>
            <a:t>He regularly visits the office in his employer’s country.</a:t>
          </a:r>
          <a:endParaRPr lang="fr-FR" sz="2400" dirty="0">
            <a:effectLst/>
            <a:latin typeface="Archia" panose="02000503000000020004" pitchFamily="50" charset="0"/>
          </a:endParaRPr>
        </a:p>
      </dgm:t>
    </dgm:pt>
    <dgm:pt modelId="{F6D9BCC0-0DC5-4D92-A4FC-ED0B193FDF5E}" type="parTrans" cxnId="{BA05F93A-6712-4517-B3EC-B3049F277ED6}">
      <dgm:prSet/>
      <dgm:spPr/>
      <dgm:t>
        <a:bodyPr/>
        <a:lstStyle/>
        <a:p>
          <a:endParaRPr lang="fr-FR" sz="2000">
            <a:effectLst/>
          </a:endParaRPr>
        </a:p>
      </dgm:t>
    </dgm:pt>
    <dgm:pt modelId="{6D3A9D06-5745-409A-A4A5-77020FEC8A96}" type="sibTrans" cxnId="{BA05F93A-6712-4517-B3EC-B3049F277ED6}">
      <dgm:prSet/>
      <dgm:spPr/>
      <dgm:t>
        <a:bodyPr/>
        <a:lstStyle/>
        <a:p>
          <a:endParaRPr lang="fr-FR" sz="2000">
            <a:effectLst/>
          </a:endParaRPr>
        </a:p>
      </dgm:t>
    </dgm:pt>
    <dgm:pt modelId="{AD5F4967-52F0-48C8-86A9-5AE4C0CB3601}">
      <dgm:prSet phldrT="[Texte]" custT="1"/>
      <dgm:spPr/>
      <dgm:t>
        <a:bodyPr/>
        <a:lstStyle/>
        <a:p>
          <a:pPr algn="ctr">
            <a:buFont typeface="+mj-lt"/>
            <a:buAutoNum type="arabicPeriod"/>
          </a:pPr>
          <a:r>
            <a:rPr lang="fr-FR" sz="1600">
              <a:effectLst/>
              <a:latin typeface="Archia" panose="02000503000000020004" pitchFamily="50" charset="0"/>
            </a:rPr>
            <a:t>   </a:t>
          </a:r>
          <a:endParaRPr lang="fr-FR" sz="2400" b="1" dirty="0">
            <a:effectLst/>
            <a:latin typeface="Archia" panose="02000503000000020004" pitchFamily="50" charset="0"/>
          </a:endParaRPr>
        </a:p>
      </dgm:t>
    </dgm:pt>
    <dgm:pt modelId="{7A7EE78F-6279-47DB-BD9D-49D688C4BA84}" type="sibTrans" cxnId="{D313E9B4-9690-4055-A80C-79DE598BC1F9}">
      <dgm:prSet/>
      <dgm:spPr/>
      <dgm:t>
        <a:bodyPr/>
        <a:lstStyle/>
        <a:p>
          <a:pPr algn="just"/>
          <a:endParaRPr lang="fr-FR" sz="2000">
            <a:effectLst/>
          </a:endParaRPr>
        </a:p>
      </dgm:t>
    </dgm:pt>
    <dgm:pt modelId="{563A2729-854F-4F22-B22E-438C096AF933}" type="parTrans" cxnId="{D313E9B4-9690-4055-A80C-79DE598BC1F9}">
      <dgm:prSet/>
      <dgm:spPr/>
      <dgm:t>
        <a:bodyPr/>
        <a:lstStyle/>
        <a:p>
          <a:pPr algn="just"/>
          <a:endParaRPr lang="fr-FR" sz="2000">
            <a:effectLst/>
          </a:endParaRPr>
        </a:p>
      </dgm:t>
    </dgm:pt>
    <dgm:pt modelId="{449329A2-CBE9-494E-BF3D-D3AE6B672175}">
      <dgm:prSet phldrT="[Texte]" custT="1"/>
      <dgm:spPr/>
      <dgm:t>
        <a:bodyPr/>
        <a:lstStyle/>
        <a:p>
          <a:pPr algn="just">
            <a:buFont typeface="+mj-lt"/>
            <a:buAutoNum type="arabicPeriod"/>
          </a:pPr>
          <a:r>
            <a:rPr lang="fr-FR" sz="2400" b="1" dirty="0">
              <a:effectLst/>
              <a:latin typeface="Archia" panose="02000503000000020004" pitchFamily="50" charset="0"/>
            </a:rPr>
            <a:t>Work </a:t>
          </a:r>
          <a:r>
            <a:rPr lang="fr-FR" sz="2400" b="1" dirty="0" err="1">
              <a:effectLst/>
              <a:latin typeface="Archia" panose="02000503000000020004" pitchFamily="50" charset="0"/>
            </a:rPr>
            <a:t>From</a:t>
          </a:r>
          <a:r>
            <a:rPr lang="fr-FR" sz="2400" b="1" dirty="0">
              <a:effectLst/>
              <a:latin typeface="Archia" panose="02000503000000020004" pitchFamily="50" charset="0"/>
            </a:rPr>
            <a:t> </a:t>
          </a:r>
          <a:r>
            <a:rPr lang="fr-FR" sz="2400" b="1" dirty="0" err="1">
              <a:effectLst/>
              <a:latin typeface="Archia" panose="02000503000000020004" pitchFamily="50" charset="0"/>
            </a:rPr>
            <a:t>Anywhere</a:t>
          </a:r>
          <a:endParaRPr lang="fr-FR" sz="2400" b="1" dirty="0">
            <a:effectLst/>
            <a:latin typeface="Archia" panose="02000503000000020004" pitchFamily="50" charset="0"/>
          </a:endParaRPr>
        </a:p>
      </dgm:t>
    </dgm:pt>
    <dgm:pt modelId="{3FE73F65-9A62-4F79-95B0-A36DEBEE6F82}" type="parTrans" cxnId="{75F8DD0E-EF47-48D1-A66E-0709808E598B}">
      <dgm:prSet/>
      <dgm:spPr/>
      <dgm:t>
        <a:bodyPr/>
        <a:lstStyle/>
        <a:p>
          <a:endParaRPr lang="fr-FR" sz="2000">
            <a:effectLst/>
          </a:endParaRPr>
        </a:p>
      </dgm:t>
    </dgm:pt>
    <dgm:pt modelId="{3D020904-7D76-4E47-81A4-F6EF98825446}" type="sibTrans" cxnId="{75F8DD0E-EF47-48D1-A66E-0709808E598B}">
      <dgm:prSet/>
      <dgm:spPr/>
      <dgm:t>
        <a:bodyPr/>
        <a:lstStyle/>
        <a:p>
          <a:endParaRPr lang="fr-FR" sz="2000">
            <a:effectLst/>
          </a:endParaRPr>
        </a:p>
      </dgm:t>
    </dgm:pt>
    <dgm:pt modelId="{BF5FC409-6028-44CF-AC27-265FC8B0832C}" type="pres">
      <dgm:prSet presAssocID="{E6F6B06D-55C8-4E18-BB70-64939645AA25}" presName="Name0" presStyleCnt="0">
        <dgm:presLayoutVars>
          <dgm:dir/>
          <dgm:animLvl val="lvl"/>
          <dgm:resizeHandles val="exact"/>
        </dgm:presLayoutVars>
      </dgm:prSet>
      <dgm:spPr/>
    </dgm:pt>
    <dgm:pt modelId="{EEEDEF6B-355E-4937-A324-EAA80A88181D}" type="pres">
      <dgm:prSet presAssocID="{5404F912-3B1D-44C3-9E09-8765579C5944}" presName="compositeNode" presStyleCnt="0">
        <dgm:presLayoutVars>
          <dgm:bulletEnabled val="1"/>
        </dgm:presLayoutVars>
      </dgm:prSet>
      <dgm:spPr/>
    </dgm:pt>
    <dgm:pt modelId="{27C22481-77A1-4A2E-9F91-12443E0A3DCB}" type="pres">
      <dgm:prSet presAssocID="{5404F912-3B1D-44C3-9E09-8765579C5944}" presName="bgRect" presStyleLbl="node1" presStyleIdx="0" presStyleCnt="3" custScaleX="62257" custLinFactNeighborX="-647" custLinFactNeighborY="359"/>
      <dgm:spPr/>
    </dgm:pt>
    <dgm:pt modelId="{116A4973-BA11-4410-9CD5-2528060F0085}" type="pres">
      <dgm:prSet presAssocID="{5404F912-3B1D-44C3-9E09-8765579C5944}" presName="parentNode" presStyleLbl="node1" presStyleIdx="0" presStyleCnt="3">
        <dgm:presLayoutVars>
          <dgm:chMax val="0"/>
          <dgm:bulletEnabled val="1"/>
        </dgm:presLayoutVars>
      </dgm:prSet>
      <dgm:spPr/>
    </dgm:pt>
    <dgm:pt modelId="{738E0C35-3788-4701-99EB-B01DC2E8DE1F}" type="pres">
      <dgm:prSet presAssocID="{5404F912-3B1D-44C3-9E09-8765579C5944}" presName="childNode" presStyleLbl="node1" presStyleIdx="0" presStyleCnt="3">
        <dgm:presLayoutVars>
          <dgm:bulletEnabled val="1"/>
        </dgm:presLayoutVars>
      </dgm:prSet>
      <dgm:spPr/>
    </dgm:pt>
    <dgm:pt modelId="{A307B15B-6A79-4377-94E8-FF08ED9A99DE}" type="pres">
      <dgm:prSet presAssocID="{F109BEEA-3B8C-49CA-B193-DFBC1D05894E}" presName="hSp" presStyleCnt="0"/>
      <dgm:spPr/>
    </dgm:pt>
    <dgm:pt modelId="{052B54A3-1E2A-487A-94DC-036484DE7322}" type="pres">
      <dgm:prSet presAssocID="{F109BEEA-3B8C-49CA-B193-DFBC1D05894E}" presName="vProcSp" presStyleCnt="0"/>
      <dgm:spPr/>
    </dgm:pt>
    <dgm:pt modelId="{E169CF00-9E7B-4E7C-A421-CB5ADB15EBE6}" type="pres">
      <dgm:prSet presAssocID="{F109BEEA-3B8C-49CA-B193-DFBC1D05894E}" presName="vSp1" presStyleCnt="0"/>
      <dgm:spPr/>
    </dgm:pt>
    <dgm:pt modelId="{ED50D197-BF1E-4F3E-AC22-B225FE819C38}" type="pres">
      <dgm:prSet presAssocID="{F109BEEA-3B8C-49CA-B193-DFBC1D05894E}" presName="simulatedConn" presStyleLbl="solidFgAcc1" presStyleIdx="0" presStyleCnt="2" custLinFactNeighborX="-15562" custLinFactNeighborY="3957"/>
      <dgm:spPr/>
    </dgm:pt>
    <dgm:pt modelId="{0FC03923-4D3A-4678-A2BC-BCEEE2D0345A}" type="pres">
      <dgm:prSet presAssocID="{F109BEEA-3B8C-49CA-B193-DFBC1D05894E}" presName="vSp2" presStyleCnt="0"/>
      <dgm:spPr/>
    </dgm:pt>
    <dgm:pt modelId="{5145C615-FFD3-458D-80D5-665FCD59C729}" type="pres">
      <dgm:prSet presAssocID="{F109BEEA-3B8C-49CA-B193-DFBC1D05894E}" presName="sibTrans" presStyleCnt="0"/>
      <dgm:spPr/>
    </dgm:pt>
    <dgm:pt modelId="{EBC0E11F-1E77-4D89-B307-4E0BB97037B8}" type="pres">
      <dgm:prSet presAssocID="{AD5F4967-52F0-48C8-86A9-5AE4C0CB3601}" presName="compositeNode" presStyleCnt="0">
        <dgm:presLayoutVars>
          <dgm:bulletEnabled val="1"/>
        </dgm:presLayoutVars>
      </dgm:prSet>
      <dgm:spPr/>
    </dgm:pt>
    <dgm:pt modelId="{11172083-6FFB-447C-9675-296F87737EDB}" type="pres">
      <dgm:prSet presAssocID="{AD5F4967-52F0-48C8-86A9-5AE4C0CB3601}" presName="bgRect" presStyleLbl="node1" presStyleIdx="1" presStyleCnt="3" custScaleX="64550" custLinFactNeighborX="66" custLinFactNeighborY="-4887"/>
      <dgm:spPr/>
    </dgm:pt>
    <dgm:pt modelId="{11176796-067B-4718-967F-750ACC677B87}" type="pres">
      <dgm:prSet presAssocID="{AD5F4967-52F0-48C8-86A9-5AE4C0CB3601}" presName="parentNode" presStyleLbl="node1" presStyleIdx="1" presStyleCnt="3">
        <dgm:presLayoutVars>
          <dgm:chMax val="0"/>
          <dgm:bulletEnabled val="1"/>
        </dgm:presLayoutVars>
      </dgm:prSet>
      <dgm:spPr/>
    </dgm:pt>
    <dgm:pt modelId="{939FFFD6-B953-40F0-A700-0CD752E9E782}" type="pres">
      <dgm:prSet presAssocID="{AD5F4967-52F0-48C8-86A9-5AE4C0CB3601}" presName="childNode" presStyleLbl="node1" presStyleIdx="1" presStyleCnt="3">
        <dgm:presLayoutVars>
          <dgm:bulletEnabled val="1"/>
        </dgm:presLayoutVars>
      </dgm:prSet>
      <dgm:spPr/>
    </dgm:pt>
    <dgm:pt modelId="{1DD84B8C-378C-44F1-93FB-46C7933255D0}" type="pres">
      <dgm:prSet presAssocID="{7A7EE78F-6279-47DB-BD9D-49D688C4BA84}" presName="hSp" presStyleCnt="0"/>
      <dgm:spPr/>
    </dgm:pt>
    <dgm:pt modelId="{DB0C11B7-8B6A-45EA-BD22-05B8971D87D5}" type="pres">
      <dgm:prSet presAssocID="{7A7EE78F-6279-47DB-BD9D-49D688C4BA84}" presName="vProcSp" presStyleCnt="0"/>
      <dgm:spPr/>
    </dgm:pt>
    <dgm:pt modelId="{BA0772B7-5529-4E42-A34C-5327FE8BE195}" type="pres">
      <dgm:prSet presAssocID="{7A7EE78F-6279-47DB-BD9D-49D688C4BA84}" presName="vSp1" presStyleCnt="0"/>
      <dgm:spPr/>
    </dgm:pt>
    <dgm:pt modelId="{BFE9F409-1970-4C7C-9130-609B9AB8F217}" type="pres">
      <dgm:prSet presAssocID="{7A7EE78F-6279-47DB-BD9D-49D688C4BA84}" presName="simulatedConn" presStyleLbl="solidFgAcc1" presStyleIdx="1" presStyleCnt="2"/>
      <dgm:spPr/>
    </dgm:pt>
    <dgm:pt modelId="{87A93CA5-E169-47AA-BF17-59777EEDA054}" type="pres">
      <dgm:prSet presAssocID="{7A7EE78F-6279-47DB-BD9D-49D688C4BA84}" presName="vSp2" presStyleCnt="0"/>
      <dgm:spPr/>
    </dgm:pt>
    <dgm:pt modelId="{306969D1-326A-482F-82EE-118928E85DEB}" type="pres">
      <dgm:prSet presAssocID="{7A7EE78F-6279-47DB-BD9D-49D688C4BA84}" presName="sibTrans" presStyleCnt="0"/>
      <dgm:spPr/>
    </dgm:pt>
    <dgm:pt modelId="{966238B3-490D-46BB-9682-0C0F2CC41DA0}" type="pres">
      <dgm:prSet presAssocID="{55F71A68-30A2-4ED9-AEDF-F920D5E81AF4}" presName="compositeNode" presStyleCnt="0">
        <dgm:presLayoutVars>
          <dgm:bulletEnabled val="1"/>
        </dgm:presLayoutVars>
      </dgm:prSet>
      <dgm:spPr/>
    </dgm:pt>
    <dgm:pt modelId="{E5C1A3A7-C445-4E09-B3D9-111813621D6C}" type="pres">
      <dgm:prSet presAssocID="{55F71A68-30A2-4ED9-AEDF-F920D5E81AF4}" presName="bgRect" presStyleLbl="node1" presStyleIdx="2" presStyleCnt="3" custLinFactNeighborX="298"/>
      <dgm:spPr/>
    </dgm:pt>
    <dgm:pt modelId="{F421188B-0892-49CB-92AD-29F674141E92}" type="pres">
      <dgm:prSet presAssocID="{55F71A68-30A2-4ED9-AEDF-F920D5E81AF4}" presName="parentNode" presStyleLbl="node1" presStyleIdx="2" presStyleCnt="3">
        <dgm:presLayoutVars>
          <dgm:chMax val="0"/>
          <dgm:bulletEnabled val="1"/>
        </dgm:presLayoutVars>
      </dgm:prSet>
      <dgm:spPr/>
    </dgm:pt>
    <dgm:pt modelId="{63ACBB9B-2F63-4512-9A38-A3C9A555D19E}" type="pres">
      <dgm:prSet presAssocID="{55F71A68-30A2-4ED9-AEDF-F920D5E81AF4}" presName="childNode" presStyleLbl="node1" presStyleIdx="2" presStyleCnt="3">
        <dgm:presLayoutVars>
          <dgm:bulletEnabled val="1"/>
        </dgm:presLayoutVars>
      </dgm:prSet>
      <dgm:spPr/>
    </dgm:pt>
  </dgm:ptLst>
  <dgm:cxnLst>
    <dgm:cxn modelId="{B6380A07-021A-4E9A-A1E4-D98B38630BA6}" type="presOf" srcId="{449329A2-CBE9-494E-BF3D-D3AE6B672175}" destId="{939FFFD6-B953-40F0-A700-0CD752E9E782}" srcOrd="0" destOrd="0" presId="urn:microsoft.com/office/officeart/2005/8/layout/hProcess7"/>
    <dgm:cxn modelId="{75F8DD0E-EF47-48D1-A66E-0709808E598B}" srcId="{AD5F4967-52F0-48C8-86A9-5AE4C0CB3601}" destId="{449329A2-CBE9-494E-BF3D-D3AE6B672175}" srcOrd="0" destOrd="0" parTransId="{3FE73F65-9A62-4F79-95B0-A36DEBEE6F82}" sibTransId="{3D020904-7D76-4E47-81A4-F6EF98825446}"/>
    <dgm:cxn modelId="{E028D811-6CFD-411C-9FDE-299D114A4EA2}" type="presOf" srcId="{55F71A68-30A2-4ED9-AEDF-F920D5E81AF4}" destId="{E5C1A3A7-C445-4E09-B3D9-111813621D6C}" srcOrd="0" destOrd="0" presId="urn:microsoft.com/office/officeart/2005/8/layout/hProcess7"/>
    <dgm:cxn modelId="{F8F72319-DFFB-4A63-92E6-609825367018}" srcId="{5404F912-3B1D-44C3-9E09-8765579C5944}" destId="{39C8AFE1-CFD6-40BC-9E27-A2DED4C42E92}" srcOrd="0" destOrd="0" parTransId="{8840EC1E-3EDE-4C6E-B644-DD23DE7D4247}" sibTransId="{56C4CE45-26FD-4A61-A8C6-4FE1EBB4AE36}"/>
    <dgm:cxn modelId="{F7310E22-6A62-47FB-97F9-3ACE1B9E8739}" srcId="{55F71A68-30A2-4ED9-AEDF-F920D5E81AF4}" destId="{D92AB36B-739E-43E6-BFD9-7A793BF6A675}" srcOrd="0" destOrd="0" parTransId="{79DE7117-6D26-40D2-B652-74E26EA3010D}" sibTransId="{76FCFAEA-46FC-48C9-9BC3-09C3BB7B193E}"/>
    <dgm:cxn modelId="{60E30527-2C9F-4506-A940-17396131C7FF}" type="presOf" srcId="{D92AB36B-739E-43E6-BFD9-7A793BF6A675}" destId="{63ACBB9B-2F63-4512-9A38-A3C9A555D19E}" srcOrd="0" destOrd="0" presId="urn:microsoft.com/office/officeart/2005/8/layout/hProcess7"/>
    <dgm:cxn modelId="{B13FFA37-F5B0-4FB7-B09F-87AD2405454D}" type="presOf" srcId="{AD5F4967-52F0-48C8-86A9-5AE4C0CB3601}" destId="{11176796-067B-4718-967F-750ACC677B87}" srcOrd="1" destOrd="0" presId="urn:microsoft.com/office/officeart/2005/8/layout/hProcess7"/>
    <dgm:cxn modelId="{E2A6C839-DBF5-4427-92D5-509F96BCDABA}" type="presOf" srcId="{5404F912-3B1D-44C3-9E09-8765579C5944}" destId="{116A4973-BA11-4410-9CD5-2528060F0085}" srcOrd="1" destOrd="0" presId="urn:microsoft.com/office/officeart/2005/8/layout/hProcess7"/>
    <dgm:cxn modelId="{BA05F93A-6712-4517-B3EC-B3049F277ED6}" srcId="{5404F912-3B1D-44C3-9E09-8765579C5944}" destId="{E26BDC8D-DC87-4F47-98B6-1068E7778D71}" srcOrd="1" destOrd="0" parTransId="{F6D9BCC0-0DC5-4D92-A4FC-ED0B193FDF5E}" sibTransId="{6D3A9D06-5745-409A-A4A5-77020FEC8A96}"/>
    <dgm:cxn modelId="{77B5033D-E196-4CA8-9B38-AEDE53D5FF05}" type="presOf" srcId="{E26BDC8D-DC87-4F47-98B6-1068E7778D71}" destId="{738E0C35-3788-4701-99EB-B01DC2E8DE1F}" srcOrd="0" destOrd="1" presId="urn:microsoft.com/office/officeart/2005/8/layout/hProcess7"/>
    <dgm:cxn modelId="{00365E42-E6AD-4260-8C39-8DE630E62FB1}" srcId="{E6F6B06D-55C8-4E18-BB70-64939645AA25}" destId="{5404F912-3B1D-44C3-9E09-8765579C5944}" srcOrd="0" destOrd="0" parTransId="{FA995B4E-8D4B-4A1E-955B-607B4C1A4F09}" sibTransId="{F109BEEA-3B8C-49CA-B193-DFBC1D05894E}"/>
    <dgm:cxn modelId="{B3AE3E66-AA22-48FF-96AD-472B76B92D1F}" type="presOf" srcId="{E6F6B06D-55C8-4E18-BB70-64939645AA25}" destId="{BF5FC409-6028-44CF-AC27-265FC8B0832C}" srcOrd="0" destOrd="0" presId="urn:microsoft.com/office/officeart/2005/8/layout/hProcess7"/>
    <dgm:cxn modelId="{DBD9436D-138C-445C-912A-B660E3FB04F2}" type="presOf" srcId="{5404F912-3B1D-44C3-9E09-8765579C5944}" destId="{27C22481-77A1-4A2E-9F91-12443E0A3DCB}" srcOrd="0" destOrd="0" presId="urn:microsoft.com/office/officeart/2005/8/layout/hProcess7"/>
    <dgm:cxn modelId="{69298782-A41F-45B6-BD68-391A6574FD67}" srcId="{E6F6B06D-55C8-4E18-BB70-64939645AA25}" destId="{55F71A68-30A2-4ED9-AEDF-F920D5E81AF4}" srcOrd="2" destOrd="0" parTransId="{7AA4BE0A-1960-4685-B7BC-8134EC10FD59}" sibTransId="{D67AA842-6C29-4C2D-9CDC-3265A92A92D8}"/>
    <dgm:cxn modelId="{334F23A8-53E2-4623-97DA-31D9A840564E}" type="presOf" srcId="{EA08CA52-6E9A-4A7F-890B-B900EB45B310}" destId="{939FFFD6-B953-40F0-A700-0CD752E9E782}" srcOrd="0" destOrd="1" presId="urn:microsoft.com/office/officeart/2005/8/layout/hProcess7"/>
    <dgm:cxn modelId="{1748DBAE-1945-430D-8E83-84364B4869B7}" type="presOf" srcId="{39C8AFE1-CFD6-40BC-9E27-A2DED4C42E92}" destId="{738E0C35-3788-4701-99EB-B01DC2E8DE1F}" srcOrd="0" destOrd="0" presId="urn:microsoft.com/office/officeart/2005/8/layout/hProcess7"/>
    <dgm:cxn modelId="{D313E9B4-9690-4055-A80C-79DE598BC1F9}" srcId="{E6F6B06D-55C8-4E18-BB70-64939645AA25}" destId="{AD5F4967-52F0-48C8-86A9-5AE4C0CB3601}" srcOrd="1" destOrd="0" parTransId="{563A2729-854F-4F22-B22E-438C096AF933}" sibTransId="{7A7EE78F-6279-47DB-BD9D-49D688C4BA84}"/>
    <dgm:cxn modelId="{774B36C8-67E8-4831-B85E-107DB5DD0341}" type="presOf" srcId="{AD5F4967-52F0-48C8-86A9-5AE4C0CB3601}" destId="{11172083-6FFB-447C-9675-296F87737EDB}" srcOrd="0" destOrd="0" presId="urn:microsoft.com/office/officeart/2005/8/layout/hProcess7"/>
    <dgm:cxn modelId="{04D069EA-A657-46FF-A639-54B6742B9A06}" type="presOf" srcId="{55F71A68-30A2-4ED9-AEDF-F920D5E81AF4}" destId="{F421188B-0892-49CB-92AD-29F674141E92}" srcOrd="1" destOrd="0" presId="urn:microsoft.com/office/officeart/2005/8/layout/hProcess7"/>
    <dgm:cxn modelId="{2C81B9FC-03A1-457B-9686-B332D3CF5F15}" srcId="{AD5F4967-52F0-48C8-86A9-5AE4C0CB3601}" destId="{EA08CA52-6E9A-4A7F-890B-B900EB45B310}" srcOrd="1" destOrd="0" parTransId="{ADCF4A97-0941-4121-8EC9-9D76D3405D11}" sibTransId="{F6229CAD-23BE-4B11-9178-83EDF9531F57}"/>
    <dgm:cxn modelId="{30306F67-D638-4542-85CC-608A5864D7E8}" type="presParOf" srcId="{BF5FC409-6028-44CF-AC27-265FC8B0832C}" destId="{EEEDEF6B-355E-4937-A324-EAA80A88181D}" srcOrd="0" destOrd="0" presId="urn:microsoft.com/office/officeart/2005/8/layout/hProcess7"/>
    <dgm:cxn modelId="{72A80A20-98ED-463F-BC81-0FD9704E9EA3}" type="presParOf" srcId="{EEEDEF6B-355E-4937-A324-EAA80A88181D}" destId="{27C22481-77A1-4A2E-9F91-12443E0A3DCB}" srcOrd="0" destOrd="0" presId="urn:microsoft.com/office/officeart/2005/8/layout/hProcess7"/>
    <dgm:cxn modelId="{F854F4C3-8C38-4425-96BE-9D9C56F2FA0A}" type="presParOf" srcId="{EEEDEF6B-355E-4937-A324-EAA80A88181D}" destId="{116A4973-BA11-4410-9CD5-2528060F0085}" srcOrd="1" destOrd="0" presId="urn:microsoft.com/office/officeart/2005/8/layout/hProcess7"/>
    <dgm:cxn modelId="{FC97BB05-D749-4361-8D81-34B51902AA13}" type="presParOf" srcId="{EEEDEF6B-355E-4937-A324-EAA80A88181D}" destId="{738E0C35-3788-4701-99EB-B01DC2E8DE1F}" srcOrd="2" destOrd="0" presId="urn:microsoft.com/office/officeart/2005/8/layout/hProcess7"/>
    <dgm:cxn modelId="{E3D41E08-4C36-45DA-A0A5-5E2A66E67FDA}" type="presParOf" srcId="{BF5FC409-6028-44CF-AC27-265FC8B0832C}" destId="{A307B15B-6A79-4377-94E8-FF08ED9A99DE}" srcOrd="1" destOrd="0" presId="urn:microsoft.com/office/officeart/2005/8/layout/hProcess7"/>
    <dgm:cxn modelId="{41E75688-7690-4F7F-AC42-4C22EDDD4FFD}" type="presParOf" srcId="{BF5FC409-6028-44CF-AC27-265FC8B0832C}" destId="{052B54A3-1E2A-487A-94DC-036484DE7322}" srcOrd="2" destOrd="0" presId="urn:microsoft.com/office/officeart/2005/8/layout/hProcess7"/>
    <dgm:cxn modelId="{52BA4A83-2E5A-44A1-8431-4896FE3B4AEE}" type="presParOf" srcId="{052B54A3-1E2A-487A-94DC-036484DE7322}" destId="{E169CF00-9E7B-4E7C-A421-CB5ADB15EBE6}" srcOrd="0" destOrd="0" presId="urn:microsoft.com/office/officeart/2005/8/layout/hProcess7"/>
    <dgm:cxn modelId="{5AE5B51F-556C-4484-BD9B-173423DBD28C}" type="presParOf" srcId="{052B54A3-1E2A-487A-94DC-036484DE7322}" destId="{ED50D197-BF1E-4F3E-AC22-B225FE819C38}" srcOrd="1" destOrd="0" presId="urn:microsoft.com/office/officeart/2005/8/layout/hProcess7"/>
    <dgm:cxn modelId="{70684CF8-A33F-4A48-82A0-5E775ED64E9F}" type="presParOf" srcId="{052B54A3-1E2A-487A-94DC-036484DE7322}" destId="{0FC03923-4D3A-4678-A2BC-BCEEE2D0345A}" srcOrd="2" destOrd="0" presId="urn:microsoft.com/office/officeart/2005/8/layout/hProcess7"/>
    <dgm:cxn modelId="{772AAB22-EC45-4DC4-B655-C0A3E39EA550}" type="presParOf" srcId="{BF5FC409-6028-44CF-AC27-265FC8B0832C}" destId="{5145C615-FFD3-458D-80D5-665FCD59C729}" srcOrd="3" destOrd="0" presId="urn:microsoft.com/office/officeart/2005/8/layout/hProcess7"/>
    <dgm:cxn modelId="{A5710DE8-4DF9-46FE-AEDD-BEA9E2B660AC}" type="presParOf" srcId="{BF5FC409-6028-44CF-AC27-265FC8B0832C}" destId="{EBC0E11F-1E77-4D89-B307-4E0BB97037B8}" srcOrd="4" destOrd="0" presId="urn:microsoft.com/office/officeart/2005/8/layout/hProcess7"/>
    <dgm:cxn modelId="{2CD6FDAA-C134-4415-A620-751802DD2105}" type="presParOf" srcId="{EBC0E11F-1E77-4D89-B307-4E0BB97037B8}" destId="{11172083-6FFB-447C-9675-296F87737EDB}" srcOrd="0" destOrd="0" presId="urn:microsoft.com/office/officeart/2005/8/layout/hProcess7"/>
    <dgm:cxn modelId="{7389FF48-3603-4EC5-B916-9505F63148A7}" type="presParOf" srcId="{EBC0E11F-1E77-4D89-B307-4E0BB97037B8}" destId="{11176796-067B-4718-967F-750ACC677B87}" srcOrd="1" destOrd="0" presId="urn:microsoft.com/office/officeart/2005/8/layout/hProcess7"/>
    <dgm:cxn modelId="{3FA82780-EA56-4C02-85B5-F8933F1B7E2F}" type="presParOf" srcId="{EBC0E11F-1E77-4D89-B307-4E0BB97037B8}" destId="{939FFFD6-B953-40F0-A700-0CD752E9E782}" srcOrd="2" destOrd="0" presId="urn:microsoft.com/office/officeart/2005/8/layout/hProcess7"/>
    <dgm:cxn modelId="{3028BD02-4E3B-4DB8-B8D7-B193830B261A}" type="presParOf" srcId="{BF5FC409-6028-44CF-AC27-265FC8B0832C}" destId="{1DD84B8C-378C-44F1-93FB-46C7933255D0}" srcOrd="5" destOrd="0" presId="urn:microsoft.com/office/officeart/2005/8/layout/hProcess7"/>
    <dgm:cxn modelId="{AF3DD394-635A-44A1-AF98-849BF3359564}" type="presParOf" srcId="{BF5FC409-6028-44CF-AC27-265FC8B0832C}" destId="{DB0C11B7-8B6A-45EA-BD22-05B8971D87D5}" srcOrd="6" destOrd="0" presId="urn:microsoft.com/office/officeart/2005/8/layout/hProcess7"/>
    <dgm:cxn modelId="{72C22F86-A7C6-4629-B111-2DF988B452C6}" type="presParOf" srcId="{DB0C11B7-8B6A-45EA-BD22-05B8971D87D5}" destId="{BA0772B7-5529-4E42-A34C-5327FE8BE195}" srcOrd="0" destOrd="0" presId="urn:microsoft.com/office/officeart/2005/8/layout/hProcess7"/>
    <dgm:cxn modelId="{B7ECD6B9-8E77-4F16-A02C-71D17D2A7D11}" type="presParOf" srcId="{DB0C11B7-8B6A-45EA-BD22-05B8971D87D5}" destId="{BFE9F409-1970-4C7C-9130-609B9AB8F217}" srcOrd="1" destOrd="0" presId="urn:microsoft.com/office/officeart/2005/8/layout/hProcess7"/>
    <dgm:cxn modelId="{3FD93215-5BC6-4720-A856-B031D5BBAB17}" type="presParOf" srcId="{DB0C11B7-8B6A-45EA-BD22-05B8971D87D5}" destId="{87A93CA5-E169-47AA-BF17-59777EEDA054}" srcOrd="2" destOrd="0" presId="urn:microsoft.com/office/officeart/2005/8/layout/hProcess7"/>
    <dgm:cxn modelId="{811E2F3F-6AB9-48F7-BE83-984994BE6012}" type="presParOf" srcId="{BF5FC409-6028-44CF-AC27-265FC8B0832C}" destId="{306969D1-326A-482F-82EE-118928E85DEB}" srcOrd="7" destOrd="0" presId="urn:microsoft.com/office/officeart/2005/8/layout/hProcess7"/>
    <dgm:cxn modelId="{14BD36C4-4549-494C-9DF3-12A4CE1CA9D0}" type="presParOf" srcId="{BF5FC409-6028-44CF-AC27-265FC8B0832C}" destId="{966238B3-490D-46BB-9682-0C0F2CC41DA0}" srcOrd="8" destOrd="0" presId="urn:microsoft.com/office/officeart/2005/8/layout/hProcess7"/>
    <dgm:cxn modelId="{FD4B06F2-C87A-487E-8D6F-3E1BF215DDA7}" type="presParOf" srcId="{966238B3-490D-46BB-9682-0C0F2CC41DA0}" destId="{E5C1A3A7-C445-4E09-B3D9-111813621D6C}" srcOrd="0" destOrd="0" presId="urn:microsoft.com/office/officeart/2005/8/layout/hProcess7"/>
    <dgm:cxn modelId="{68D946BE-1F71-4B1A-84E6-40FE1471E5BD}" type="presParOf" srcId="{966238B3-490D-46BB-9682-0C0F2CC41DA0}" destId="{F421188B-0892-49CB-92AD-29F674141E92}" srcOrd="1" destOrd="0" presId="urn:microsoft.com/office/officeart/2005/8/layout/hProcess7"/>
    <dgm:cxn modelId="{2F161389-8965-4A87-ADA0-6E68479E6E1C}" type="presParOf" srcId="{966238B3-490D-46BB-9682-0C0F2CC41DA0}" destId="{63ACBB9B-2F63-4512-9A38-A3C9A555D19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346794-A666-43C5-A6B8-B8751EE64F2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fr-FR"/>
        </a:p>
      </dgm:t>
    </dgm:pt>
    <dgm:pt modelId="{0878F5B5-5246-4000-B9DE-808F9E4AB7A1}">
      <dgm:prSet phldrT="[Texte]" custT="1"/>
      <dgm:spPr>
        <a:solidFill>
          <a:srgbClr val="564D43"/>
        </a:solidFill>
        <a:ln>
          <a:noFill/>
        </a:ln>
      </dgm:spPr>
      <dgm:t>
        <a:bodyPr/>
        <a:lstStyle/>
        <a:p>
          <a:pPr algn="r"/>
          <a:r>
            <a:rPr lang="fr-FR" sz="3200" b="1" dirty="0">
              <a:solidFill>
                <a:srgbClr val="E5D7B5"/>
              </a:solidFill>
              <a:latin typeface="Archia" panose="02000503000000020004" pitchFamily="50" charset="0"/>
            </a:rPr>
            <a:t>Data protection</a:t>
          </a:r>
        </a:p>
      </dgm:t>
    </dgm:pt>
    <dgm:pt modelId="{1401BD21-9911-4087-9239-CCE03BCBD507}" type="parTrans" cxnId="{B57C4708-959C-4F3E-8EC9-472020935F46}">
      <dgm:prSet/>
      <dgm:spPr/>
      <dgm:t>
        <a:bodyPr/>
        <a:lstStyle/>
        <a:p>
          <a:endParaRPr lang="fr-FR">
            <a:latin typeface="Archia" panose="02000503000000020004" pitchFamily="50" charset="0"/>
          </a:endParaRPr>
        </a:p>
      </dgm:t>
    </dgm:pt>
    <dgm:pt modelId="{70FA9F70-C119-4972-8127-775DF20B3A70}" type="sibTrans" cxnId="{B57C4708-959C-4F3E-8EC9-472020935F46}">
      <dgm:prSet/>
      <dgm:spPr/>
      <dgm:t>
        <a:bodyPr/>
        <a:lstStyle/>
        <a:p>
          <a:endParaRPr lang="fr-FR">
            <a:latin typeface="Archia" panose="02000503000000020004" pitchFamily="50" charset="0"/>
          </a:endParaRPr>
        </a:p>
      </dgm:t>
    </dgm:pt>
    <dgm:pt modelId="{42B70719-D45A-4CAA-9D71-EC7FA4DE723F}">
      <dgm:prSet phldrT="[Texte]" custT="1"/>
      <dgm:spPr>
        <a:solidFill>
          <a:srgbClr val="E5D7B5"/>
        </a:solidFill>
        <a:ln>
          <a:solidFill>
            <a:srgbClr val="EEEBE8"/>
          </a:solidFill>
        </a:ln>
      </dgm:spPr>
      <dgm:t>
        <a:bodyPr/>
        <a:lstStyle/>
        <a:p>
          <a:pPr>
            <a:buFontTx/>
            <a:buNone/>
          </a:pPr>
          <a:r>
            <a:rPr lang="en-US" sz="2600" dirty="0">
              <a:latin typeface="Archia" panose="02000503000000020004" pitchFamily="50" charset="0"/>
            </a:rPr>
            <a:t>   Are </a:t>
          </a:r>
          <a:r>
            <a:rPr lang="en-US" sz="2600" b="1" dirty="0">
              <a:solidFill>
                <a:srgbClr val="A39789"/>
              </a:solidFill>
              <a:latin typeface="Archia" panose="02000503000000020004" pitchFamily="50" charset="0"/>
            </a:rPr>
            <a:t>additional data protection measures </a:t>
          </a:r>
          <a:r>
            <a:rPr lang="en-US" sz="2600" dirty="0">
              <a:latin typeface="Archia" panose="02000503000000020004" pitchFamily="50" charset="0"/>
            </a:rPr>
            <a:t>needed? </a:t>
          </a:r>
          <a:endParaRPr lang="fr-FR" sz="2600" dirty="0">
            <a:latin typeface="Archia" panose="02000503000000020004" pitchFamily="50" charset="0"/>
          </a:endParaRPr>
        </a:p>
      </dgm:t>
    </dgm:pt>
    <dgm:pt modelId="{65CACF39-1356-471A-94A4-578D859AF550}" type="parTrans" cxnId="{28162A50-BBCA-43F7-965D-371EDF68499C}">
      <dgm:prSet/>
      <dgm:spPr/>
      <dgm:t>
        <a:bodyPr/>
        <a:lstStyle/>
        <a:p>
          <a:endParaRPr lang="fr-FR">
            <a:latin typeface="Archia" panose="02000503000000020004" pitchFamily="50" charset="0"/>
          </a:endParaRPr>
        </a:p>
      </dgm:t>
    </dgm:pt>
    <dgm:pt modelId="{AA78453E-2865-4D0F-ABE5-DFB3CDD8B6BA}" type="sibTrans" cxnId="{28162A50-BBCA-43F7-965D-371EDF68499C}">
      <dgm:prSet/>
      <dgm:spPr/>
      <dgm:t>
        <a:bodyPr/>
        <a:lstStyle/>
        <a:p>
          <a:endParaRPr lang="fr-FR">
            <a:latin typeface="Archia" panose="02000503000000020004" pitchFamily="50" charset="0"/>
          </a:endParaRPr>
        </a:p>
      </dgm:t>
    </dgm:pt>
    <dgm:pt modelId="{CC304F84-137D-4C36-9501-2AD684BD920D}">
      <dgm:prSet phldrT="[Texte]" custT="1"/>
      <dgm:spPr>
        <a:solidFill>
          <a:srgbClr val="CCB371"/>
        </a:solidFill>
        <a:ln>
          <a:noFill/>
        </a:ln>
      </dgm:spPr>
      <dgm:t>
        <a:bodyPr/>
        <a:lstStyle/>
        <a:p>
          <a:r>
            <a:rPr lang="fr-FR" sz="3200" b="1" dirty="0" err="1">
              <a:solidFill>
                <a:schemeClr val="tx1"/>
              </a:solidFill>
              <a:latin typeface="Archia" panose="02000503000000020004" pitchFamily="50" charset="0"/>
            </a:rPr>
            <a:t>Employee’s</a:t>
          </a:r>
          <a:r>
            <a:rPr lang="fr-FR" sz="3200" b="1" dirty="0">
              <a:solidFill>
                <a:schemeClr val="tx1"/>
              </a:solidFill>
              <a:latin typeface="Archia" panose="02000503000000020004" pitchFamily="50" charset="0"/>
            </a:rPr>
            <a:t> </a:t>
          </a:r>
          <a:r>
            <a:rPr lang="fr-FR" sz="3200" b="1" dirty="0" err="1">
              <a:solidFill>
                <a:schemeClr val="tx1"/>
              </a:solidFill>
              <a:latin typeface="Archia" panose="02000503000000020004" pitchFamily="50" charset="0"/>
            </a:rPr>
            <a:t>integration</a:t>
          </a:r>
          <a:endParaRPr lang="fr-FR" sz="3200" b="1" dirty="0">
            <a:solidFill>
              <a:schemeClr val="tx1"/>
            </a:solidFill>
            <a:latin typeface="Archia" panose="02000503000000020004" pitchFamily="50" charset="0"/>
          </a:endParaRPr>
        </a:p>
      </dgm:t>
    </dgm:pt>
    <dgm:pt modelId="{85AA886D-7A9E-4F5D-824D-9EA6C0460E41}" type="parTrans" cxnId="{EB755776-46E1-4FA6-8061-912FF404B712}">
      <dgm:prSet/>
      <dgm:spPr/>
      <dgm:t>
        <a:bodyPr/>
        <a:lstStyle/>
        <a:p>
          <a:endParaRPr lang="fr-FR">
            <a:latin typeface="Archia" panose="02000503000000020004" pitchFamily="50" charset="0"/>
          </a:endParaRPr>
        </a:p>
      </dgm:t>
    </dgm:pt>
    <dgm:pt modelId="{DDBEA1D6-610F-4C4A-9C5F-0D061413FCA6}" type="sibTrans" cxnId="{EB755776-46E1-4FA6-8061-912FF404B712}">
      <dgm:prSet/>
      <dgm:spPr/>
      <dgm:t>
        <a:bodyPr/>
        <a:lstStyle/>
        <a:p>
          <a:endParaRPr lang="fr-FR">
            <a:latin typeface="Archia" panose="02000503000000020004" pitchFamily="50" charset="0"/>
          </a:endParaRPr>
        </a:p>
      </dgm:t>
    </dgm:pt>
    <dgm:pt modelId="{73ECC44E-ADAA-49A0-B8E4-AF7083B9A534}">
      <dgm:prSet phldrT="[Texte]" custT="1"/>
      <dgm:spPr>
        <a:solidFill>
          <a:schemeClr val="tx1"/>
        </a:solidFill>
        <a:ln>
          <a:noFill/>
        </a:ln>
      </dgm:spPr>
      <dgm:t>
        <a:bodyPr/>
        <a:lstStyle/>
        <a:p>
          <a:pPr>
            <a:buFontTx/>
            <a:buNone/>
          </a:pPr>
          <a:r>
            <a:rPr lang="en-US" sz="2600" dirty="0">
              <a:solidFill>
                <a:schemeClr val="bg1"/>
              </a:solidFill>
              <a:latin typeface="Archia" panose="02000503000000020004" pitchFamily="50" charset="0"/>
            </a:rPr>
            <a:t>  Will the </a:t>
          </a:r>
          <a:r>
            <a:rPr lang="en-US" sz="2600" b="1" dirty="0">
              <a:solidFill>
                <a:srgbClr val="AF8F3F"/>
              </a:solidFill>
              <a:latin typeface="Archia" panose="02000503000000020004" pitchFamily="50" charset="0"/>
            </a:rPr>
            <a:t>time difference </a:t>
          </a:r>
          <a:r>
            <a:rPr lang="en-US" sz="2600" dirty="0">
              <a:solidFill>
                <a:schemeClr val="bg1"/>
              </a:solidFill>
              <a:latin typeface="Archia" panose="02000503000000020004" pitchFamily="50" charset="0"/>
            </a:rPr>
            <a:t>affect the employee’s work or productivity? </a:t>
          </a:r>
          <a:endParaRPr lang="fr-FR" sz="2600" dirty="0">
            <a:solidFill>
              <a:schemeClr val="bg1"/>
            </a:solidFill>
            <a:latin typeface="Archia" panose="02000503000000020004" pitchFamily="50" charset="0"/>
          </a:endParaRPr>
        </a:p>
      </dgm:t>
    </dgm:pt>
    <dgm:pt modelId="{E3E63BD1-EE5E-45DD-A691-97958E02E4CB}" type="sibTrans" cxnId="{946C1789-A829-4A5B-B05F-77DBE258E95B}">
      <dgm:prSet/>
      <dgm:spPr/>
      <dgm:t>
        <a:bodyPr/>
        <a:lstStyle/>
        <a:p>
          <a:endParaRPr lang="fr-FR">
            <a:latin typeface="Archia" panose="02000503000000020004" pitchFamily="50" charset="0"/>
          </a:endParaRPr>
        </a:p>
      </dgm:t>
    </dgm:pt>
    <dgm:pt modelId="{54508443-4674-465A-AFB3-8BCEA6CA668C}" type="parTrans" cxnId="{946C1789-A829-4A5B-B05F-77DBE258E95B}">
      <dgm:prSet/>
      <dgm:spPr/>
      <dgm:t>
        <a:bodyPr/>
        <a:lstStyle/>
        <a:p>
          <a:endParaRPr lang="fr-FR">
            <a:latin typeface="Archia" panose="02000503000000020004" pitchFamily="50" charset="0"/>
          </a:endParaRPr>
        </a:p>
      </dgm:t>
    </dgm:pt>
    <dgm:pt modelId="{EC5474A9-C71C-48B7-B696-B0DD2C7B442C}">
      <dgm:prSet phldrT="[Texte]" custT="1"/>
      <dgm:spPr>
        <a:solidFill>
          <a:schemeClr val="tx1"/>
        </a:solidFill>
        <a:ln>
          <a:noFill/>
        </a:ln>
      </dgm:spPr>
      <dgm:t>
        <a:bodyPr/>
        <a:lstStyle/>
        <a:p>
          <a:pPr algn="l"/>
          <a:r>
            <a:rPr lang="fr-FR" sz="3200" b="1" dirty="0" err="1">
              <a:latin typeface="Archia" panose="02000503000000020004" pitchFamily="50" charset="0"/>
            </a:rPr>
            <a:t>Waging</a:t>
          </a:r>
          <a:r>
            <a:rPr lang="fr-FR" sz="3200" b="1" dirty="0">
              <a:latin typeface="Archia" panose="02000503000000020004" pitchFamily="50" charset="0"/>
            </a:rPr>
            <a:t> </a:t>
          </a:r>
          <a:r>
            <a:rPr lang="fr-FR" sz="3200" b="1" dirty="0" err="1">
              <a:latin typeface="Archia" panose="02000503000000020004" pitchFamily="50" charset="0"/>
            </a:rPr>
            <a:t>inequalities</a:t>
          </a:r>
          <a:endParaRPr lang="fr-FR" sz="3200" b="1" dirty="0">
            <a:latin typeface="Archia" panose="02000503000000020004" pitchFamily="50" charset="0"/>
          </a:endParaRPr>
        </a:p>
      </dgm:t>
    </dgm:pt>
    <dgm:pt modelId="{791C68DD-7923-408C-B946-99E71E4DA45D}" type="sibTrans" cxnId="{77F4D9B3-E6E9-4DDB-A91E-E799ED1CCB53}">
      <dgm:prSet/>
      <dgm:spPr/>
      <dgm:t>
        <a:bodyPr/>
        <a:lstStyle/>
        <a:p>
          <a:endParaRPr lang="fr-FR">
            <a:latin typeface="Archia" panose="02000503000000020004" pitchFamily="50" charset="0"/>
          </a:endParaRPr>
        </a:p>
      </dgm:t>
    </dgm:pt>
    <dgm:pt modelId="{8B612F38-31C7-4623-BEDE-26AAA1818170}" type="parTrans" cxnId="{77F4D9B3-E6E9-4DDB-A91E-E799ED1CCB53}">
      <dgm:prSet/>
      <dgm:spPr/>
      <dgm:t>
        <a:bodyPr/>
        <a:lstStyle/>
        <a:p>
          <a:endParaRPr lang="fr-FR">
            <a:latin typeface="Archia" panose="02000503000000020004" pitchFamily="50" charset="0"/>
          </a:endParaRPr>
        </a:p>
      </dgm:t>
    </dgm:pt>
    <dgm:pt modelId="{0883CB93-F420-4556-90D0-725ABCA742DC}">
      <dgm:prSet phldrT="[Texte]" custT="1"/>
      <dgm:spPr>
        <a:solidFill>
          <a:srgbClr val="454659"/>
        </a:solidFill>
        <a:ln>
          <a:noFill/>
        </a:ln>
      </dgm:spPr>
      <dgm:t>
        <a:bodyPr/>
        <a:lstStyle/>
        <a:p>
          <a:pPr algn="r"/>
          <a:r>
            <a:rPr lang="fr-FR" sz="3200" b="1" dirty="0">
              <a:solidFill>
                <a:srgbClr val="E5D7B5"/>
              </a:solidFill>
              <a:latin typeface="Archia" panose="02000503000000020004" pitchFamily="50" charset="0"/>
            </a:rPr>
            <a:t>Compliance, </a:t>
          </a:r>
        </a:p>
        <a:p>
          <a:pPr algn="r"/>
          <a:r>
            <a:rPr lang="fr-FR" sz="2800" b="1" dirty="0">
              <a:solidFill>
                <a:srgbClr val="E5D7B5"/>
              </a:solidFill>
              <a:latin typeface="Archia" panose="02000503000000020004" pitchFamily="50" charset="0"/>
            </a:rPr>
            <a:t>Administrative </a:t>
          </a:r>
          <a:r>
            <a:rPr lang="fr-FR" sz="2800" b="1" dirty="0" err="1">
              <a:solidFill>
                <a:srgbClr val="E5D7B5"/>
              </a:solidFill>
              <a:latin typeface="Archia" panose="02000503000000020004" pitchFamily="50" charset="0"/>
            </a:rPr>
            <a:t>burden</a:t>
          </a:r>
          <a:endParaRPr lang="fr-FR" sz="2800" b="1" dirty="0">
            <a:solidFill>
              <a:srgbClr val="E5D7B5"/>
            </a:solidFill>
            <a:latin typeface="Archia" panose="02000503000000020004" pitchFamily="50" charset="0"/>
          </a:endParaRPr>
        </a:p>
      </dgm:t>
    </dgm:pt>
    <dgm:pt modelId="{BBCB3A0D-1F49-4175-8381-91C490A99F00}" type="sibTrans" cxnId="{7B1326C2-4B30-4A05-BD26-667143C90987}">
      <dgm:prSet/>
      <dgm:spPr/>
      <dgm:t>
        <a:bodyPr/>
        <a:lstStyle/>
        <a:p>
          <a:endParaRPr lang="fr-FR">
            <a:latin typeface="Archia" panose="02000503000000020004" pitchFamily="50" charset="0"/>
          </a:endParaRPr>
        </a:p>
      </dgm:t>
    </dgm:pt>
    <dgm:pt modelId="{F9DD09D4-D6DD-44D1-8F6C-B6F646B3B225}" type="parTrans" cxnId="{7B1326C2-4B30-4A05-BD26-667143C90987}">
      <dgm:prSet/>
      <dgm:spPr/>
      <dgm:t>
        <a:bodyPr/>
        <a:lstStyle/>
        <a:p>
          <a:endParaRPr lang="fr-FR">
            <a:latin typeface="Archia" panose="02000503000000020004" pitchFamily="50" charset="0"/>
          </a:endParaRPr>
        </a:p>
      </dgm:t>
    </dgm:pt>
    <dgm:pt modelId="{C0C717FB-EB2F-421F-86F3-5A5174E6F448}">
      <dgm:prSet phldrT="[Texte]" custT="1"/>
      <dgm:spPr>
        <a:solidFill>
          <a:schemeClr val="tx1"/>
        </a:solidFill>
        <a:ln>
          <a:noFill/>
        </a:ln>
      </dgm:spPr>
      <dgm:t>
        <a:bodyPr/>
        <a:lstStyle/>
        <a:p>
          <a:pPr>
            <a:buFontTx/>
            <a:buNone/>
          </a:pPr>
          <a:r>
            <a:rPr lang="en-US" sz="2600" dirty="0">
              <a:solidFill>
                <a:schemeClr val="bg1"/>
              </a:solidFill>
              <a:latin typeface="Archia" panose="02000503000000020004" pitchFamily="50" charset="0"/>
            </a:rPr>
            <a:t>   Will the employee be able to </a:t>
          </a:r>
          <a:r>
            <a:rPr lang="en-US" sz="2600" b="1" dirty="0">
              <a:solidFill>
                <a:srgbClr val="AF8F3F"/>
              </a:solidFill>
              <a:latin typeface="Archia" panose="02000503000000020004" pitchFamily="50" charset="0"/>
            </a:rPr>
            <a:t>work with a team </a:t>
          </a:r>
          <a:r>
            <a:rPr lang="en-US" sz="2600" dirty="0">
              <a:solidFill>
                <a:schemeClr val="bg1"/>
              </a:solidFill>
              <a:latin typeface="Archia" panose="02000503000000020004" pitchFamily="50" charset="0"/>
            </a:rPr>
            <a:t>and be integrated into a company despite the distance? Will </a:t>
          </a:r>
          <a:r>
            <a:rPr lang="en-US" sz="2600" b="1" dirty="0">
              <a:solidFill>
                <a:srgbClr val="AF8F3F"/>
              </a:solidFill>
              <a:latin typeface="Archia" panose="02000503000000020004" pitchFamily="50" charset="0"/>
            </a:rPr>
            <a:t>cultural differences </a:t>
          </a:r>
          <a:r>
            <a:rPr lang="en-US" sz="2600" dirty="0">
              <a:solidFill>
                <a:schemeClr val="bg1"/>
              </a:solidFill>
              <a:latin typeface="Archia" panose="02000503000000020004" pitchFamily="50" charset="0"/>
            </a:rPr>
            <a:t>be a hurdle?</a:t>
          </a:r>
          <a:endParaRPr lang="fr-FR" sz="2600" dirty="0">
            <a:solidFill>
              <a:schemeClr val="bg1"/>
            </a:solidFill>
            <a:latin typeface="Archia" panose="02000503000000020004" pitchFamily="50" charset="0"/>
          </a:endParaRPr>
        </a:p>
      </dgm:t>
    </dgm:pt>
    <dgm:pt modelId="{0191F56C-326F-4786-892C-F5A0F43E0281}" type="parTrans" cxnId="{B931BD4D-6E39-40F2-8DB1-CA679BB8F010}">
      <dgm:prSet/>
      <dgm:spPr/>
      <dgm:t>
        <a:bodyPr/>
        <a:lstStyle/>
        <a:p>
          <a:endParaRPr lang="fr-FR"/>
        </a:p>
      </dgm:t>
    </dgm:pt>
    <dgm:pt modelId="{AF5139A3-5428-4C61-8B53-380B85A0BD3D}" type="sibTrans" cxnId="{B931BD4D-6E39-40F2-8DB1-CA679BB8F010}">
      <dgm:prSet/>
      <dgm:spPr/>
      <dgm:t>
        <a:bodyPr/>
        <a:lstStyle/>
        <a:p>
          <a:endParaRPr lang="fr-FR"/>
        </a:p>
      </dgm:t>
    </dgm:pt>
    <dgm:pt modelId="{5F7CA70E-3CD8-44A2-9618-E15F97301987}">
      <dgm:prSet phldrT="[Texte]" custT="1"/>
      <dgm:spPr>
        <a:solidFill>
          <a:srgbClr val="E5D7B5"/>
        </a:solidFill>
        <a:ln>
          <a:solidFill>
            <a:srgbClr val="EEEBE8"/>
          </a:solidFill>
        </a:ln>
      </dgm:spPr>
      <dgm:t>
        <a:bodyPr/>
        <a:lstStyle/>
        <a:p>
          <a:pPr>
            <a:buFontTx/>
            <a:buNone/>
          </a:pPr>
          <a:r>
            <a:rPr lang="en-US" sz="2600" dirty="0">
              <a:latin typeface="Archia" panose="02000503000000020004" pitchFamily="50" charset="0"/>
            </a:rPr>
            <a:t>   Will </a:t>
          </a:r>
          <a:r>
            <a:rPr lang="en-US" sz="2600" b="1" dirty="0">
              <a:solidFill>
                <a:srgbClr val="A39789"/>
              </a:solidFill>
              <a:latin typeface="Archia" panose="02000503000000020004" pitchFamily="50" charset="0"/>
            </a:rPr>
            <a:t>confidentiality</a:t>
          </a:r>
          <a:r>
            <a:rPr lang="en-US" sz="2600" dirty="0">
              <a:latin typeface="Archia" panose="02000503000000020004" pitchFamily="50" charset="0"/>
            </a:rPr>
            <a:t> be sufficient? </a:t>
          </a:r>
          <a:endParaRPr lang="fr-FR" sz="2600" dirty="0">
            <a:latin typeface="Archia" panose="02000503000000020004" pitchFamily="50" charset="0"/>
          </a:endParaRPr>
        </a:p>
      </dgm:t>
    </dgm:pt>
    <dgm:pt modelId="{F91899A8-24A2-4987-BB6B-5FC195480794}" type="parTrans" cxnId="{D63A4C81-8C23-4F3E-9790-C1A9725C0A1A}">
      <dgm:prSet/>
      <dgm:spPr/>
      <dgm:t>
        <a:bodyPr/>
        <a:lstStyle/>
        <a:p>
          <a:endParaRPr lang="fr-FR"/>
        </a:p>
      </dgm:t>
    </dgm:pt>
    <dgm:pt modelId="{E23822C1-96E9-47BE-839B-361159DB33F0}" type="sibTrans" cxnId="{D63A4C81-8C23-4F3E-9790-C1A9725C0A1A}">
      <dgm:prSet/>
      <dgm:spPr/>
      <dgm:t>
        <a:bodyPr/>
        <a:lstStyle/>
        <a:p>
          <a:endParaRPr lang="fr-FR"/>
        </a:p>
      </dgm:t>
    </dgm:pt>
    <dgm:pt modelId="{CC83290D-D346-48E9-A045-A04F088B8834}">
      <dgm:prSet phldrT="[Texte]" custT="1"/>
      <dgm:spPr>
        <a:solidFill>
          <a:srgbClr val="E5D7B5"/>
        </a:solidFill>
        <a:ln>
          <a:solidFill>
            <a:srgbClr val="EEEBE8"/>
          </a:solidFill>
        </a:ln>
      </dgm:spPr>
      <dgm:t>
        <a:bodyPr/>
        <a:lstStyle/>
        <a:p>
          <a:pPr>
            <a:buFontTx/>
            <a:buNone/>
          </a:pPr>
          <a:r>
            <a:rPr lang="en-US" sz="2600" dirty="0">
              <a:latin typeface="Archia" panose="02000503000000020004" pitchFamily="50" charset="0"/>
            </a:rPr>
            <a:t>   Will </a:t>
          </a:r>
          <a:r>
            <a:rPr lang="en-US" sz="2600" b="1" dirty="0">
              <a:solidFill>
                <a:srgbClr val="A39789"/>
              </a:solidFill>
              <a:latin typeface="Archia" panose="02000503000000020004" pitchFamily="50" charset="0"/>
            </a:rPr>
            <a:t>new IT equipment's </a:t>
          </a:r>
          <a:r>
            <a:rPr lang="en-US" sz="2600" dirty="0">
              <a:latin typeface="Archia" panose="02000503000000020004" pitchFamily="50" charset="0"/>
            </a:rPr>
            <a:t>be needed?</a:t>
          </a:r>
          <a:endParaRPr lang="fr-FR" sz="2600" dirty="0">
            <a:latin typeface="Archia" panose="02000503000000020004" pitchFamily="50" charset="0"/>
          </a:endParaRPr>
        </a:p>
      </dgm:t>
    </dgm:pt>
    <dgm:pt modelId="{69C1A4C8-2455-449D-86F7-894FAF61F599}" type="parTrans" cxnId="{83B735B2-8E42-4242-8767-AA3CE38BB312}">
      <dgm:prSet/>
      <dgm:spPr/>
      <dgm:t>
        <a:bodyPr/>
        <a:lstStyle/>
        <a:p>
          <a:endParaRPr lang="fr-FR"/>
        </a:p>
      </dgm:t>
    </dgm:pt>
    <dgm:pt modelId="{7BC7A269-AF98-4283-B3F3-7D411B663077}" type="sibTrans" cxnId="{83B735B2-8E42-4242-8767-AA3CE38BB312}">
      <dgm:prSet/>
      <dgm:spPr/>
      <dgm:t>
        <a:bodyPr/>
        <a:lstStyle/>
        <a:p>
          <a:endParaRPr lang="fr-FR"/>
        </a:p>
      </dgm:t>
    </dgm:pt>
    <dgm:pt modelId="{B8772E34-34B3-440F-A5AF-326ED68524B4}">
      <dgm:prSet phldrT="[Texte]" custT="1"/>
      <dgm:spPr>
        <a:solidFill>
          <a:srgbClr val="E5D7B5"/>
        </a:solidFill>
        <a:ln>
          <a:solidFill>
            <a:srgbClr val="EEEBE8"/>
          </a:solidFill>
        </a:ln>
      </dgm:spPr>
      <dgm:t>
        <a:bodyPr/>
        <a:lstStyle/>
        <a:p>
          <a:pPr>
            <a:buFontTx/>
            <a:buNone/>
          </a:pPr>
          <a:r>
            <a:rPr lang="fr-FR" sz="2600" dirty="0">
              <a:latin typeface="Archia" panose="02000503000000020004" pitchFamily="50" charset="0"/>
            </a:rPr>
            <a:t>   GDPR compatible?</a:t>
          </a:r>
        </a:p>
      </dgm:t>
    </dgm:pt>
    <dgm:pt modelId="{67594BE9-D409-4932-A233-E488F4B815E5}" type="parTrans" cxnId="{425CFF16-BA8F-43CC-8923-C641B8BE194D}">
      <dgm:prSet/>
      <dgm:spPr/>
      <dgm:t>
        <a:bodyPr/>
        <a:lstStyle/>
        <a:p>
          <a:endParaRPr lang="fr-FR"/>
        </a:p>
      </dgm:t>
    </dgm:pt>
    <dgm:pt modelId="{B233506F-0047-4105-9F2E-8D60847366B3}" type="sibTrans" cxnId="{425CFF16-BA8F-43CC-8923-C641B8BE194D}">
      <dgm:prSet/>
      <dgm:spPr/>
      <dgm:t>
        <a:bodyPr/>
        <a:lstStyle/>
        <a:p>
          <a:endParaRPr lang="fr-FR"/>
        </a:p>
      </dgm:t>
    </dgm:pt>
    <dgm:pt modelId="{03128631-56F6-4485-B519-629762A8566C}">
      <dgm:prSet phldrT="[Texte]" custT="1"/>
      <dgm:spPr>
        <a:solidFill>
          <a:srgbClr val="AF8F3F">
            <a:alpha val="90000"/>
          </a:srgbClr>
        </a:solidFill>
        <a:ln>
          <a:noFill/>
        </a:ln>
      </dgm:spPr>
      <dgm:t>
        <a:bodyPr/>
        <a:lstStyle/>
        <a:p>
          <a:pPr algn="l">
            <a:buFontTx/>
            <a:buNone/>
          </a:pPr>
          <a:r>
            <a:rPr lang="en-US" sz="2800" b="0" dirty="0">
              <a:solidFill>
                <a:schemeClr val="tx1"/>
              </a:solidFill>
              <a:latin typeface="Archia" panose="02000503000000020004" pitchFamily="50" charset="0"/>
            </a:rPr>
            <a:t>Will the </a:t>
          </a:r>
          <a:r>
            <a:rPr lang="en-US" sz="2800" b="1" dirty="0">
              <a:solidFill>
                <a:schemeClr val="bg1"/>
              </a:solidFill>
              <a:latin typeface="Archia" panose="02000503000000020004" pitchFamily="50" charset="0"/>
            </a:rPr>
            <a:t>workload </a:t>
          </a:r>
          <a:r>
            <a:rPr lang="en-US" sz="2800" b="0" dirty="0">
              <a:solidFill>
                <a:schemeClr val="tx1"/>
              </a:solidFill>
              <a:latin typeface="Archia" panose="02000503000000020004" pitchFamily="50" charset="0"/>
            </a:rPr>
            <a:t>be fully absorbed?</a:t>
          </a:r>
          <a:endParaRPr lang="fr-FR" sz="2800" b="0" dirty="0">
            <a:solidFill>
              <a:schemeClr val="tx1"/>
            </a:solidFill>
            <a:latin typeface="Archia" panose="02000503000000020004" pitchFamily="50" charset="0"/>
          </a:endParaRPr>
        </a:p>
      </dgm:t>
    </dgm:pt>
    <dgm:pt modelId="{3266B771-5B4F-4AB9-8900-B7CAD821C6DB}" type="parTrans" cxnId="{5148AA34-63AE-4AED-BFEB-E3E3AC3C3363}">
      <dgm:prSet/>
      <dgm:spPr/>
      <dgm:t>
        <a:bodyPr/>
        <a:lstStyle/>
        <a:p>
          <a:endParaRPr lang="fr-FR"/>
        </a:p>
      </dgm:t>
    </dgm:pt>
    <dgm:pt modelId="{02F34166-649E-4ABB-A4CD-940B3535097D}" type="sibTrans" cxnId="{5148AA34-63AE-4AED-BFEB-E3E3AC3C3363}">
      <dgm:prSet/>
      <dgm:spPr/>
      <dgm:t>
        <a:bodyPr/>
        <a:lstStyle/>
        <a:p>
          <a:endParaRPr lang="fr-FR"/>
        </a:p>
      </dgm:t>
    </dgm:pt>
    <dgm:pt modelId="{3A98D259-3E6D-414B-BCA9-959D36FDF36B}">
      <dgm:prSet custT="1"/>
      <dgm:spPr>
        <a:ln>
          <a:noFill/>
        </a:ln>
      </dgm:spPr>
      <dgm:t>
        <a:bodyPr/>
        <a:lstStyle/>
        <a:p>
          <a:pPr algn="l">
            <a:buFontTx/>
            <a:buNone/>
          </a:pPr>
          <a:r>
            <a:rPr lang="fr-FR" sz="2800" b="0" dirty="0">
              <a:solidFill>
                <a:schemeClr val="tx1"/>
              </a:solidFill>
              <a:latin typeface="Archia" panose="02000503000000020004" pitchFamily="50" charset="0"/>
            </a:rPr>
            <a:t>  May </a:t>
          </a:r>
          <a:r>
            <a:rPr lang="fr-FR" sz="2800" b="1" dirty="0">
              <a:solidFill>
                <a:schemeClr val="bg1"/>
              </a:solidFill>
              <a:latin typeface="Archia" panose="02000503000000020004" pitchFamily="50" charset="0"/>
            </a:rPr>
            <a:t>subcontracting </a:t>
          </a:r>
          <a:r>
            <a:rPr lang="fr-FR" sz="2800" b="0" dirty="0">
              <a:solidFill>
                <a:schemeClr val="tx1"/>
              </a:solidFill>
              <a:latin typeface="Archia" panose="02000503000000020004" pitchFamily="50" charset="0"/>
            </a:rPr>
            <a:t>be necessary</a:t>
          </a:r>
          <a:r>
            <a:rPr lang="fr-FR" sz="2800" b="1" dirty="0">
              <a:solidFill>
                <a:schemeClr val="tx1"/>
              </a:solidFill>
              <a:latin typeface="Archia" panose="02000503000000020004" pitchFamily="50" charset="0"/>
            </a:rPr>
            <a:t>?</a:t>
          </a:r>
        </a:p>
      </dgm:t>
    </dgm:pt>
    <dgm:pt modelId="{0D50E7E6-7A5C-4757-B75B-DA02D18824D6}" type="parTrans" cxnId="{7DD12156-D22C-41C0-8996-06DF8201CFCF}">
      <dgm:prSet/>
      <dgm:spPr/>
      <dgm:t>
        <a:bodyPr/>
        <a:lstStyle/>
        <a:p>
          <a:endParaRPr lang="fr-FR"/>
        </a:p>
      </dgm:t>
    </dgm:pt>
    <dgm:pt modelId="{CF25FC09-7858-4117-8396-6E9E59E57F4F}" type="sibTrans" cxnId="{7DD12156-D22C-41C0-8996-06DF8201CFCF}">
      <dgm:prSet/>
      <dgm:spPr/>
      <dgm:t>
        <a:bodyPr/>
        <a:lstStyle/>
        <a:p>
          <a:endParaRPr lang="fr-FR"/>
        </a:p>
      </dgm:t>
    </dgm:pt>
    <dgm:pt modelId="{FCC1447C-BB44-438E-9348-0BCCC3C06D8B}">
      <dgm:prSet phldrT="[Texte]" custT="1"/>
      <dgm:spPr>
        <a:solidFill>
          <a:schemeClr val="bg1">
            <a:lumMod val="90000"/>
          </a:schemeClr>
        </a:solidFill>
        <a:ln>
          <a:noFill/>
        </a:ln>
      </dgm:spPr>
      <dgm:t>
        <a:bodyPr/>
        <a:lstStyle/>
        <a:p>
          <a:pPr marL="0" indent="0" algn="r">
            <a:buFontTx/>
            <a:buNone/>
          </a:pPr>
          <a:r>
            <a:rPr lang="fr-FR" sz="2600" dirty="0">
              <a:latin typeface="Archia" panose="02000503000000020004" pitchFamily="50" charset="0"/>
            </a:rPr>
            <a:t>Will the </a:t>
          </a:r>
          <a:r>
            <a:rPr lang="fr-FR" sz="2600" dirty="0" err="1">
              <a:latin typeface="Archia" panose="02000503000000020004" pitchFamily="50" charset="0"/>
            </a:rPr>
            <a:t>employment</a:t>
          </a:r>
          <a:r>
            <a:rPr lang="fr-FR" sz="2600" dirty="0">
              <a:latin typeface="Archia" panose="02000503000000020004" pitchFamily="50" charset="0"/>
            </a:rPr>
            <a:t> of </a:t>
          </a:r>
          <a:r>
            <a:rPr lang="fr-FR" sz="2600" dirty="0" err="1">
              <a:latin typeface="Archia" panose="02000503000000020004" pitchFamily="50" charset="0"/>
            </a:rPr>
            <a:t>employees</a:t>
          </a:r>
          <a:r>
            <a:rPr lang="fr-FR" sz="2600" dirty="0">
              <a:latin typeface="Archia" panose="02000503000000020004" pitchFamily="50" charset="0"/>
            </a:rPr>
            <a:t> </a:t>
          </a:r>
          <a:r>
            <a:rPr lang="fr-FR" sz="2600" dirty="0" err="1">
              <a:latin typeface="Archia" panose="02000503000000020004" pitchFamily="50" charset="0"/>
            </a:rPr>
            <a:t>localized</a:t>
          </a:r>
          <a:r>
            <a:rPr lang="fr-FR" sz="2600" dirty="0">
              <a:latin typeface="Archia" panose="02000503000000020004" pitchFamily="50" charset="0"/>
            </a:rPr>
            <a:t> in </a:t>
          </a:r>
          <a:r>
            <a:rPr lang="fr-FR" sz="2600" dirty="0" err="1">
              <a:latin typeface="Archia" panose="02000503000000020004" pitchFamily="50" charset="0"/>
            </a:rPr>
            <a:t>different</a:t>
          </a:r>
          <a:r>
            <a:rPr lang="fr-FR" sz="2600" dirty="0">
              <a:latin typeface="Archia" panose="02000503000000020004" pitchFamily="50" charset="0"/>
            </a:rPr>
            <a:t> countries </a:t>
          </a:r>
          <a:r>
            <a:rPr lang="fr-FR" sz="2600" b="1" dirty="0" err="1">
              <a:solidFill>
                <a:srgbClr val="AF8F3F"/>
              </a:solidFill>
              <a:latin typeface="Archia" panose="02000503000000020004" pitchFamily="50" charset="0"/>
            </a:rPr>
            <a:t>create</a:t>
          </a:r>
          <a:r>
            <a:rPr lang="fr-FR" sz="2600" b="1" dirty="0">
              <a:solidFill>
                <a:srgbClr val="AF8F3F"/>
              </a:solidFill>
              <a:latin typeface="Archia" panose="02000503000000020004" pitchFamily="50" charset="0"/>
            </a:rPr>
            <a:t> </a:t>
          </a:r>
          <a:r>
            <a:rPr lang="fr-FR" sz="2600" b="1" dirty="0" err="1">
              <a:solidFill>
                <a:srgbClr val="AF8F3F"/>
              </a:solidFill>
              <a:latin typeface="Archia" panose="02000503000000020004" pitchFamily="50" charset="0"/>
            </a:rPr>
            <a:t>inequalities</a:t>
          </a:r>
          <a:r>
            <a:rPr lang="fr-FR" sz="2600" b="1" dirty="0">
              <a:solidFill>
                <a:srgbClr val="AF8F3F"/>
              </a:solidFill>
              <a:latin typeface="Archia" panose="02000503000000020004" pitchFamily="50" charset="0"/>
            </a:rPr>
            <a:t> </a:t>
          </a:r>
          <a:r>
            <a:rPr lang="fr-FR" sz="2600" b="1" dirty="0" err="1">
              <a:solidFill>
                <a:srgbClr val="AF8F3F"/>
              </a:solidFill>
              <a:latin typeface="Archia" panose="02000503000000020004" pitchFamily="50" charset="0"/>
            </a:rPr>
            <a:t>between</a:t>
          </a:r>
          <a:r>
            <a:rPr lang="fr-FR" sz="2600" b="1" dirty="0">
              <a:solidFill>
                <a:srgbClr val="AF8F3F"/>
              </a:solidFill>
              <a:latin typeface="Archia" panose="02000503000000020004" pitchFamily="50" charset="0"/>
            </a:rPr>
            <a:t> </a:t>
          </a:r>
          <a:r>
            <a:rPr lang="fr-FR" sz="2600" b="1" dirty="0" err="1">
              <a:solidFill>
                <a:srgbClr val="AF8F3F"/>
              </a:solidFill>
              <a:latin typeface="Archia" panose="02000503000000020004" pitchFamily="50" charset="0"/>
            </a:rPr>
            <a:t>them</a:t>
          </a:r>
          <a:r>
            <a:rPr lang="fr-FR" sz="2600" dirty="0">
              <a:latin typeface="Archia" panose="02000503000000020004" pitchFamily="50" charset="0"/>
            </a:rPr>
            <a:t>, </a:t>
          </a:r>
          <a:r>
            <a:rPr lang="fr-FR" sz="2600" i="1" dirty="0">
              <a:latin typeface="Archia" panose="02000503000000020004" pitchFamily="50" charset="0"/>
            </a:rPr>
            <a:t>ex: bonus, </a:t>
          </a:r>
          <a:r>
            <a:rPr lang="fr-FR" sz="2600" i="1" dirty="0" err="1">
              <a:latin typeface="Archia" panose="02000503000000020004" pitchFamily="50" charset="0"/>
            </a:rPr>
            <a:t>company</a:t>
          </a:r>
          <a:r>
            <a:rPr lang="fr-FR" sz="2600" i="1" dirty="0">
              <a:latin typeface="Archia" panose="02000503000000020004" pitchFamily="50" charset="0"/>
            </a:rPr>
            <a:t> car, </a:t>
          </a:r>
          <a:r>
            <a:rPr lang="fr-FR" sz="2600" i="1" dirty="0" err="1">
              <a:latin typeface="Archia" panose="02000503000000020004" pitchFamily="50" charset="0"/>
            </a:rPr>
            <a:t>benefits</a:t>
          </a:r>
          <a:r>
            <a:rPr lang="fr-FR" sz="2600" i="1" dirty="0">
              <a:latin typeface="Archia" panose="02000503000000020004" pitchFamily="50" charset="0"/>
            </a:rPr>
            <a:t>… </a:t>
          </a:r>
          <a:r>
            <a:rPr lang="fr-FR" sz="2600" dirty="0">
              <a:latin typeface="Archia" panose="02000503000000020004" pitchFamily="50" charset="0"/>
            </a:rPr>
            <a:t>? </a:t>
          </a:r>
        </a:p>
      </dgm:t>
    </dgm:pt>
    <dgm:pt modelId="{EB537DA0-1F6B-4119-B5C5-CBB14C9B8379}" type="sibTrans" cxnId="{860C8CBA-9D9B-4499-ABD2-8D1BDA3ACA45}">
      <dgm:prSet/>
      <dgm:spPr/>
      <dgm:t>
        <a:bodyPr/>
        <a:lstStyle/>
        <a:p>
          <a:endParaRPr lang="fr-FR"/>
        </a:p>
      </dgm:t>
    </dgm:pt>
    <dgm:pt modelId="{B0686FEA-B86C-4420-8D52-C02910D161AF}" type="parTrans" cxnId="{860C8CBA-9D9B-4499-ABD2-8D1BDA3ACA45}">
      <dgm:prSet/>
      <dgm:spPr/>
      <dgm:t>
        <a:bodyPr/>
        <a:lstStyle/>
        <a:p>
          <a:endParaRPr lang="fr-FR"/>
        </a:p>
      </dgm:t>
    </dgm:pt>
    <dgm:pt modelId="{96137A6B-3CCC-4204-9B89-2AA86FE374CA}" type="pres">
      <dgm:prSet presAssocID="{3E346794-A666-43C5-A6B8-B8751EE64F27}" presName="cycleMatrixDiagram" presStyleCnt="0">
        <dgm:presLayoutVars>
          <dgm:chMax val="1"/>
          <dgm:dir/>
          <dgm:animLvl val="lvl"/>
          <dgm:resizeHandles val="exact"/>
        </dgm:presLayoutVars>
      </dgm:prSet>
      <dgm:spPr/>
    </dgm:pt>
    <dgm:pt modelId="{0ADEE417-1194-4E59-B5F4-65E257537A9D}" type="pres">
      <dgm:prSet presAssocID="{3E346794-A666-43C5-A6B8-B8751EE64F27}" presName="children" presStyleCnt="0"/>
      <dgm:spPr/>
    </dgm:pt>
    <dgm:pt modelId="{24213041-37A3-4518-A04B-19DD30E67321}" type="pres">
      <dgm:prSet presAssocID="{3E346794-A666-43C5-A6B8-B8751EE64F27}" presName="child1group" presStyleCnt="0"/>
      <dgm:spPr/>
    </dgm:pt>
    <dgm:pt modelId="{E5132395-55B8-4119-A8CA-C373451118B2}" type="pres">
      <dgm:prSet presAssocID="{3E346794-A666-43C5-A6B8-B8751EE64F27}" presName="child1" presStyleLbl="bgAcc1" presStyleIdx="0" presStyleCnt="4" custScaleX="147383" custScaleY="123415" custLinFactNeighborX="-22398" custLinFactNeighborY="11002"/>
      <dgm:spPr/>
    </dgm:pt>
    <dgm:pt modelId="{5ED4B7B8-25E2-4264-9C2D-2890091EB53D}" type="pres">
      <dgm:prSet presAssocID="{3E346794-A666-43C5-A6B8-B8751EE64F27}" presName="child1Text" presStyleLbl="bgAcc1" presStyleIdx="0" presStyleCnt="4">
        <dgm:presLayoutVars>
          <dgm:bulletEnabled val="1"/>
        </dgm:presLayoutVars>
      </dgm:prSet>
      <dgm:spPr/>
    </dgm:pt>
    <dgm:pt modelId="{648E62B7-6FEF-43BB-8A2E-0292CE2608D0}" type="pres">
      <dgm:prSet presAssocID="{3E346794-A666-43C5-A6B8-B8751EE64F27}" presName="child2group" presStyleCnt="0"/>
      <dgm:spPr/>
    </dgm:pt>
    <dgm:pt modelId="{33B54CF1-0276-4F5B-A572-96FABF1DE25B}" type="pres">
      <dgm:prSet presAssocID="{3E346794-A666-43C5-A6B8-B8751EE64F27}" presName="child2" presStyleLbl="bgAcc1" presStyleIdx="1" presStyleCnt="4" custScaleX="145352" custScaleY="152006" custLinFactNeighborX="28497" custLinFactNeighborY="8916"/>
      <dgm:spPr/>
    </dgm:pt>
    <dgm:pt modelId="{5AF7BAC4-BF11-45A9-8567-5DF10A95BA05}" type="pres">
      <dgm:prSet presAssocID="{3E346794-A666-43C5-A6B8-B8751EE64F27}" presName="child2Text" presStyleLbl="bgAcc1" presStyleIdx="1" presStyleCnt="4">
        <dgm:presLayoutVars>
          <dgm:bulletEnabled val="1"/>
        </dgm:presLayoutVars>
      </dgm:prSet>
      <dgm:spPr/>
    </dgm:pt>
    <dgm:pt modelId="{C3FF3602-85B3-413D-8C15-1D9AC58657E9}" type="pres">
      <dgm:prSet presAssocID="{3E346794-A666-43C5-A6B8-B8751EE64F27}" presName="child3group" presStyleCnt="0"/>
      <dgm:spPr/>
    </dgm:pt>
    <dgm:pt modelId="{1170440E-E3F3-4890-996A-849E519B8429}" type="pres">
      <dgm:prSet presAssocID="{3E346794-A666-43C5-A6B8-B8751EE64F27}" presName="child3" presStyleLbl="bgAcc1" presStyleIdx="2" presStyleCnt="4" custScaleX="166136" custScaleY="114565" custLinFactNeighborX="16828" custLinFactNeighborY="-5944"/>
      <dgm:spPr/>
    </dgm:pt>
    <dgm:pt modelId="{C61B7720-9207-4A3C-9E17-F9377C077549}" type="pres">
      <dgm:prSet presAssocID="{3E346794-A666-43C5-A6B8-B8751EE64F27}" presName="child3Text" presStyleLbl="bgAcc1" presStyleIdx="2" presStyleCnt="4">
        <dgm:presLayoutVars>
          <dgm:bulletEnabled val="1"/>
        </dgm:presLayoutVars>
      </dgm:prSet>
      <dgm:spPr/>
    </dgm:pt>
    <dgm:pt modelId="{5238BCF7-4E72-4D88-81A7-69A2A2BF4466}" type="pres">
      <dgm:prSet presAssocID="{3E346794-A666-43C5-A6B8-B8751EE64F27}" presName="child4group" presStyleCnt="0"/>
      <dgm:spPr/>
    </dgm:pt>
    <dgm:pt modelId="{F08B23E2-7B95-4BCF-9B48-5FC53F475068}" type="pres">
      <dgm:prSet presAssocID="{3E346794-A666-43C5-A6B8-B8751EE64F27}" presName="child4" presStyleLbl="bgAcc1" presStyleIdx="3" presStyleCnt="4" custScaleX="152491" custScaleY="88319" custLinFactNeighborX="-7545" custLinFactNeighborY="-5885"/>
      <dgm:spPr/>
    </dgm:pt>
    <dgm:pt modelId="{88AC2D1F-9BD6-4F7A-967C-D77F4C218FDC}" type="pres">
      <dgm:prSet presAssocID="{3E346794-A666-43C5-A6B8-B8751EE64F27}" presName="child4Text" presStyleLbl="bgAcc1" presStyleIdx="3" presStyleCnt="4">
        <dgm:presLayoutVars>
          <dgm:bulletEnabled val="1"/>
        </dgm:presLayoutVars>
      </dgm:prSet>
      <dgm:spPr/>
    </dgm:pt>
    <dgm:pt modelId="{25864321-6363-4638-80DC-CA36281D5019}" type="pres">
      <dgm:prSet presAssocID="{3E346794-A666-43C5-A6B8-B8751EE64F27}" presName="childPlaceholder" presStyleCnt="0"/>
      <dgm:spPr/>
    </dgm:pt>
    <dgm:pt modelId="{94BCE3C8-1BCB-44DB-9F9C-AABF69C5A136}" type="pres">
      <dgm:prSet presAssocID="{3E346794-A666-43C5-A6B8-B8751EE64F27}" presName="circle" presStyleCnt="0"/>
      <dgm:spPr/>
    </dgm:pt>
    <dgm:pt modelId="{19D0ED96-5818-4E42-9E42-3475854E4ADE}" type="pres">
      <dgm:prSet presAssocID="{3E346794-A666-43C5-A6B8-B8751EE64F27}" presName="quadrant1" presStyleLbl="node1" presStyleIdx="0" presStyleCnt="4">
        <dgm:presLayoutVars>
          <dgm:chMax val="1"/>
          <dgm:bulletEnabled val="1"/>
        </dgm:presLayoutVars>
      </dgm:prSet>
      <dgm:spPr/>
    </dgm:pt>
    <dgm:pt modelId="{7E539A4E-D44E-40FD-8AB4-C259966E87DF}" type="pres">
      <dgm:prSet presAssocID="{3E346794-A666-43C5-A6B8-B8751EE64F27}" presName="quadrant2" presStyleLbl="node1" presStyleIdx="1" presStyleCnt="4">
        <dgm:presLayoutVars>
          <dgm:chMax val="1"/>
          <dgm:bulletEnabled val="1"/>
        </dgm:presLayoutVars>
      </dgm:prSet>
      <dgm:spPr/>
    </dgm:pt>
    <dgm:pt modelId="{3E03C4EB-EA69-4686-823F-E6335FB7A331}" type="pres">
      <dgm:prSet presAssocID="{3E346794-A666-43C5-A6B8-B8751EE64F27}" presName="quadrant3" presStyleLbl="node1" presStyleIdx="2" presStyleCnt="4" custScaleX="97365" custLinFactNeighborX="0">
        <dgm:presLayoutVars>
          <dgm:chMax val="1"/>
          <dgm:bulletEnabled val="1"/>
        </dgm:presLayoutVars>
      </dgm:prSet>
      <dgm:spPr/>
    </dgm:pt>
    <dgm:pt modelId="{17797A36-DF9B-4590-99E6-3F2D3DB291C3}" type="pres">
      <dgm:prSet presAssocID="{3E346794-A666-43C5-A6B8-B8751EE64F27}" presName="quadrant4" presStyleLbl="node1" presStyleIdx="3" presStyleCnt="4" custScaleX="100574" custLinFactNeighborX="1055" custLinFactNeighborY="-1296">
        <dgm:presLayoutVars>
          <dgm:chMax val="1"/>
          <dgm:bulletEnabled val="1"/>
        </dgm:presLayoutVars>
      </dgm:prSet>
      <dgm:spPr/>
    </dgm:pt>
    <dgm:pt modelId="{E9DBB3D3-656C-4177-82E8-557028DABCBC}" type="pres">
      <dgm:prSet presAssocID="{3E346794-A666-43C5-A6B8-B8751EE64F27}" presName="quadrantPlaceholder" presStyleCnt="0"/>
      <dgm:spPr/>
    </dgm:pt>
    <dgm:pt modelId="{EC22F19E-90E2-4BCD-A71B-7EAA348181B7}" type="pres">
      <dgm:prSet presAssocID="{3E346794-A666-43C5-A6B8-B8751EE64F27}" presName="center1" presStyleLbl="fgShp" presStyleIdx="0" presStyleCnt="2"/>
      <dgm:spPr>
        <a:solidFill>
          <a:srgbClr val="E5D7B5"/>
        </a:solidFill>
        <a:ln>
          <a:noFill/>
        </a:ln>
      </dgm:spPr>
    </dgm:pt>
    <dgm:pt modelId="{5939297C-396D-42EF-85F7-DFEB1791A0AF}" type="pres">
      <dgm:prSet presAssocID="{3E346794-A666-43C5-A6B8-B8751EE64F27}" presName="center2" presStyleLbl="fgShp" presStyleIdx="1" presStyleCnt="2"/>
      <dgm:spPr>
        <a:solidFill>
          <a:srgbClr val="CCB371"/>
        </a:solidFill>
        <a:ln>
          <a:noFill/>
        </a:ln>
      </dgm:spPr>
    </dgm:pt>
  </dgm:ptLst>
  <dgm:cxnLst>
    <dgm:cxn modelId="{B57C4708-959C-4F3E-8EC9-472020935F46}" srcId="{3E346794-A666-43C5-A6B8-B8751EE64F27}" destId="{0878F5B5-5246-4000-B9DE-808F9E4AB7A1}" srcOrd="0" destOrd="0" parTransId="{1401BD21-9911-4087-9239-CCE03BCBD507}" sibTransId="{70FA9F70-C119-4972-8127-775DF20B3A70}"/>
    <dgm:cxn modelId="{2BC58708-ABE1-4FFC-97D0-284B00FE9CFC}" type="presOf" srcId="{3E346794-A666-43C5-A6B8-B8751EE64F27}" destId="{96137A6B-3CCC-4204-9B89-2AA86FE374CA}" srcOrd="0" destOrd="0" presId="urn:microsoft.com/office/officeart/2005/8/layout/cycle4"/>
    <dgm:cxn modelId="{C5BD630A-21F1-4706-8DE2-0280E6CA7332}" type="presOf" srcId="{03128631-56F6-4485-B519-629762A8566C}" destId="{88AC2D1F-9BD6-4F7A-967C-D77F4C218FDC}" srcOrd="1" destOrd="0" presId="urn:microsoft.com/office/officeart/2005/8/layout/cycle4"/>
    <dgm:cxn modelId="{8D87A20C-F20E-4DC0-BF16-6DBC5C157841}" type="presOf" srcId="{FCC1447C-BB44-438E-9348-0BCCC3C06D8B}" destId="{1170440E-E3F3-4890-996A-849E519B8429}" srcOrd="0" destOrd="0" presId="urn:microsoft.com/office/officeart/2005/8/layout/cycle4"/>
    <dgm:cxn modelId="{31C7840E-FAC8-4E07-B5AA-DA83E62C440F}" type="presOf" srcId="{CC83290D-D346-48E9-A045-A04F088B8834}" destId="{E5132395-55B8-4119-A8CA-C373451118B2}" srcOrd="0" destOrd="2" presId="urn:microsoft.com/office/officeart/2005/8/layout/cycle4"/>
    <dgm:cxn modelId="{1FC5F612-160F-43ED-8FE1-5EA312AAFB64}" type="presOf" srcId="{B8772E34-34B3-440F-A5AF-326ED68524B4}" destId="{E5132395-55B8-4119-A8CA-C373451118B2}" srcOrd="0" destOrd="3" presId="urn:microsoft.com/office/officeart/2005/8/layout/cycle4"/>
    <dgm:cxn modelId="{425CFF16-BA8F-43CC-8923-C641B8BE194D}" srcId="{0878F5B5-5246-4000-B9DE-808F9E4AB7A1}" destId="{B8772E34-34B3-440F-A5AF-326ED68524B4}" srcOrd="3" destOrd="0" parTransId="{67594BE9-D409-4932-A233-E488F4B815E5}" sibTransId="{B233506F-0047-4105-9F2E-8D60847366B3}"/>
    <dgm:cxn modelId="{0CAD5B2F-8AAF-4BB7-8BA3-19C646F34989}" type="presOf" srcId="{73ECC44E-ADAA-49A0-B8E4-AF7083B9A534}" destId="{33B54CF1-0276-4F5B-A572-96FABF1DE25B}" srcOrd="0" destOrd="0" presId="urn:microsoft.com/office/officeart/2005/8/layout/cycle4"/>
    <dgm:cxn modelId="{5148AA34-63AE-4AED-BFEB-E3E3AC3C3363}" srcId="{0883CB93-F420-4556-90D0-725ABCA742DC}" destId="{03128631-56F6-4485-B519-629762A8566C}" srcOrd="0" destOrd="0" parTransId="{3266B771-5B4F-4AB9-8900-B7CAD821C6DB}" sibTransId="{02F34166-649E-4ABB-A4CD-940B3535097D}"/>
    <dgm:cxn modelId="{50202535-7C17-490A-814A-E4F19BDC63FD}" type="presOf" srcId="{CC304F84-137D-4C36-9501-2AD684BD920D}" destId="{7E539A4E-D44E-40FD-8AB4-C259966E87DF}" srcOrd="0" destOrd="0" presId="urn:microsoft.com/office/officeart/2005/8/layout/cycle4"/>
    <dgm:cxn modelId="{B61E063B-1FF3-440C-819E-D7A829408527}" type="presOf" srcId="{3A98D259-3E6D-414B-BCA9-959D36FDF36B}" destId="{88AC2D1F-9BD6-4F7A-967C-D77F4C218FDC}" srcOrd="1" destOrd="1" presId="urn:microsoft.com/office/officeart/2005/8/layout/cycle4"/>
    <dgm:cxn modelId="{D29A7A4D-EED1-4554-B82A-0F37C3F70313}" type="presOf" srcId="{42B70719-D45A-4CAA-9D71-EC7FA4DE723F}" destId="{5ED4B7B8-25E2-4264-9C2D-2890091EB53D}" srcOrd="1" destOrd="0" presId="urn:microsoft.com/office/officeart/2005/8/layout/cycle4"/>
    <dgm:cxn modelId="{B931BD4D-6E39-40F2-8DB1-CA679BB8F010}" srcId="{CC304F84-137D-4C36-9501-2AD684BD920D}" destId="{C0C717FB-EB2F-421F-86F3-5A5174E6F448}" srcOrd="1" destOrd="0" parTransId="{0191F56C-326F-4786-892C-F5A0F43E0281}" sibTransId="{AF5139A3-5428-4C61-8B53-380B85A0BD3D}"/>
    <dgm:cxn modelId="{28162A50-BBCA-43F7-965D-371EDF68499C}" srcId="{0878F5B5-5246-4000-B9DE-808F9E4AB7A1}" destId="{42B70719-D45A-4CAA-9D71-EC7FA4DE723F}" srcOrd="0" destOrd="0" parTransId="{65CACF39-1356-471A-94A4-578D859AF550}" sibTransId="{AA78453E-2865-4D0F-ABE5-DFB3CDD8B6BA}"/>
    <dgm:cxn modelId="{DD626250-987A-4D34-B4B2-4EC06496CDD9}" type="presOf" srcId="{5F7CA70E-3CD8-44A2-9618-E15F97301987}" destId="{5ED4B7B8-25E2-4264-9C2D-2890091EB53D}" srcOrd="1" destOrd="1" presId="urn:microsoft.com/office/officeart/2005/8/layout/cycle4"/>
    <dgm:cxn modelId="{7DD12156-D22C-41C0-8996-06DF8201CFCF}" srcId="{0883CB93-F420-4556-90D0-725ABCA742DC}" destId="{3A98D259-3E6D-414B-BCA9-959D36FDF36B}" srcOrd="1" destOrd="0" parTransId="{0D50E7E6-7A5C-4757-B75B-DA02D18824D6}" sibTransId="{CF25FC09-7858-4117-8396-6E9E59E57F4F}"/>
    <dgm:cxn modelId="{EB755776-46E1-4FA6-8061-912FF404B712}" srcId="{3E346794-A666-43C5-A6B8-B8751EE64F27}" destId="{CC304F84-137D-4C36-9501-2AD684BD920D}" srcOrd="1" destOrd="0" parTransId="{85AA886D-7A9E-4F5D-824D-9EA6C0460E41}" sibTransId="{DDBEA1D6-610F-4C4A-9C5F-0D061413FCA6}"/>
    <dgm:cxn modelId="{D63A4C81-8C23-4F3E-9790-C1A9725C0A1A}" srcId="{0878F5B5-5246-4000-B9DE-808F9E4AB7A1}" destId="{5F7CA70E-3CD8-44A2-9618-E15F97301987}" srcOrd="1" destOrd="0" parTransId="{F91899A8-24A2-4987-BB6B-5FC195480794}" sibTransId="{E23822C1-96E9-47BE-839B-361159DB33F0}"/>
    <dgm:cxn modelId="{45F5F385-BC84-4D70-AAE8-BF3D51255DE7}" type="presOf" srcId="{EC5474A9-C71C-48B7-B696-B0DD2C7B442C}" destId="{3E03C4EB-EA69-4686-823F-E6335FB7A331}" srcOrd="0" destOrd="0" presId="urn:microsoft.com/office/officeart/2005/8/layout/cycle4"/>
    <dgm:cxn modelId="{946C1789-A829-4A5B-B05F-77DBE258E95B}" srcId="{CC304F84-137D-4C36-9501-2AD684BD920D}" destId="{73ECC44E-ADAA-49A0-B8E4-AF7083B9A534}" srcOrd="0" destOrd="0" parTransId="{54508443-4674-465A-AFB3-8BCEA6CA668C}" sibTransId="{E3E63BD1-EE5E-45DD-A691-97958E02E4CB}"/>
    <dgm:cxn modelId="{09C23B92-F4FF-43EE-9B1B-8E111C785D19}" type="presOf" srcId="{B8772E34-34B3-440F-A5AF-326ED68524B4}" destId="{5ED4B7B8-25E2-4264-9C2D-2890091EB53D}" srcOrd="1" destOrd="3" presId="urn:microsoft.com/office/officeart/2005/8/layout/cycle4"/>
    <dgm:cxn modelId="{DA714698-7AD6-497C-99A8-D02D31BB2606}" type="presOf" srcId="{0883CB93-F420-4556-90D0-725ABCA742DC}" destId="{17797A36-DF9B-4590-99E6-3F2D3DB291C3}" srcOrd="0" destOrd="0" presId="urn:microsoft.com/office/officeart/2005/8/layout/cycle4"/>
    <dgm:cxn modelId="{F7CB0C9A-D72C-435A-9867-AB4F59CDEEC2}" type="presOf" srcId="{C0C717FB-EB2F-421F-86F3-5A5174E6F448}" destId="{5AF7BAC4-BF11-45A9-8567-5DF10A95BA05}" srcOrd="1" destOrd="1" presId="urn:microsoft.com/office/officeart/2005/8/layout/cycle4"/>
    <dgm:cxn modelId="{C8FB8AA9-A674-4D9B-97D0-D48D7E0254F3}" type="presOf" srcId="{5F7CA70E-3CD8-44A2-9618-E15F97301987}" destId="{E5132395-55B8-4119-A8CA-C373451118B2}" srcOrd="0" destOrd="1" presId="urn:microsoft.com/office/officeart/2005/8/layout/cycle4"/>
    <dgm:cxn modelId="{65C4C2AA-8041-4E1F-8E68-86858E20400B}" type="presOf" srcId="{42B70719-D45A-4CAA-9D71-EC7FA4DE723F}" destId="{E5132395-55B8-4119-A8CA-C373451118B2}" srcOrd="0" destOrd="0" presId="urn:microsoft.com/office/officeart/2005/8/layout/cycle4"/>
    <dgm:cxn modelId="{83B735B2-8E42-4242-8767-AA3CE38BB312}" srcId="{0878F5B5-5246-4000-B9DE-808F9E4AB7A1}" destId="{CC83290D-D346-48E9-A045-A04F088B8834}" srcOrd="2" destOrd="0" parTransId="{69C1A4C8-2455-449D-86F7-894FAF61F599}" sibTransId="{7BC7A269-AF98-4283-B3F3-7D411B663077}"/>
    <dgm:cxn modelId="{77F4D9B3-E6E9-4DDB-A91E-E799ED1CCB53}" srcId="{3E346794-A666-43C5-A6B8-B8751EE64F27}" destId="{EC5474A9-C71C-48B7-B696-B0DD2C7B442C}" srcOrd="2" destOrd="0" parTransId="{8B612F38-31C7-4623-BEDE-26AAA1818170}" sibTransId="{791C68DD-7923-408C-B946-99E71E4DA45D}"/>
    <dgm:cxn modelId="{66F479B6-FD9E-4C72-A19F-8B968CFEC5F2}" type="presOf" srcId="{CC83290D-D346-48E9-A045-A04F088B8834}" destId="{5ED4B7B8-25E2-4264-9C2D-2890091EB53D}" srcOrd="1" destOrd="2" presId="urn:microsoft.com/office/officeart/2005/8/layout/cycle4"/>
    <dgm:cxn modelId="{860C8CBA-9D9B-4499-ABD2-8D1BDA3ACA45}" srcId="{EC5474A9-C71C-48B7-B696-B0DD2C7B442C}" destId="{FCC1447C-BB44-438E-9348-0BCCC3C06D8B}" srcOrd="0" destOrd="0" parTransId="{B0686FEA-B86C-4420-8D52-C02910D161AF}" sibTransId="{EB537DA0-1F6B-4119-B5C5-CBB14C9B8379}"/>
    <dgm:cxn modelId="{7B1326C2-4B30-4A05-BD26-667143C90987}" srcId="{3E346794-A666-43C5-A6B8-B8751EE64F27}" destId="{0883CB93-F420-4556-90D0-725ABCA742DC}" srcOrd="3" destOrd="0" parTransId="{F9DD09D4-D6DD-44D1-8F6C-B6F646B3B225}" sibTransId="{BBCB3A0D-1F49-4175-8381-91C490A99F00}"/>
    <dgm:cxn modelId="{4B4D8FC8-4736-4D4A-A5C3-8508DC8920BF}" type="presOf" srcId="{C0C717FB-EB2F-421F-86F3-5A5174E6F448}" destId="{33B54CF1-0276-4F5B-A572-96FABF1DE25B}" srcOrd="0" destOrd="1" presId="urn:microsoft.com/office/officeart/2005/8/layout/cycle4"/>
    <dgm:cxn modelId="{CA619BCD-8680-4753-87CE-D2C89D9C1D13}" type="presOf" srcId="{03128631-56F6-4485-B519-629762A8566C}" destId="{F08B23E2-7B95-4BCF-9B48-5FC53F475068}" srcOrd="0" destOrd="0" presId="urn:microsoft.com/office/officeart/2005/8/layout/cycle4"/>
    <dgm:cxn modelId="{57841FD0-B03C-4903-9B08-223D355557EA}" type="presOf" srcId="{FCC1447C-BB44-438E-9348-0BCCC3C06D8B}" destId="{C61B7720-9207-4A3C-9E17-F9377C077549}" srcOrd="1" destOrd="0" presId="urn:microsoft.com/office/officeart/2005/8/layout/cycle4"/>
    <dgm:cxn modelId="{78D787D9-79F4-4965-AD48-D537F2E4D080}" type="presOf" srcId="{0878F5B5-5246-4000-B9DE-808F9E4AB7A1}" destId="{19D0ED96-5818-4E42-9E42-3475854E4ADE}" srcOrd="0" destOrd="0" presId="urn:microsoft.com/office/officeart/2005/8/layout/cycle4"/>
    <dgm:cxn modelId="{F78A39E6-10AF-431F-90A7-9A9BFBC10696}" type="presOf" srcId="{73ECC44E-ADAA-49A0-B8E4-AF7083B9A534}" destId="{5AF7BAC4-BF11-45A9-8567-5DF10A95BA05}" srcOrd="1" destOrd="0" presId="urn:microsoft.com/office/officeart/2005/8/layout/cycle4"/>
    <dgm:cxn modelId="{78EEE1FF-EC2C-4A6B-975D-89A41A7DA45F}" type="presOf" srcId="{3A98D259-3E6D-414B-BCA9-959D36FDF36B}" destId="{F08B23E2-7B95-4BCF-9B48-5FC53F475068}" srcOrd="0" destOrd="1" presId="urn:microsoft.com/office/officeart/2005/8/layout/cycle4"/>
    <dgm:cxn modelId="{921EED46-8C04-44BF-90E8-CA7D165DB015}" type="presParOf" srcId="{96137A6B-3CCC-4204-9B89-2AA86FE374CA}" destId="{0ADEE417-1194-4E59-B5F4-65E257537A9D}" srcOrd="0" destOrd="0" presId="urn:microsoft.com/office/officeart/2005/8/layout/cycle4"/>
    <dgm:cxn modelId="{33FB83B5-E61E-42F1-9800-F6B482DA570E}" type="presParOf" srcId="{0ADEE417-1194-4E59-B5F4-65E257537A9D}" destId="{24213041-37A3-4518-A04B-19DD30E67321}" srcOrd="0" destOrd="0" presId="urn:microsoft.com/office/officeart/2005/8/layout/cycle4"/>
    <dgm:cxn modelId="{7D6D36BE-A762-470F-8205-FEDE21F4F274}" type="presParOf" srcId="{24213041-37A3-4518-A04B-19DD30E67321}" destId="{E5132395-55B8-4119-A8CA-C373451118B2}" srcOrd="0" destOrd="0" presId="urn:microsoft.com/office/officeart/2005/8/layout/cycle4"/>
    <dgm:cxn modelId="{155609C7-70F4-405A-83CA-A5A613347E87}" type="presParOf" srcId="{24213041-37A3-4518-A04B-19DD30E67321}" destId="{5ED4B7B8-25E2-4264-9C2D-2890091EB53D}" srcOrd="1" destOrd="0" presId="urn:microsoft.com/office/officeart/2005/8/layout/cycle4"/>
    <dgm:cxn modelId="{BD3A7057-AB6C-4EEC-B162-1FBA0C3D4550}" type="presParOf" srcId="{0ADEE417-1194-4E59-B5F4-65E257537A9D}" destId="{648E62B7-6FEF-43BB-8A2E-0292CE2608D0}" srcOrd="1" destOrd="0" presId="urn:microsoft.com/office/officeart/2005/8/layout/cycle4"/>
    <dgm:cxn modelId="{B89643CF-E7FD-4CD6-B083-F674F1B308B0}" type="presParOf" srcId="{648E62B7-6FEF-43BB-8A2E-0292CE2608D0}" destId="{33B54CF1-0276-4F5B-A572-96FABF1DE25B}" srcOrd="0" destOrd="0" presId="urn:microsoft.com/office/officeart/2005/8/layout/cycle4"/>
    <dgm:cxn modelId="{E1E76849-8120-4578-BECD-D0D821AA27D5}" type="presParOf" srcId="{648E62B7-6FEF-43BB-8A2E-0292CE2608D0}" destId="{5AF7BAC4-BF11-45A9-8567-5DF10A95BA05}" srcOrd="1" destOrd="0" presId="urn:microsoft.com/office/officeart/2005/8/layout/cycle4"/>
    <dgm:cxn modelId="{1485DB00-B6E5-487D-AD91-0E9B024F75D5}" type="presParOf" srcId="{0ADEE417-1194-4E59-B5F4-65E257537A9D}" destId="{C3FF3602-85B3-413D-8C15-1D9AC58657E9}" srcOrd="2" destOrd="0" presId="urn:microsoft.com/office/officeart/2005/8/layout/cycle4"/>
    <dgm:cxn modelId="{759A6E05-E038-4EF9-8505-4AF4A90DE661}" type="presParOf" srcId="{C3FF3602-85B3-413D-8C15-1D9AC58657E9}" destId="{1170440E-E3F3-4890-996A-849E519B8429}" srcOrd="0" destOrd="0" presId="urn:microsoft.com/office/officeart/2005/8/layout/cycle4"/>
    <dgm:cxn modelId="{4CD4DC05-3315-49AB-9C34-CE8D9C6EFA6D}" type="presParOf" srcId="{C3FF3602-85B3-413D-8C15-1D9AC58657E9}" destId="{C61B7720-9207-4A3C-9E17-F9377C077549}" srcOrd="1" destOrd="0" presId="urn:microsoft.com/office/officeart/2005/8/layout/cycle4"/>
    <dgm:cxn modelId="{41C05BFC-A2EF-443E-9732-05417B6A46C1}" type="presParOf" srcId="{0ADEE417-1194-4E59-B5F4-65E257537A9D}" destId="{5238BCF7-4E72-4D88-81A7-69A2A2BF4466}" srcOrd="3" destOrd="0" presId="urn:microsoft.com/office/officeart/2005/8/layout/cycle4"/>
    <dgm:cxn modelId="{241562EC-523D-434B-81C2-22F37E7904B5}" type="presParOf" srcId="{5238BCF7-4E72-4D88-81A7-69A2A2BF4466}" destId="{F08B23E2-7B95-4BCF-9B48-5FC53F475068}" srcOrd="0" destOrd="0" presId="urn:microsoft.com/office/officeart/2005/8/layout/cycle4"/>
    <dgm:cxn modelId="{59AF03D5-5F4A-482B-92D8-5368F937BB7F}" type="presParOf" srcId="{5238BCF7-4E72-4D88-81A7-69A2A2BF4466}" destId="{88AC2D1F-9BD6-4F7A-967C-D77F4C218FDC}" srcOrd="1" destOrd="0" presId="urn:microsoft.com/office/officeart/2005/8/layout/cycle4"/>
    <dgm:cxn modelId="{5BEB32AF-439A-4AA8-B24A-83959638580E}" type="presParOf" srcId="{0ADEE417-1194-4E59-B5F4-65E257537A9D}" destId="{25864321-6363-4638-80DC-CA36281D5019}" srcOrd="4" destOrd="0" presId="urn:microsoft.com/office/officeart/2005/8/layout/cycle4"/>
    <dgm:cxn modelId="{AD3B12D6-11C1-4E77-BD3B-8361737C38ED}" type="presParOf" srcId="{96137A6B-3CCC-4204-9B89-2AA86FE374CA}" destId="{94BCE3C8-1BCB-44DB-9F9C-AABF69C5A136}" srcOrd="1" destOrd="0" presId="urn:microsoft.com/office/officeart/2005/8/layout/cycle4"/>
    <dgm:cxn modelId="{75F84FE6-3832-4D04-889A-BAEFCDF4AB61}" type="presParOf" srcId="{94BCE3C8-1BCB-44DB-9F9C-AABF69C5A136}" destId="{19D0ED96-5818-4E42-9E42-3475854E4ADE}" srcOrd="0" destOrd="0" presId="urn:microsoft.com/office/officeart/2005/8/layout/cycle4"/>
    <dgm:cxn modelId="{55E01928-CD03-4AA7-9971-11582B19036E}" type="presParOf" srcId="{94BCE3C8-1BCB-44DB-9F9C-AABF69C5A136}" destId="{7E539A4E-D44E-40FD-8AB4-C259966E87DF}" srcOrd="1" destOrd="0" presId="urn:microsoft.com/office/officeart/2005/8/layout/cycle4"/>
    <dgm:cxn modelId="{B1B1F9F4-E2FE-4FB5-981C-CE4022D6004C}" type="presParOf" srcId="{94BCE3C8-1BCB-44DB-9F9C-AABF69C5A136}" destId="{3E03C4EB-EA69-4686-823F-E6335FB7A331}" srcOrd="2" destOrd="0" presId="urn:microsoft.com/office/officeart/2005/8/layout/cycle4"/>
    <dgm:cxn modelId="{DD8A2C67-EF74-4E4D-9977-CF465D737377}" type="presParOf" srcId="{94BCE3C8-1BCB-44DB-9F9C-AABF69C5A136}" destId="{17797A36-DF9B-4590-99E6-3F2D3DB291C3}" srcOrd="3" destOrd="0" presId="urn:microsoft.com/office/officeart/2005/8/layout/cycle4"/>
    <dgm:cxn modelId="{C62ADE66-D810-4AEB-956B-76171E5FA056}" type="presParOf" srcId="{94BCE3C8-1BCB-44DB-9F9C-AABF69C5A136}" destId="{E9DBB3D3-656C-4177-82E8-557028DABCBC}" srcOrd="4" destOrd="0" presId="urn:microsoft.com/office/officeart/2005/8/layout/cycle4"/>
    <dgm:cxn modelId="{837B9CFB-C694-439E-8D5F-828284188D16}" type="presParOf" srcId="{96137A6B-3CCC-4204-9B89-2AA86FE374CA}" destId="{EC22F19E-90E2-4BCD-A71B-7EAA348181B7}" srcOrd="2" destOrd="0" presId="urn:microsoft.com/office/officeart/2005/8/layout/cycle4"/>
    <dgm:cxn modelId="{0EFCED93-469A-4C47-BF2E-E56DFC53EC61}" type="presParOf" srcId="{96137A6B-3CCC-4204-9B89-2AA86FE374CA}" destId="{5939297C-396D-42EF-85F7-DFEB1791A0A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B67C9F-C60E-4D6A-8DD6-ECB4E25F19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54C6E64-97FB-42D5-9570-F83C127D75BB}">
      <dgm:prSet phldrT="[Texte]" custT="1"/>
      <dgm:spPr/>
      <dgm:t>
        <a:bodyPr/>
        <a:lstStyle/>
        <a:p>
          <a:pPr algn="ctr"/>
          <a:r>
            <a:rPr lang="en-US" sz="2400" b="1" dirty="0">
              <a:cs typeface="Arial" panose="020B0604020202020204" pitchFamily="34" charset="0"/>
            </a:rPr>
            <a:t>Is it possible for the employer to decide to stop the telework granted to an employee for several years without his agreement ?</a:t>
          </a:r>
          <a:endParaRPr lang="fr-FR" sz="2400" b="0" dirty="0">
            <a:solidFill>
              <a:schemeClr val="tx2"/>
            </a:solidFill>
          </a:endParaRPr>
        </a:p>
      </dgm:t>
    </dgm:pt>
    <dgm:pt modelId="{9A066300-D760-418A-944E-1AEA6E5D130D}" type="parTrans" cxnId="{3E4603C7-7912-40FB-A18E-50BA6A214902}">
      <dgm:prSet/>
      <dgm:spPr/>
      <dgm:t>
        <a:bodyPr/>
        <a:lstStyle/>
        <a:p>
          <a:endParaRPr lang="fr-FR"/>
        </a:p>
      </dgm:t>
    </dgm:pt>
    <dgm:pt modelId="{B8C9D0C0-B824-4190-B168-829A4215DFEF}" type="sibTrans" cxnId="{3E4603C7-7912-40FB-A18E-50BA6A214902}">
      <dgm:prSet/>
      <dgm:spPr/>
      <dgm:t>
        <a:bodyPr/>
        <a:lstStyle/>
        <a:p>
          <a:endParaRPr lang="fr-FR"/>
        </a:p>
      </dgm:t>
    </dgm:pt>
    <dgm:pt modelId="{DFBAC769-9E0B-4FD4-8BE2-DD5542885984}">
      <dgm:prSet phldrT="[Texte]" custT="1"/>
      <dgm:spPr/>
      <dgm:t>
        <a:bodyPr/>
        <a:lstStyle/>
        <a:p>
          <a:r>
            <a:rPr lang="en-US" sz="2200" dirty="0"/>
            <a:t>In this case, the employee had been </a:t>
          </a:r>
          <a:r>
            <a:rPr lang="en-US" sz="2200" b="1" dirty="0"/>
            <a:t>teleworking for several years</a:t>
          </a:r>
          <a:r>
            <a:rPr lang="en-US" sz="2200" dirty="0"/>
            <a:t> and only visited the headquarters very occasionally (twice a year).</a:t>
          </a:r>
          <a:endParaRPr lang="fr-FR" sz="2200" dirty="0"/>
        </a:p>
      </dgm:t>
    </dgm:pt>
    <dgm:pt modelId="{2503A70F-782B-457D-97D1-015EB3CB66CD}" type="parTrans" cxnId="{46006D54-1325-4C94-8AD8-44D4470EB79F}">
      <dgm:prSet/>
      <dgm:spPr/>
      <dgm:t>
        <a:bodyPr/>
        <a:lstStyle/>
        <a:p>
          <a:endParaRPr lang="fr-FR"/>
        </a:p>
      </dgm:t>
    </dgm:pt>
    <dgm:pt modelId="{81911A5C-156C-4739-A221-E97422BCB42F}" type="sibTrans" cxnId="{46006D54-1325-4C94-8AD8-44D4470EB79F}">
      <dgm:prSet/>
      <dgm:spPr/>
      <dgm:t>
        <a:bodyPr/>
        <a:lstStyle/>
        <a:p>
          <a:endParaRPr lang="fr-FR"/>
        </a:p>
      </dgm:t>
    </dgm:pt>
    <dgm:pt modelId="{470C31CB-EE95-4C6D-B4EC-D066B5DDC83D}">
      <dgm:prSet phldrT="[Texte]"/>
      <dgm:spPr/>
      <dgm:t>
        <a:bodyPr/>
        <a:lstStyle/>
        <a:p>
          <a:endParaRPr lang="fr-FR" sz="3500" dirty="0"/>
        </a:p>
      </dgm:t>
    </dgm:pt>
    <dgm:pt modelId="{BC3D1320-3968-4BCB-BF74-29CD4E529BC7}" type="parTrans" cxnId="{FFEB4709-02D8-4198-9543-5FFB354433FD}">
      <dgm:prSet/>
      <dgm:spPr/>
      <dgm:t>
        <a:bodyPr/>
        <a:lstStyle/>
        <a:p>
          <a:endParaRPr lang="fr-FR"/>
        </a:p>
      </dgm:t>
    </dgm:pt>
    <dgm:pt modelId="{750E0E37-9FAD-4C5E-A38F-4549CD76BD6B}" type="sibTrans" cxnId="{FFEB4709-02D8-4198-9543-5FFB354433FD}">
      <dgm:prSet/>
      <dgm:spPr/>
      <dgm:t>
        <a:bodyPr/>
        <a:lstStyle/>
        <a:p>
          <a:endParaRPr lang="fr-FR"/>
        </a:p>
      </dgm:t>
    </dgm:pt>
    <dgm:pt modelId="{77C95711-06AB-4E29-B97E-9AC6F442A051}">
      <dgm:prSet phldrT="[Texte]" custT="1"/>
      <dgm:spPr/>
      <dgm:t>
        <a:bodyPr/>
        <a:lstStyle/>
        <a:p>
          <a:r>
            <a:rPr lang="en-US" sz="2200" dirty="0"/>
            <a:t>The employer could therefore not unilaterally decide to return the employee to the company two days a week. This was a </a:t>
          </a:r>
          <a:r>
            <a:rPr lang="en-US" sz="2200" b="1" dirty="0"/>
            <a:t>unilateral change to the employment contract </a:t>
          </a:r>
          <a:r>
            <a:rPr lang="en-US" sz="2200" dirty="0"/>
            <a:t>which required the </a:t>
          </a:r>
          <a:r>
            <a:rPr lang="en-US" sz="2200" b="1" dirty="0"/>
            <a:t>employee's agreement</a:t>
          </a:r>
          <a:r>
            <a:rPr lang="en-US" sz="2200" dirty="0"/>
            <a:t>.</a:t>
          </a:r>
          <a:endParaRPr lang="fr-FR" sz="2200" dirty="0"/>
        </a:p>
      </dgm:t>
    </dgm:pt>
    <dgm:pt modelId="{B870E69A-8D97-491E-B468-FF2B04DF95D0}" type="parTrans" cxnId="{3A03D0FE-9DF3-4D23-A97E-546880B29696}">
      <dgm:prSet/>
      <dgm:spPr/>
      <dgm:t>
        <a:bodyPr/>
        <a:lstStyle/>
        <a:p>
          <a:endParaRPr lang="fr-FR"/>
        </a:p>
      </dgm:t>
    </dgm:pt>
    <dgm:pt modelId="{38C54815-D806-4459-B40D-AFC0A3A55DAF}" type="sibTrans" cxnId="{3A03D0FE-9DF3-4D23-A97E-546880B29696}">
      <dgm:prSet/>
      <dgm:spPr/>
      <dgm:t>
        <a:bodyPr/>
        <a:lstStyle/>
        <a:p>
          <a:endParaRPr lang="fr-FR"/>
        </a:p>
      </dgm:t>
    </dgm:pt>
    <dgm:pt modelId="{018DB67A-0B7E-4853-AC2F-6BBC67643EA2}">
      <dgm:prSet phldrT="[Texte]" custT="1"/>
      <dgm:spPr/>
      <dgm:t>
        <a:bodyPr/>
        <a:lstStyle/>
        <a:p>
          <a:r>
            <a:rPr lang="en-US" sz="2200" dirty="0"/>
            <a:t>Although it is </a:t>
          </a:r>
          <a:r>
            <a:rPr lang="fr-FR" sz="2200" dirty="0" err="1"/>
            <a:t>recommended</a:t>
          </a:r>
          <a:r>
            <a:rPr lang="en-US" sz="2200" dirty="0"/>
            <a:t>, it is </a:t>
          </a:r>
          <a:r>
            <a:rPr lang="en-US" sz="2200" b="1" dirty="0"/>
            <a:t>not necessary to formalize telework in writing</a:t>
          </a:r>
          <a:r>
            <a:rPr lang="en-US" sz="2200" dirty="0"/>
            <a:t>: a verbal agreement may suffice. Thus, in this case, the employer agreed to telework.</a:t>
          </a:r>
          <a:endParaRPr lang="fr-FR" sz="2200" dirty="0"/>
        </a:p>
      </dgm:t>
    </dgm:pt>
    <dgm:pt modelId="{C2D947FF-5662-4C35-96F0-AEEF99C39DA2}" type="parTrans" cxnId="{0998CF04-218A-4C1E-AC2F-5A8D825AF16A}">
      <dgm:prSet/>
      <dgm:spPr/>
      <dgm:t>
        <a:bodyPr/>
        <a:lstStyle/>
        <a:p>
          <a:endParaRPr lang="fr-FR"/>
        </a:p>
      </dgm:t>
    </dgm:pt>
    <dgm:pt modelId="{4FDE5CD1-7A43-4559-A03E-2C5AE05DFCE3}" type="sibTrans" cxnId="{0998CF04-218A-4C1E-AC2F-5A8D825AF16A}">
      <dgm:prSet/>
      <dgm:spPr/>
      <dgm:t>
        <a:bodyPr/>
        <a:lstStyle/>
        <a:p>
          <a:endParaRPr lang="fr-FR"/>
        </a:p>
      </dgm:t>
    </dgm:pt>
    <dgm:pt modelId="{32234B0B-31EF-46EE-98BA-60037EE5EA59}">
      <dgm:prSet phldrT="[Texte]" custT="1"/>
      <dgm:spPr/>
      <dgm:t>
        <a:bodyPr/>
        <a:lstStyle/>
        <a:p>
          <a:r>
            <a:rPr lang="en-US" sz="2200" dirty="0"/>
            <a:t>Moreover, </a:t>
          </a:r>
          <a:r>
            <a:rPr lang="en-US" sz="2200" b="1" dirty="0"/>
            <a:t>no specific place of work was mentioned </a:t>
          </a:r>
          <a:r>
            <a:rPr lang="en-US" sz="2200" dirty="0"/>
            <a:t>in the contract.</a:t>
          </a:r>
          <a:endParaRPr lang="fr-FR" sz="2200" dirty="0"/>
        </a:p>
      </dgm:t>
    </dgm:pt>
    <dgm:pt modelId="{1A4E871D-12AD-4F06-AF7A-FD7B4B49464B}" type="parTrans" cxnId="{D592C4E1-5B73-4645-BB5D-E2FA73C6E20B}">
      <dgm:prSet/>
      <dgm:spPr/>
      <dgm:t>
        <a:bodyPr/>
        <a:lstStyle/>
        <a:p>
          <a:endParaRPr lang="fr-FR"/>
        </a:p>
      </dgm:t>
    </dgm:pt>
    <dgm:pt modelId="{4A1F4DB2-AD06-49BF-90AF-6CCB4D048821}" type="sibTrans" cxnId="{D592C4E1-5B73-4645-BB5D-E2FA73C6E20B}">
      <dgm:prSet/>
      <dgm:spPr/>
      <dgm:t>
        <a:bodyPr/>
        <a:lstStyle/>
        <a:p>
          <a:endParaRPr lang="fr-FR"/>
        </a:p>
      </dgm:t>
    </dgm:pt>
    <dgm:pt modelId="{431C8787-C685-445F-827A-67B004A8B646}" type="pres">
      <dgm:prSet presAssocID="{E6B67C9F-C60E-4D6A-8DD6-ECB4E25F1967}" presName="linear" presStyleCnt="0">
        <dgm:presLayoutVars>
          <dgm:animLvl val="lvl"/>
          <dgm:resizeHandles val="exact"/>
        </dgm:presLayoutVars>
      </dgm:prSet>
      <dgm:spPr/>
    </dgm:pt>
    <dgm:pt modelId="{92D4727F-4A5C-4DFF-9175-A301F34A05B8}" type="pres">
      <dgm:prSet presAssocID="{A54C6E64-97FB-42D5-9570-F83C127D75BB}" presName="parentText" presStyleLbl="node1" presStyleIdx="0" presStyleCnt="1">
        <dgm:presLayoutVars>
          <dgm:chMax val="0"/>
          <dgm:bulletEnabled val="1"/>
        </dgm:presLayoutVars>
      </dgm:prSet>
      <dgm:spPr/>
    </dgm:pt>
    <dgm:pt modelId="{D104C3ED-3C91-499B-8E42-AB15D1A7A995}" type="pres">
      <dgm:prSet presAssocID="{A54C6E64-97FB-42D5-9570-F83C127D75BB}" presName="childText" presStyleLbl="revTx" presStyleIdx="0" presStyleCnt="1" custScaleY="131645" custLinFactNeighborX="37" custLinFactNeighborY="13253">
        <dgm:presLayoutVars>
          <dgm:bulletEnabled val="1"/>
        </dgm:presLayoutVars>
      </dgm:prSet>
      <dgm:spPr/>
    </dgm:pt>
  </dgm:ptLst>
  <dgm:cxnLst>
    <dgm:cxn modelId="{0998CF04-218A-4C1E-AC2F-5A8D825AF16A}" srcId="{A54C6E64-97FB-42D5-9570-F83C127D75BB}" destId="{018DB67A-0B7E-4853-AC2F-6BBC67643EA2}" srcOrd="1" destOrd="0" parTransId="{C2D947FF-5662-4C35-96F0-AEEF99C39DA2}" sibTransId="{4FDE5CD1-7A43-4559-A03E-2C5AE05DFCE3}"/>
    <dgm:cxn modelId="{FFEB4709-02D8-4198-9543-5FFB354433FD}" srcId="{A54C6E64-97FB-42D5-9570-F83C127D75BB}" destId="{470C31CB-EE95-4C6D-B4EC-D066B5DDC83D}" srcOrd="4" destOrd="0" parTransId="{BC3D1320-3968-4BCB-BF74-29CD4E529BC7}" sibTransId="{750E0E37-9FAD-4C5E-A38F-4549CD76BD6B}"/>
    <dgm:cxn modelId="{46006D54-1325-4C94-8AD8-44D4470EB79F}" srcId="{A54C6E64-97FB-42D5-9570-F83C127D75BB}" destId="{DFBAC769-9E0B-4FD4-8BE2-DD5542885984}" srcOrd="0" destOrd="0" parTransId="{2503A70F-782B-457D-97D1-015EB3CB66CD}" sibTransId="{81911A5C-156C-4739-A221-E97422BCB42F}"/>
    <dgm:cxn modelId="{0DC5FA89-133E-4675-9AC4-5FBD42F6FF9B}" type="presOf" srcId="{32234B0B-31EF-46EE-98BA-60037EE5EA59}" destId="{D104C3ED-3C91-499B-8E42-AB15D1A7A995}" srcOrd="0" destOrd="2" presId="urn:microsoft.com/office/officeart/2005/8/layout/vList2"/>
    <dgm:cxn modelId="{CAC6ACC4-75E3-4785-BF55-C828F3CFF618}" type="presOf" srcId="{018DB67A-0B7E-4853-AC2F-6BBC67643EA2}" destId="{D104C3ED-3C91-499B-8E42-AB15D1A7A995}" srcOrd="0" destOrd="1" presId="urn:microsoft.com/office/officeart/2005/8/layout/vList2"/>
    <dgm:cxn modelId="{3E4603C7-7912-40FB-A18E-50BA6A214902}" srcId="{E6B67C9F-C60E-4D6A-8DD6-ECB4E25F1967}" destId="{A54C6E64-97FB-42D5-9570-F83C127D75BB}" srcOrd="0" destOrd="0" parTransId="{9A066300-D760-418A-944E-1AEA6E5D130D}" sibTransId="{B8C9D0C0-B824-4190-B168-829A4215DFEF}"/>
    <dgm:cxn modelId="{5F97AFC8-1FA5-4B7C-8D67-41BC34E53FA8}" type="presOf" srcId="{DFBAC769-9E0B-4FD4-8BE2-DD5542885984}" destId="{D104C3ED-3C91-499B-8E42-AB15D1A7A995}" srcOrd="0" destOrd="0" presId="urn:microsoft.com/office/officeart/2005/8/layout/vList2"/>
    <dgm:cxn modelId="{D592C4E1-5B73-4645-BB5D-E2FA73C6E20B}" srcId="{A54C6E64-97FB-42D5-9570-F83C127D75BB}" destId="{32234B0B-31EF-46EE-98BA-60037EE5EA59}" srcOrd="2" destOrd="0" parTransId="{1A4E871D-12AD-4F06-AF7A-FD7B4B49464B}" sibTransId="{4A1F4DB2-AD06-49BF-90AF-6CCB4D048821}"/>
    <dgm:cxn modelId="{F96F85E7-139F-40AD-87D6-3AC2AC97CEB7}" type="presOf" srcId="{A54C6E64-97FB-42D5-9570-F83C127D75BB}" destId="{92D4727F-4A5C-4DFF-9175-A301F34A05B8}" srcOrd="0" destOrd="0" presId="urn:microsoft.com/office/officeart/2005/8/layout/vList2"/>
    <dgm:cxn modelId="{751BC5E9-CE00-4958-9FD8-DEB41AA0D916}" type="presOf" srcId="{77C95711-06AB-4E29-B97E-9AC6F442A051}" destId="{D104C3ED-3C91-499B-8E42-AB15D1A7A995}" srcOrd="0" destOrd="3" presId="urn:microsoft.com/office/officeart/2005/8/layout/vList2"/>
    <dgm:cxn modelId="{FEDE75F1-3B24-409F-A095-D63158BCBF55}" type="presOf" srcId="{E6B67C9F-C60E-4D6A-8DD6-ECB4E25F1967}" destId="{431C8787-C685-445F-827A-67B004A8B646}" srcOrd="0" destOrd="0" presId="urn:microsoft.com/office/officeart/2005/8/layout/vList2"/>
    <dgm:cxn modelId="{70250BFC-EC80-460A-AD0A-B21DEA6F884E}" type="presOf" srcId="{470C31CB-EE95-4C6D-B4EC-D066B5DDC83D}" destId="{D104C3ED-3C91-499B-8E42-AB15D1A7A995}" srcOrd="0" destOrd="4" presId="urn:microsoft.com/office/officeart/2005/8/layout/vList2"/>
    <dgm:cxn modelId="{3A03D0FE-9DF3-4D23-A97E-546880B29696}" srcId="{A54C6E64-97FB-42D5-9570-F83C127D75BB}" destId="{77C95711-06AB-4E29-B97E-9AC6F442A051}" srcOrd="3" destOrd="0" parTransId="{B870E69A-8D97-491E-B468-FF2B04DF95D0}" sibTransId="{38C54815-D806-4459-B40D-AFC0A3A55DAF}"/>
    <dgm:cxn modelId="{C68534AD-B730-482F-96D9-307888AA83AE}" type="presParOf" srcId="{431C8787-C685-445F-827A-67B004A8B646}" destId="{92D4727F-4A5C-4DFF-9175-A301F34A05B8}" srcOrd="0" destOrd="0" presId="urn:microsoft.com/office/officeart/2005/8/layout/vList2"/>
    <dgm:cxn modelId="{91FA2953-8BE8-4C44-8E04-8951EC831994}" type="presParOf" srcId="{431C8787-C685-445F-827A-67B004A8B646}" destId="{D104C3ED-3C91-499B-8E42-AB15D1A7A99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B67C9F-C60E-4D6A-8DD6-ECB4E25F19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54C6E64-97FB-42D5-9570-F83C127D75BB}">
      <dgm:prSet phldrT="[Texte]" custT="1"/>
      <dgm:spPr/>
      <dgm:t>
        <a:bodyPr/>
        <a:lstStyle/>
        <a:p>
          <a:pPr algn="ctr"/>
          <a:r>
            <a:rPr lang="en-US" sz="2400" b="1" dirty="0">
              <a:cs typeface="Arial" panose="020B0604020202020204" pitchFamily="34" charset="0"/>
            </a:rPr>
            <a:t>Are teleworkers entitled to the same benefits in kind as regular employees?</a:t>
          </a:r>
          <a:endParaRPr lang="fr-FR" sz="2400" b="0" dirty="0">
            <a:solidFill>
              <a:schemeClr val="tx2"/>
            </a:solidFill>
          </a:endParaRPr>
        </a:p>
      </dgm:t>
    </dgm:pt>
    <dgm:pt modelId="{9A066300-D760-418A-944E-1AEA6E5D130D}" type="parTrans" cxnId="{3E4603C7-7912-40FB-A18E-50BA6A214902}">
      <dgm:prSet/>
      <dgm:spPr/>
      <dgm:t>
        <a:bodyPr/>
        <a:lstStyle/>
        <a:p>
          <a:endParaRPr lang="fr-FR"/>
        </a:p>
      </dgm:t>
    </dgm:pt>
    <dgm:pt modelId="{B8C9D0C0-B824-4190-B168-829A4215DFEF}" type="sibTrans" cxnId="{3E4603C7-7912-40FB-A18E-50BA6A214902}">
      <dgm:prSet/>
      <dgm:spPr/>
      <dgm:t>
        <a:bodyPr/>
        <a:lstStyle/>
        <a:p>
          <a:endParaRPr lang="fr-FR"/>
        </a:p>
      </dgm:t>
    </dgm:pt>
    <dgm:pt modelId="{DFBAC769-9E0B-4FD4-8BE2-DD5542885984}">
      <dgm:prSet phldrT="[Texte]" custT="1"/>
      <dgm:spPr/>
      <dgm:t>
        <a:bodyPr/>
        <a:lstStyle/>
        <a:p>
          <a:r>
            <a:rPr lang="en-US" sz="2200" dirty="0"/>
            <a:t>Teleworkers have the </a:t>
          </a:r>
          <a:r>
            <a:rPr lang="en-US" sz="2200" b="1" dirty="0"/>
            <a:t>same rights and benefits as employees in comparable situations working on the company's premises</a:t>
          </a:r>
          <a:r>
            <a:rPr lang="en-US" sz="2200" dirty="0"/>
            <a:t>.</a:t>
          </a:r>
          <a:endParaRPr lang="fr-FR" sz="2200" dirty="0"/>
        </a:p>
      </dgm:t>
    </dgm:pt>
    <dgm:pt modelId="{2503A70F-782B-457D-97D1-015EB3CB66CD}" type="parTrans" cxnId="{46006D54-1325-4C94-8AD8-44D4470EB79F}">
      <dgm:prSet/>
      <dgm:spPr/>
      <dgm:t>
        <a:bodyPr/>
        <a:lstStyle/>
        <a:p>
          <a:endParaRPr lang="fr-FR"/>
        </a:p>
      </dgm:t>
    </dgm:pt>
    <dgm:pt modelId="{81911A5C-156C-4739-A221-E97422BCB42F}" type="sibTrans" cxnId="{46006D54-1325-4C94-8AD8-44D4470EB79F}">
      <dgm:prSet/>
      <dgm:spPr/>
      <dgm:t>
        <a:bodyPr/>
        <a:lstStyle/>
        <a:p>
          <a:endParaRPr lang="fr-FR"/>
        </a:p>
      </dgm:t>
    </dgm:pt>
    <dgm:pt modelId="{470C31CB-EE95-4C6D-B4EC-D066B5DDC83D}">
      <dgm:prSet phldrT="[Texte]"/>
      <dgm:spPr/>
      <dgm:t>
        <a:bodyPr/>
        <a:lstStyle/>
        <a:p>
          <a:endParaRPr lang="fr-FR" sz="3500" dirty="0"/>
        </a:p>
      </dgm:t>
    </dgm:pt>
    <dgm:pt modelId="{BC3D1320-3968-4BCB-BF74-29CD4E529BC7}" type="parTrans" cxnId="{FFEB4709-02D8-4198-9543-5FFB354433FD}">
      <dgm:prSet/>
      <dgm:spPr/>
      <dgm:t>
        <a:bodyPr/>
        <a:lstStyle/>
        <a:p>
          <a:endParaRPr lang="fr-FR"/>
        </a:p>
      </dgm:t>
    </dgm:pt>
    <dgm:pt modelId="{750E0E37-9FAD-4C5E-A38F-4549CD76BD6B}" type="sibTrans" cxnId="{FFEB4709-02D8-4198-9543-5FFB354433FD}">
      <dgm:prSet/>
      <dgm:spPr/>
      <dgm:t>
        <a:bodyPr/>
        <a:lstStyle/>
        <a:p>
          <a:endParaRPr lang="fr-FR"/>
        </a:p>
      </dgm:t>
    </dgm:pt>
    <dgm:pt modelId="{018DB67A-0B7E-4853-AC2F-6BBC67643EA2}">
      <dgm:prSet phldrT="[Texte]" custT="1"/>
      <dgm:spPr/>
      <dgm:t>
        <a:bodyPr/>
        <a:lstStyle/>
        <a:p>
          <a:r>
            <a:rPr lang="en-US" sz="2200" dirty="0"/>
            <a:t>The definition of </a:t>
          </a:r>
          <a:r>
            <a:rPr lang="en-US" sz="2200" b="1" dirty="0"/>
            <a:t>telework</a:t>
          </a:r>
          <a:r>
            <a:rPr lang="en-US" sz="2200" dirty="0"/>
            <a:t> in the Labor Code </a:t>
          </a:r>
          <a:r>
            <a:rPr lang="en-US" sz="2200" b="1" dirty="0"/>
            <a:t>does not necessarily imply that the employee is at home</a:t>
          </a:r>
          <a:r>
            <a:rPr lang="en-US" sz="2200" dirty="0"/>
            <a:t>, or has a space to prepare a meal. </a:t>
          </a:r>
          <a:endParaRPr lang="fr-FR" sz="2200" dirty="0"/>
        </a:p>
      </dgm:t>
    </dgm:pt>
    <dgm:pt modelId="{C2D947FF-5662-4C35-96F0-AEEF99C39DA2}" type="parTrans" cxnId="{0998CF04-218A-4C1E-AC2F-5A8D825AF16A}">
      <dgm:prSet/>
      <dgm:spPr/>
      <dgm:t>
        <a:bodyPr/>
        <a:lstStyle/>
        <a:p>
          <a:endParaRPr lang="fr-FR"/>
        </a:p>
      </dgm:t>
    </dgm:pt>
    <dgm:pt modelId="{4FDE5CD1-7A43-4559-A03E-2C5AE05DFCE3}" type="sibTrans" cxnId="{0998CF04-218A-4C1E-AC2F-5A8D825AF16A}">
      <dgm:prSet/>
      <dgm:spPr/>
      <dgm:t>
        <a:bodyPr/>
        <a:lstStyle/>
        <a:p>
          <a:endParaRPr lang="fr-FR"/>
        </a:p>
      </dgm:t>
    </dgm:pt>
    <dgm:pt modelId="{B95C48F1-3EFE-4424-B494-0E8F09D4DF31}">
      <dgm:prSet custT="1"/>
      <dgm:spPr/>
      <dgm:t>
        <a:bodyPr/>
        <a:lstStyle/>
        <a:p>
          <a:r>
            <a:rPr lang="en-US" sz="2200" dirty="0"/>
            <a:t>Thus, the </a:t>
          </a:r>
          <a:r>
            <a:rPr lang="en-US" sz="2200" b="1" dirty="0"/>
            <a:t>teleworking employee must benefit from meal vouchers</a:t>
          </a:r>
          <a:r>
            <a:rPr lang="en-US" sz="2200" dirty="0"/>
            <a:t>, like on-site employees, as long as the </a:t>
          </a:r>
          <a:r>
            <a:rPr lang="en-US" sz="2200" b="1" dirty="0"/>
            <a:t>meal is included in the daily work schedule</a:t>
          </a:r>
          <a:r>
            <a:rPr lang="en-US" sz="2200" dirty="0"/>
            <a:t>.</a:t>
          </a:r>
          <a:endParaRPr lang="fr-FR" sz="2200" dirty="0"/>
        </a:p>
      </dgm:t>
    </dgm:pt>
    <dgm:pt modelId="{E75CBB12-559C-4A96-B422-A6E880496D9E}" type="parTrans" cxnId="{B48A4E53-981D-4F4D-B00E-E47AC9A3D1C2}">
      <dgm:prSet/>
      <dgm:spPr/>
      <dgm:t>
        <a:bodyPr/>
        <a:lstStyle/>
        <a:p>
          <a:endParaRPr lang="fr-FR"/>
        </a:p>
      </dgm:t>
    </dgm:pt>
    <dgm:pt modelId="{1A13485A-95A4-49B1-B312-48713E3A220A}" type="sibTrans" cxnId="{B48A4E53-981D-4F4D-B00E-E47AC9A3D1C2}">
      <dgm:prSet/>
      <dgm:spPr/>
      <dgm:t>
        <a:bodyPr/>
        <a:lstStyle/>
        <a:p>
          <a:endParaRPr lang="fr-FR"/>
        </a:p>
      </dgm:t>
    </dgm:pt>
    <dgm:pt modelId="{5F2EF784-DBC7-4BF1-A5B5-25DF649F28BF}">
      <dgm:prSet phldrT="[Texte]" custT="1"/>
      <dgm:spPr/>
      <dgm:t>
        <a:bodyPr/>
        <a:lstStyle/>
        <a:p>
          <a:r>
            <a:rPr lang="en-US" sz="2200" dirty="0"/>
            <a:t>In addition, the purpose of the meal voucher is to allow employees to eat when their daily working hours include a meal break.</a:t>
          </a:r>
          <a:endParaRPr lang="fr-FR" sz="2200" dirty="0"/>
        </a:p>
      </dgm:t>
    </dgm:pt>
    <dgm:pt modelId="{22EE83CD-0A99-4221-A807-85365030D697}" type="parTrans" cxnId="{9EDF9138-86E4-40EC-8FA3-715E10BFFCD9}">
      <dgm:prSet/>
      <dgm:spPr/>
      <dgm:t>
        <a:bodyPr/>
        <a:lstStyle/>
        <a:p>
          <a:endParaRPr lang="fr-FR"/>
        </a:p>
      </dgm:t>
    </dgm:pt>
    <dgm:pt modelId="{BBCB1F07-96DD-4060-AE7A-44ED18F6C623}" type="sibTrans" cxnId="{9EDF9138-86E4-40EC-8FA3-715E10BFFCD9}">
      <dgm:prSet/>
      <dgm:spPr/>
      <dgm:t>
        <a:bodyPr/>
        <a:lstStyle/>
        <a:p>
          <a:endParaRPr lang="fr-FR"/>
        </a:p>
      </dgm:t>
    </dgm:pt>
    <dgm:pt modelId="{8D6C26D4-505F-4C68-B33E-8BD127A01CE3}">
      <dgm:prSet phldrT="[Texte]" custT="1"/>
      <dgm:spPr/>
      <dgm:t>
        <a:bodyPr/>
        <a:lstStyle/>
        <a:p>
          <a:r>
            <a:rPr lang="en-US" sz="2200" dirty="0"/>
            <a:t>However, the question arose as to whether they could also benefit from </a:t>
          </a:r>
          <a:r>
            <a:rPr lang="en-US" sz="2200" b="1" dirty="0"/>
            <a:t>luncheon vouchers</a:t>
          </a:r>
          <a:r>
            <a:rPr lang="en-US" sz="2200" dirty="0"/>
            <a:t>: since teleworking often takes place at the employee's home, it is easier for the employee to prepare a lunch.</a:t>
          </a:r>
          <a:endParaRPr lang="fr-FR" sz="2200" dirty="0"/>
        </a:p>
      </dgm:t>
    </dgm:pt>
    <dgm:pt modelId="{2F3DF436-1A1B-4B59-B100-3B95A4ED56DA}" type="parTrans" cxnId="{E66AB487-F642-4FEE-BB30-628450C47EFF}">
      <dgm:prSet/>
      <dgm:spPr/>
      <dgm:t>
        <a:bodyPr/>
        <a:lstStyle/>
        <a:p>
          <a:endParaRPr lang="fr-FR"/>
        </a:p>
      </dgm:t>
    </dgm:pt>
    <dgm:pt modelId="{CF13380B-77E9-4980-BCF3-0BF12136CCB9}" type="sibTrans" cxnId="{E66AB487-F642-4FEE-BB30-628450C47EFF}">
      <dgm:prSet/>
      <dgm:spPr/>
      <dgm:t>
        <a:bodyPr/>
        <a:lstStyle/>
        <a:p>
          <a:endParaRPr lang="fr-FR"/>
        </a:p>
      </dgm:t>
    </dgm:pt>
    <dgm:pt modelId="{431C8787-C685-445F-827A-67B004A8B646}" type="pres">
      <dgm:prSet presAssocID="{E6B67C9F-C60E-4D6A-8DD6-ECB4E25F1967}" presName="linear" presStyleCnt="0">
        <dgm:presLayoutVars>
          <dgm:animLvl val="lvl"/>
          <dgm:resizeHandles val="exact"/>
        </dgm:presLayoutVars>
      </dgm:prSet>
      <dgm:spPr/>
    </dgm:pt>
    <dgm:pt modelId="{92D4727F-4A5C-4DFF-9175-A301F34A05B8}" type="pres">
      <dgm:prSet presAssocID="{A54C6E64-97FB-42D5-9570-F83C127D75BB}" presName="parentText" presStyleLbl="node1" presStyleIdx="0" presStyleCnt="1" custScaleY="145194" custLinFactNeighborY="-31">
        <dgm:presLayoutVars>
          <dgm:chMax val="0"/>
          <dgm:bulletEnabled val="1"/>
        </dgm:presLayoutVars>
      </dgm:prSet>
      <dgm:spPr/>
    </dgm:pt>
    <dgm:pt modelId="{D104C3ED-3C91-499B-8E42-AB15D1A7A995}" type="pres">
      <dgm:prSet presAssocID="{A54C6E64-97FB-42D5-9570-F83C127D75BB}" presName="childText" presStyleLbl="revTx" presStyleIdx="0" presStyleCnt="1" custScaleY="131645" custLinFactNeighborX="21905" custLinFactNeighborY="11144">
        <dgm:presLayoutVars>
          <dgm:bulletEnabled val="1"/>
        </dgm:presLayoutVars>
      </dgm:prSet>
      <dgm:spPr/>
    </dgm:pt>
  </dgm:ptLst>
  <dgm:cxnLst>
    <dgm:cxn modelId="{0998CF04-218A-4C1E-AC2F-5A8D825AF16A}" srcId="{A54C6E64-97FB-42D5-9570-F83C127D75BB}" destId="{018DB67A-0B7E-4853-AC2F-6BBC67643EA2}" srcOrd="2" destOrd="0" parTransId="{C2D947FF-5662-4C35-96F0-AEEF99C39DA2}" sibTransId="{4FDE5CD1-7A43-4559-A03E-2C5AE05DFCE3}"/>
    <dgm:cxn modelId="{94565207-6AD1-4CF2-AC3F-22F50D69F7E9}" type="presOf" srcId="{B95C48F1-3EFE-4424-B494-0E8F09D4DF31}" destId="{D104C3ED-3C91-499B-8E42-AB15D1A7A995}" srcOrd="0" destOrd="4" presId="urn:microsoft.com/office/officeart/2005/8/layout/vList2"/>
    <dgm:cxn modelId="{FFEB4709-02D8-4198-9543-5FFB354433FD}" srcId="{A54C6E64-97FB-42D5-9570-F83C127D75BB}" destId="{470C31CB-EE95-4C6D-B4EC-D066B5DDC83D}" srcOrd="5" destOrd="0" parTransId="{BC3D1320-3968-4BCB-BF74-29CD4E529BC7}" sibTransId="{750E0E37-9FAD-4C5E-A38F-4549CD76BD6B}"/>
    <dgm:cxn modelId="{9EDF9138-86E4-40EC-8FA3-715E10BFFCD9}" srcId="{A54C6E64-97FB-42D5-9570-F83C127D75BB}" destId="{5F2EF784-DBC7-4BF1-A5B5-25DF649F28BF}" srcOrd="3" destOrd="0" parTransId="{22EE83CD-0A99-4221-A807-85365030D697}" sibTransId="{BBCB1F07-96DD-4060-AE7A-44ED18F6C623}"/>
    <dgm:cxn modelId="{B48A4E53-981D-4F4D-B00E-E47AC9A3D1C2}" srcId="{A54C6E64-97FB-42D5-9570-F83C127D75BB}" destId="{B95C48F1-3EFE-4424-B494-0E8F09D4DF31}" srcOrd="4" destOrd="0" parTransId="{E75CBB12-559C-4A96-B422-A6E880496D9E}" sibTransId="{1A13485A-95A4-49B1-B312-48713E3A220A}"/>
    <dgm:cxn modelId="{46006D54-1325-4C94-8AD8-44D4470EB79F}" srcId="{A54C6E64-97FB-42D5-9570-F83C127D75BB}" destId="{DFBAC769-9E0B-4FD4-8BE2-DD5542885984}" srcOrd="0" destOrd="0" parTransId="{2503A70F-782B-457D-97D1-015EB3CB66CD}" sibTransId="{81911A5C-156C-4739-A221-E97422BCB42F}"/>
    <dgm:cxn modelId="{E66AB487-F642-4FEE-BB30-628450C47EFF}" srcId="{A54C6E64-97FB-42D5-9570-F83C127D75BB}" destId="{8D6C26D4-505F-4C68-B33E-8BD127A01CE3}" srcOrd="1" destOrd="0" parTransId="{2F3DF436-1A1B-4B59-B100-3B95A4ED56DA}" sibTransId="{CF13380B-77E9-4980-BCF3-0BF12136CCB9}"/>
    <dgm:cxn modelId="{CAC6ACC4-75E3-4785-BF55-C828F3CFF618}" type="presOf" srcId="{018DB67A-0B7E-4853-AC2F-6BBC67643EA2}" destId="{D104C3ED-3C91-499B-8E42-AB15D1A7A995}" srcOrd="0" destOrd="2" presId="urn:microsoft.com/office/officeart/2005/8/layout/vList2"/>
    <dgm:cxn modelId="{3E4603C7-7912-40FB-A18E-50BA6A214902}" srcId="{E6B67C9F-C60E-4D6A-8DD6-ECB4E25F1967}" destId="{A54C6E64-97FB-42D5-9570-F83C127D75BB}" srcOrd="0" destOrd="0" parTransId="{9A066300-D760-418A-944E-1AEA6E5D130D}" sibTransId="{B8C9D0C0-B824-4190-B168-829A4215DFEF}"/>
    <dgm:cxn modelId="{5F97AFC8-1FA5-4B7C-8D67-41BC34E53FA8}" type="presOf" srcId="{DFBAC769-9E0B-4FD4-8BE2-DD5542885984}" destId="{D104C3ED-3C91-499B-8E42-AB15D1A7A995}" srcOrd="0" destOrd="0" presId="urn:microsoft.com/office/officeart/2005/8/layout/vList2"/>
    <dgm:cxn modelId="{CE6CC7CD-5EEE-4E45-B49F-18784A97049B}" type="presOf" srcId="{5F2EF784-DBC7-4BF1-A5B5-25DF649F28BF}" destId="{D104C3ED-3C91-499B-8E42-AB15D1A7A995}" srcOrd="0" destOrd="3" presId="urn:microsoft.com/office/officeart/2005/8/layout/vList2"/>
    <dgm:cxn modelId="{729C31DF-6E46-43FF-AFE1-24A60DCF6326}" type="presOf" srcId="{8D6C26D4-505F-4C68-B33E-8BD127A01CE3}" destId="{D104C3ED-3C91-499B-8E42-AB15D1A7A995}" srcOrd="0" destOrd="1" presId="urn:microsoft.com/office/officeart/2005/8/layout/vList2"/>
    <dgm:cxn modelId="{F96F85E7-139F-40AD-87D6-3AC2AC97CEB7}" type="presOf" srcId="{A54C6E64-97FB-42D5-9570-F83C127D75BB}" destId="{92D4727F-4A5C-4DFF-9175-A301F34A05B8}" srcOrd="0" destOrd="0" presId="urn:microsoft.com/office/officeart/2005/8/layout/vList2"/>
    <dgm:cxn modelId="{FEDE75F1-3B24-409F-A095-D63158BCBF55}" type="presOf" srcId="{E6B67C9F-C60E-4D6A-8DD6-ECB4E25F1967}" destId="{431C8787-C685-445F-827A-67B004A8B646}" srcOrd="0" destOrd="0" presId="urn:microsoft.com/office/officeart/2005/8/layout/vList2"/>
    <dgm:cxn modelId="{70250BFC-EC80-460A-AD0A-B21DEA6F884E}" type="presOf" srcId="{470C31CB-EE95-4C6D-B4EC-D066B5DDC83D}" destId="{D104C3ED-3C91-499B-8E42-AB15D1A7A995}" srcOrd="0" destOrd="5" presId="urn:microsoft.com/office/officeart/2005/8/layout/vList2"/>
    <dgm:cxn modelId="{C68534AD-B730-482F-96D9-307888AA83AE}" type="presParOf" srcId="{431C8787-C685-445F-827A-67B004A8B646}" destId="{92D4727F-4A5C-4DFF-9175-A301F34A05B8}" srcOrd="0" destOrd="0" presId="urn:microsoft.com/office/officeart/2005/8/layout/vList2"/>
    <dgm:cxn modelId="{91FA2953-8BE8-4C44-8E04-8951EC831994}" type="presParOf" srcId="{431C8787-C685-445F-827A-67B004A8B646}" destId="{D104C3ED-3C91-499B-8E42-AB15D1A7A995}"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B67C9F-C60E-4D6A-8DD6-ECB4E25F19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54C6E64-97FB-42D5-9570-F83C127D75BB}">
      <dgm:prSet phldrT="[Texte]" custT="1"/>
      <dgm:spPr/>
      <dgm:t>
        <a:bodyPr/>
        <a:lstStyle/>
        <a:p>
          <a:pPr algn="ctr"/>
          <a:r>
            <a:rPr lang="en-US" sz="2400" b="1" dirty="0">
              <a:cs typeface="Arial" panose="020B0604020202020204" pitchFamily="34" charset="0"/>
            </a:rPr>
            <a:t>Does the employer have an obligation to reclassify an unfit employee to a teleworking position?</a:t>
          </a:r>
          <a:endParaRPr lang="fr-FR" sz="2400" b="0" dirty="0">
            <a:solidFill>
              <a:schemeClr val="tx2"/>
            </a:solidFill>
          </a:endParaRPr>
        </a:p>
      </dgm:t>
    </dgm:pt>
    <dgm:pt modelId="{9A066300-D760-418A-944E-1AEA6E5D130D}" type="parTrans" cxnId="{3E4603C7-7912-40FB-A18E-50BA6A214902}">
      <dgm:prSet/>
      <dgm:spPr/>
      <dgm:t>
        <a:bodyPr/>
        <a:lstStyle/>
        <a:p>
          <a:endParaRPr lang="fr-FR"/>
        </a:p>
      </dgm:t>
    </dgm:pt>
    <dgm:pt modelId="{B8C9D0C0-B824-4190-B168-829A4215DFEF}" type="sibTrans" cxnId="{3E4603C7-7912-40FB-A18E-50BA6A214902}">
      <dgm:prSet/>
      <dgm:spPr/>
      <dgm:t>
        <a:bodyPr/>
        <a:lstStyle/>
        <a:p>
          <a:endParaRPr lang="fr-FR"/>
        </a:p>
      </dgm:t>
    </dgm:pt>
    <dgm:pt modelId="{DFBAC769-9E0B-4FD4-8BE2-DD5542885984}">
      <dgm:prSet phldrT="[Texte]" custT="1"/>
      <dgm:spPr/>
      <dgm:t>
        <a:bodyPr/>
        <a:lstStyle/>
        <a:p>
          <a:r>
            <a:rPr lang="en-US" sz="2200" dirty="0"/>
            <a:t>When an employee is declared unfit for his job by the occupational physician, his employer must try to reclassify him in a new position adapted to his abilities.</a:t>
          </a:r>
          <a:endParaRPr lang="fr-FR" sz="2200" dirty="0"/>
        </a:p>
      </dgm:t>
    </dgm:pt>
    <dgm:pt modelId="{2503A70F-782B-457D-97D1-015EB3CB66CD}" type="parTrans" cxnId="{46006D54-1325-4C94-8AD8-44D4470EB79F}">
      <dgm:prSet/>
      <dgm:spPr/>
      <dgm:t>
        <a:bodyPr/>
        <a:lstStyle/>
        <a:p>
          <a:endParaRPr lang="fr-FR"/>
        </a:p>
      </dgm:t>
    </dgm:pt>
    <dgm:pt modelId="{81911A5C-156C-4739-A221-E97422BCB42F}" type="sibTrans" cxnId="{46006D54-1325-4C94-8AD8-44D4470EB79F}">
      <dgm:prSet/>
      <dgm:spPr/>
      <dgm:t>
        <a:bodyPr/>
        <a:lstStyle/>
        <a:p>
          <a:endParaRPr lang="fr-FR"/>
        </a:p>
      </dgm:t>
    </dgm:pt>
    <dgm:pt modelId="{470C31CB-EE95-4C6D-B4EC-D066B5DDC83D}">
      <dgm:prSet phldrT="[Texte]"/>
      <dgm:spPr/>
      <dgm:t>
        <a:bodyPr/>
        <a:lstStyle/>
        <a:p>
          <a:endParaRPr lang="fr-FR" sz="3500" dirty="0"/>
        </a:p>
      </dgm:t>
    </dgm:pt>
    <dgm:pt modelId="{BC3D1320-3968-4BCB-BF74-29CD4E529BC7}" type="parTrans" cxnId="{FFEB4709-02D8-4198-9543-5FFB354433FD}">
      <dgm:prSet/>
      <dgm:spPr/>
      <dgm:t>
        <a:bodyPr/>
        <a:lstStyle/>
        <a:p>
          <a:endParaRPr lang="fr-FR"/>
        </a:p>
      </dgm:t>
    </dgm:pt>
    <dgm:pt modelId="{750E0E37-9FAD-4C5E-A38F-4549CD76BD6B}" type="sibTrans" cxnId="{FFEB4709-02D8-4198-9543-5FFB354433FD}">
      <dgm:prSet/>
      <dgm:spPr/>
      <dgm:t>
        <a:bodyPr/>
        <a:lstStyle/>
        <a:p>
          <a:endParaRPr lang="fr-FR"/>
        </a:p>
      </dgm:t>
    </dgm:pt>
    <dgm:pt modelId="{77C95711-06AB-4E29-B97E-9AC6F442A051}">
      <dgm:prSet phldrT="[Texte]" custT="1"/>
      <dgm:spPr/>
      <dgm:t>
        <a:bodyPr/>
        <a:lstStyle/>
        <a:p>
          <a:r>
            <a:rPr lang="en-US" sz="2200" dirty="0"/>
            <a:t>The </a:t>
          </a:r>
          <a:r>
            <a:rPr lang="en-US" sz="2200" b="0" dirty="0"/>
            <a:t>employer did not prove that it was impossible to implement telework, and was therefore condemned </a:t>
          </a:r>
          <a:r>
            <a:rPr lang="en-US" sz="2200" dirty="0"/>
            <a:t>by the judges.</a:t>
          </a:r>
          <a:endParaRPr lang="fr-FR" sz="2200" dirty="0"/>
        </a:p>
      </dgm:t>
    </dgm:pt>
    <dgm:pt modelId="{B870E69A-8D97-491E-B468-FF2B04DF95D0}" type="parTrans" cxnId="{3A03D0FE-9DF3-4D23-A97E-546880B29696}">
      <dgm:prSet/>
      <dgm:spPr/>
      <dgm:t>
        <a:bodyPr/>
        <a:lstStyle/>
        <a:p>
          <a:endParaRPr lang="fr-FR"/>
        </a:p>
      </dgm:t>
    </dgm:pt>
    <dgm:pt modelId="{38C54815-D806-4459-B40D-AFC0A3A55DAF}" type="sibTrans" cxnId="{3A03D0FE-9DF3-4D23-A97E-546880B29696}">
      <dgm:prSet/>
      <dgm:spPr/>
      <dgm:t>
        <a:bodyPr/>
        <a:lstStyle/>
        <a:p>
          <a:endParaRPr lang="fr-FR"/>
        </a:p>
      </dgm:t>
    </dgm:pt>
    <dgm:pt modelId="{018DB67A-0B7E-4853-AC2F-6BBC67643EA2}">
      <dgm:prSet phldrT="[Texte]" custT="1"/>
      <dgm:spPr/>
      <dgm:t>
        <a:bodyPr/>
        <a:lstStyle/>
        <a:p>
          <a:r>
            <a:rPr lang="en-US" sz="2200" dirty="0"/>
            <a:t>In this case, the </a:t>
          </a:r>
          <a:r>
            <a:rPr lang="en-US" sz="2200" b="1" dirty="0"/>
            <a:t>occupational physician recommended that the employee be reclassified to a teleworking position</a:t>
          </a:r>
          <a:r>
            <a:rPr lang="en-US" sz="2200" dirty="0"/>
            <a:t>, after carrying out a job analysis.</a:t>
          </a:r>
          <a:endParaRPr lang="fr-FR" sz="2200" dirty="0"/>
        </a:p>
      </dgm:t>
    </dgm:pt>
    <dgm:pt modelId="{C2D947FF-5662-4C35-96F0-AEEF99C39DA2}" type="parTrans" cxnId="{0998CF04-218A-4C1E-AC2F-5A8D825AF16A}">
      <dgm:prSet/>
      <dgm:spPr/>
      <dgm:t>
        <a:bodyPr/>
        <a:lstStyle/>
        <a:p>
          <a:endParaRPr lang="fr-FR"/>
        </a:p>
      </dgm:t>
    </dgm:pt>
    <dgm:pt modelId="{4FDE5CD1-7A43-4559-A03E-2C5AE05DFCE3}" type="sibTrans" cxnId="{0998CF04-218A-4C1E-AC2F-5A8D825AF16A}">
      <dgm:prSet/>
      <dgm:spPr/>
      <dgm:t>
        <a:bodyPr/>
        <a:lstStyle/>
        <a:p>
          <a:endParaRPr lang="fr-FR"/>
        </a:p>
      </dgm:t>
    </dgm:pt>
    <dgm:pt modelId="{32234B0B-31EF-46EE-98BA-60037EE5EA59}">
      <dgm:prSet phldrT="[Texte]" custT="1"/>
      <dgm:spPr/>
      <dgm:t>
        <a:bodyPr/>
        <a:lstStyle/>
        <a:p>
          <a:r>
            <a:rPr lang="en-US" sz="2200" dirty="0"/>
            <a:t>According to the employer, reclassifying the employee to telework was impossible. However, </a:t>
          </a:r>
          <a:r>
            <a:rPr lang="en-US" sz="2200" b="1" dirty="0"/>
            <a:t>the type of position and the company's system could lend itself to teleworking</a:t>
          </a:r>
          <a:r>
            <a:rPr lang="en-US" sz="2200" dirty="0"/>
            <a:t>. </a:t>
          </a:r>
          <a:endParaRPr lang="fr-FR" sz="2200" dirty="0"/>
        </a:p>
      </dgm:t>
    </dgm:pt>
    <dgm:pt modelId="{1A4E871D-12AD-4F06-AF7A-FD7B4B49464B}" type="parTrans" cxnId="{D592C4E1-5B73-4645-BB5D-E2FA73C6E20B}">
      <dgm:prSet/>
      <dgm:spPr/>
      <dgm:t>
        <a:bodyPr/>
        <a:lstStyle/>
        <a:p>
          <a:endParaRPr lang="fr-FR"/>
        </a:p>
      </dgm:t>
    </dgm:pt>
    <dgm:pt modelId="{4A1F4DB2-AD06-49BF-90AF-6CCB4D048821}" type="sibTrans" cxnId="{D592C4E1-5B73-4645-BB5D-E2FA73C6E20B}">
      <dgm:prSet/>
      <dgm:spPr/>
      <dgm:t>
        <a:bodyPr/>
        <a:lstStyle/>
        <a:p>
          <a:endParaRPr lang="fr-FR"/>
        </a:p>
      </dgm:t>
    </dgm:pt>
    <dgm:pt modelId="{CE93D09D-FA41-42D1-8827-6E3C13B29C2B}">
      <dgm:prSet phldrT="[Texte]" custT="1"/>
      <dgm:spPr/>
      <dgm:t>
        <a:bodyPr/>
        <a:lstStyle/>
        <a:p>
          <a:r>
            <a:rPr lang="en-US" sz="2200" b="1" dirty="0"/>
            <a:t>Telework can therefore be a means of reclassifying an unfit employee</a:t>
          </a:r>
          <a:r>
            <a:rPr lang="en-US" sz="2200" dirty="0"/>
            <a:t>, and should be implemented if the </a:t>
          </a:r>
          <a:r>
            <a:rPr lang="en-US" sz="2200" b="1" dirty="0"/>
            <a:t>occupational physician recommends it and if the position is suitable</a:t>
          </a:r>
          <a:r>
            <a:rPr lang="en-US" sz="2200" dirty="0"/>
            <a:t>.</a:t>
          </a:r>
          <a:endParaRPr lang="fr-FR" sz="2200" dirty="0"/>
        </a:p>
      </dgm:t>
    </dgm:pt>
    <dgm:pt modelId="{D297A552-DA9C-41EF-A951-45C919242FF2}" type="parTrans" cxnId="{A94E004A-E5A4-4CF4-87BC-E1728B4FCE42}">
      <dgm:prSet/>
      <dgm:spPr/>
      <dgm:t>
        <a:bodyPr/>
        <a:lstStyle/>
        <a:p>
          <a:endParaRPr lang="fr-FR"/>
        </a:p>
      </dgm:t>
    </dgm:pt>
    <dgm:pt modelId="{0C4475FC-1161-4D0D-9DFF-51545EFBBC86}" type="sibTrans" cxnId="{A94E004A-E5A4-4CF4-87BC-E1728B4FCE42}">
      <dgm:prSet/>
      <dgm:spPr/>
      <dgm:t>
        <a:bodyPr/>
        <a:lstStyle/>
        <a:p>
          <a:endParaRPr lang="fr-FR"/>
        </a:p>
      </dgm:t>
    </dgm:pt>
    <dgm:pt modelId="{431C8787-C685-445F-827A-67B004A8B646}" type="pres">
      <dgm:prSet presAssocID="{E6B67C9F-C60E-4D6A-8DD6-ECB4E25F1967}" presName="linear" presStyleCnt="0">
        <dgm:presLayoutVars>
          <dgm:animLvl val="lvl"/>
          <dgm:resizeHandles val="exact"/>
        </dgm:presLayoutVars>
      </dgm:prSet>
      <dgm:spPr/>
    </dgm:pt>
    <dgm:pt modelId="{92D4727F-4A5C-4DFF-9175-A301F34A05B8}" type="pres">
      <dgm:prSet presAssocID="{A54C6E64-97FB-42D5-9570-F83C127D75BB}" presName="parentText" presStyleLbl="node1" presStyleIdx="0" presStyleCnt="1">
        <dgm:presLayoutVars>
          <dgm:chMax val="0"/>
          <dgm:bulletEnabled val="1"/>
        </dgm:presLayoutVars>
      </dgm:prSet>
      <dgm:spPr/>
    </dgm:pt>
    <dgm:pt modelId="{D104C3ED-3C91-499B-8E42-AB15D1A7A995}" type="pres">
      <dgm:prSet presAssocID="{A54C6E64-97FB-42D5-9570-F83C127D75BB}" presName="childText" presStyleLbl="revTx" presStyleIdx="0" presStyleCnt="1" custScaleY="131645" custLinFactNeighborX="37" custLinFactNeighborY="13253">
        <dgm:presLayoutVars>
          <dgm:bulletEnabled val="1"/>
        </dgm:presLayoutVars>
      </dgm:prSet>
      <dgm:spPr/>
    </dgm:pt>
  </dgm:ptLst>
  <dgm:cxnLst>
    <dgm:cxn modelId="{0998CF04-218A-4C1E-AC2F-5A8D825AF16A}" srcId="{A54C6E64-97FB-42D5-9570-F83C127D75BB}" destId="{018DB67A-0B7E-4853-AC2F-6BBC67643EA2}" srcOrd="1" destOrd="0" parTransId="{C2D947FF-5662-4C35-96F0-AEEF99C39DA2}" sibTransId="{4FDE5CD1-7A43-4559-A03E-2C5AE05DFCE3}"/>
    <dgm:cxn modelId="{FFEB4709-02D8-4198-9543-5FFB354433FD}" srcId="{A54C6E64-97FB-42D5-9570-F83C127D75BB}" destId="{470C31CB-EE95-4C6D-B4EC-D066B5DDC83D}" srcOrd="5" destOrd="0" parTransId="{BC3D1320-3968-4BCB-BF74-29CD4E529BC7}" sibTransId="{750E0E37-9FAD-4C5E-A38F-4549CD76BD6B}"/>
    <dgm:cxn modelId="{A94E004A-E5A4-4CF4-87BC-E1728B4FCE42}" srcId="{A54C6E64-97FB-42D5-9570-F83C127D75BB}" destId="{CE93D09D-FA41-42D1-8827-6E3C13B29C2B}" srcOrd="4" destOrd="0" parTransId="{D297A552-DA9C-41EF-A951-45C919242FF2}" sibTransId="{0C4475FC-1161-4D0D-9DFF-51545EFBBC86}"/>
    <dgm:cxn modelId="{46006D54-1325-4C94-8AD8-44D4470EB79F}" srcId="{A54C6E64-97FB-42D5-9570-F83C127D75BB}" destId="{DFBAC769-9E0B-4FD4-8BE2-DD5542885984}" srcOrd="0" destOrd="0" parTransId="{2503A70F-782B-457D-97D1-015EB3CB66CD}" sibTransId="{81911A5C-156C-4739-A221-E97422BCB42F}"/>
    <dgm:cxn modelId="{0DC5FA89-133E-4675-9AC4-5FBD42F6FF9B}" type="presOf" srcId="{32234B0B-31EF-46EE-98BA-60037EE5EA59}" destId="{D104C3ED-3C91-499B-8E42-AB15D1A7A995}" srcOrd="0" destOrd="2" presId="urn:microsoft.com/office/officeart/2005/8/layout/vList2"/>
    <dgm:cxn modelId="{AF51178A-93CE-4F5A-8FAE-DD915897153C}" type="presOf" srcId="{CE93D09D-FA41-42D1-8827-6E3C13B29C2B}" destId="{D104C3ED-3C91-499B-8E42-AB15D1A7A995}" srcOrd="0" destOrd="4" presId="urn:microsoft.com/office/officeart/2005/8/layout/vList2"/>
    <dgm:cxn modelId="{CAC6ACC4-75E3-4785-BF55-C828F3CFF618}" type="presOf" srcId="{018DB67A-0B7E-4853-AC2F-6BBC67643EA2}" destId="{D104C3ED-3C91-499B-8E42-AB15D1A7A995}" srcOrd="0" destOrd="1" presId="urn:microsoft.com/office/officeart/2005/8/layout/vList2"/>
    <dgm:cxn modelId="{3E4603C7-7912-40FB-A18E-50BA6A214902}" srcId="{E6B67C9F-C60E-4D6A-8DD6-ECB4E25F1967}" destId="{A54C6E64-97FB-42D5-9570-F83C127D75BB}" srcOrd="0" destOrd="0" parTransId="{9A066300-D760-418A-944E-1AEA6E5D130D}" sibTransId="{B8C9D0C0-B824-4190-B168-829A4215DFEF}"/>
    <dgm:cxn modelId="{5F97AFC8-1FA5-4B7C-8D67-41BC34E53FA8}" type="presOf" srcId="{DFBAC769-9E0B-4FD4-8BE2-DD5542885984}" destId="{D104C3ED-3C91-499B-8E42-AB15D1A7A995}" srcOrd="0" destOrd="0" presId="urn:microsoft.com/office/officeart/2005/8/layout/vList2"/>
    <dgm:cxn modelId="{D592C4E1-5B73-4645-BB5D-E2FA73C6E20B}" srcId="{A54C6E64-97FB-42D5-9570-F83C127D75BB}" destId="{32234B0B-31EF-46EE-98BA-60037EE5EA59}" srcOrd="2" destOrd="0" parTransId="{1A4E871D-12AD-4F06-AF7A-FD7B4B49464B}" sibTransId="{4A1F4DB2-AD06-49BF-90AF-6CCB4D048821}"/>
    <dgm:cxn modelId="{F96F85E7-139F-40AD-87D6-3AC2AC97CEB7}" type="presOf" srcId="{A54C6E64-97FB-42D5-9570-F83C127D75BB}" destId="{92D4727F-4A5C-4DFF-9175-A301F34A05B8}" srcOrd="0" destOrd="0" presId="urn:microsoft.com/office/officeart/2005/8/layout/vList2"/>
    <dgm:cxn modelId="{751BC5E9-CE00-4958-9FD8-DEB41AA0D916}" type="presOf" srcId="{77C95711-06AB-4E29-B97E-9AC6F442A051}" destId="{D104C3ED-3C91-499B-8E42-AB15D1A7A995}" srcOrd="0" destOrd="3" presId="urn:microsoft.com/office/officeart/2005/8/layout/vList2"/>
    <dgm:cxn modelId="{FEDE75F1-3B24-409F-A095-D63158BCBF55}" type="presOf" srcId="{E6B67C9F-C60E-4D6A-8DD6-ECB4E25F1967}" destId="{431C8787-C685-445F-827A-67B004A8B646}" srcOrd="0" destOrd="0" presId="urn:microsoft.com/office/officeart/2005/8/layout/vList2"/>
    <dgm:cxn modelId="{70250BFC-EC80-460A-AD0A-B21DEA6F884E}" type="presOf" srcId="{470C31CB-EE95-4C6D-B4EC-D066B5DDC83D}" destId="{D104C3ED-3C91-499B-8E42-AB15D1A7A995}" srcOrd="0" destOrd="5" presId="urn:microsoft.com/office/officeart/2005/8/layout/vList2"/>
    <dgm:cxn modelId="{3A03D0FE-9DF3-4D23-A97E-546880B29696}" srcId="{A54C6E64-97FB-42D5-9570-F83C127D75BB}" destId="{77C95711-06AB-4E29-B97E-9AC6F442A051}" srcOrd="3" destOrd="0" parTransId="{B870E69A-8D97-491E-B468-FF2B04DF95D0}" sibTransId="{38C54815-D806-4459-B40D-AFC0A3A55DAF}"/>
    <dgm:cxn modelId="{C68534AD-B730-482F-96D9-307888AA83AE}" type="presParOf" srcId="{431C8787-C685-445F-827A-67B004A8B646}" destId="{92D4727F-4A5C-4DFF-9175-A301F34A05B8}" srcOrd="0" destOrd="0" presId="urn:microsoft.com/office/officeart/2005/8/layout/vList2"/>
    <dgm:cxn modelId="{91FA2953-8BE8-4C44-8E04-8951EC831994}" type="presParOf" srcId="{431C8787-C685-445F-827A-67B004A8B646}" destId="{D104C3ED-3C91-499B-8E42-AB15D1A7A995}"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A4749-D772-4FAE-A0B7-E8CD4AD2472C}">
      <dsp:nvSpPr>
        <dsp:cNvPr id="0" name=""/>
        <dsp:cNvSpPr/>
      </dsp:nvSpPr>
      <dsp:spPr>
        <a:xfrm>
          <a:off x="3333" y="675500"/>
          <a:ext cx="10337618" cy="13953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Denmark has </a:t>
          </a:r>
          <a:r>
            <a:rPr lang="en-GB" sz="2400" b="1" kern="1200" dirty="0"/>
            <a:t>not yet implemented legislation obligating the employer to keep tract of working hours</a:t>
          </a:r>
          <a:r>
            <a:rPr lang="en-GB" sz="2400" kern="1200" dirty="0"/>
            <a:t>. Thus, an obligation to keep track on working </a:t>
          </a:r>
          <a:r>
            <a:rPr lang="en-GB" sz="2400" b="1" kern="1200" dirty="0"/>
            <a:t>only</a:t>
          </a:r>
          <a:r>
            <a:rPr lang="en-GB" sz="2400" kern="1200" dirty="0"/>
            <a:t> </a:t>
          </a:r>
          <a:r>
            <a:rPr lang="en-GB" sz="2400" b="1" kern="1200" dirty="0"/>
            <a:t>derives from EU case law</a:t>
          </a:r>
          <a:r>
            <a:rPr lang="en-GB" sz="2400" kern="1200" dirty="0"/>
            <a:t>. </a:t>
          </a:r>
          <a:endParaRPr lang="fr-FR" sz="2400" kern="1200" dirty="0"/>
        </a:p>
      </dsp:txBody>
      <dsp:txXfrm>
        <a:off x="3333" y="675500"/>
        <a:ext cx="10337618" cy="1395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77B4D-9C95-4A02-9C5B-010D047740B5}">
      <dsp:nvSpPr>
        <dsp:cNvPr id="0" name=""/>
        <dsp:cNvSpPr/>
      </dsp:nvSpPr>
      <dsp:spPr>
        <a:xfrm>
          <a:off x="10523" y="-21149"/>
          <a:ext cx="15034279" cy="931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t>Company</a:t>
          </a:r>
          <a:r>
            <a:rPr lang="fr-FR" sz="2400" b="1" kern="1200" dirty="0"/>
            <a:t> collective agreement</a:t>
          </a:r>
          <a:r>
            <a:rPr lang="fr-FR" sz="2400" b="0" kern="1200" dirty="0"/>
            <a:t>, </a:t>
          </a:r>
          <a:r>
            <a:rPr lang="en-US" sz="2400" b="0" kern="1200" dirty="0"/>
            <a:t>negotiated with trade unions or employee representatives</a:t>
          </a:r>
          <a:endParaRPr lang="fr-FR" sz="2400" b="0" kern="1200" dirty="0"/>
        </a:p>
      </dsp:txBody>
      <dsp:txXfrm>
        <a:off x="37803" y="6131"/>
        <a:ext cx="14115549" cy="876846"/>
      </dsp:txXfrm>
    </dsp:sp>
    <dsp:sp modelId="{6D25A0F8-130F-4842-A2F0-ABAE78602862}">
      <dsp:nvSpPr>
        <dsp:cNvPr id="0" name=""/>
        <dsp:cNvSpPr/>
      </dsp:nvSpPr>
      <dsp:spPr>
        <a:xfrm>
          <a:off x="1326554" y="1009094"/>
          <a:ext cx="15034279" cy="8468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Charter</a:t>
          </a:r>
          <a:r>
            <a:rPr lang="en-US" sz="2400" kern="1200" dirty="0"/>
            <a:t>, drawn up unilaterally by the employer after consultation with employee representatives (CSE)</a:t>
          </a:r>
          <a:endParaRPr lang="fr-FR" sz="2400" kern="1200" dirty="0"/>
        </a:p>
      </dsp:txBody>
      <dsp:txXfrm>
        <a:off x="1351356" y="1033896"/>
        <a:ext cx="13107694" cy="797206"/>
      </dsp:txXfrm>
    </dsp:sp>
    <dsp:sp modelId="{2FAE1F21-F27F-431B-8323-005EA8294B1A}">
      <dsp:nvSpPr>
        <dsp:cNvPr id="0" name=""/>
        <dsp:cNvSpPr/>
      </dsp:nvSpPr>
      <dsp:spPr>
        <a:xfrm>
          <a:off x="2653108" y="1997040"/>
          <a:ext cx="15034279" cy="846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0" kern="1200" dirty="0"/>
            <a:t>On a case-by-case basis, </a:t>
          </a:r>
          <a:r>
            <a:rPr lang="fr-FR" sz="2400" b="0" kern="1200" dirty="0" err="1"/>
            <a:t>with</a:t>
          </a:r>
          <a:r>
            <a:rPr lang="fr-FR" sz="2400" b="0" kern="1200" dirty="0"/>
            <a:t> an </a:t>
          </a:r>
          <a:r>
            <a:rPr lang="fr-FR" sz="2400" b="1" kern="1200" dirty="0"/>
            <a:t>a</a:t>
          </a:r>
          <a:r>
            <a:rPr lang="en-US" sz="2400" b="1" kern="1200" dirty="0" err="1"/>
            <a:t>greement</a:t>
          </a:r>
          <a:r>
            <a:rPr lang="en-US" sz="2400" b="1" kern="1200" dirty="0"/>
            <a:t> with the employee </a:t>
          </a:r>
          <a:r>
            <a:rPr lang="en-US" sz="2400" kern="1200" dirty="0"/>
            <a:t>concerned, formalized by any means (preferably in writing, e.g. with an </a:t>
          </a:r>
          <a:r>
            <a:rPr lang="en-US" sz="2400" b="1" kern="1200" dirty="0"/>
            <a:t>addendum</a:t>
          </a:r>
          <a:r>
            <a:rPr lang="en-US" sz="2400" kern="1200" dirty="0"/>
            <a:t> to the employment contract)</a:t>
          </a:r>
          <a:endParaRPr lang="fr-FR" sz="2400" kern="1200" dirty="0"/>
        </a:p>
      </dsp:txBody>
      <dsp:txXfrm>
        <a:off x="2677910" y="2021842"/>
        <a:ext cx="13107694" cy="797206"/>
      </dsp:txXfrm>
    </dsp:sp>
    <dsp:sp modelId="{C1C89B73-968A-46CA-A01C-4882EA50AEB4}">
      <dsp:nvSpPr>
        <dsp:cNvPr id="0" name=""/>
        <dsp:cNvSpPr/>
      </dsp:nvSpPr>
      <dsp:spPr>
        <a:xfrm>
          <a:off x="14411865" y="567867"/>
          <a:ext cx="694402" cy="741320"/>
        </a:xfrm>
        <a:prstGeom prst="ellips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i="1" kern="1200" dirty="0"/>
            <a:t>Or, if not</a:t>
          </a:r>
        </a:p>
      </dsp:txBody>
      <dsp:txXfrm>
        <a:off x="14513558" y="676431"/>
        <a:ext cx="491016" cy="524192"/>
      </dsp:txXfrm>
    </dsp:sp>
    <dsp:sp modelId="{FF51B969-0D70-4849-86A6-3F78D5ED3021}">
      <dsp:nvSpPr>
        <dsp:cNvPr id="0" name=""/>
        <dsp:cNvSpPr/>
      </dsp:nvSpPr>
      <dsp:spPr>
        <a:xfrm>
          <a:off x="15718887" y="1513839"/>
          <a:ext cx="733465" cy="813976"/>
        </a:xfrm>
        <a:prstGeom prst="ellipse">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i="1" kern="1200"/>
            <a:t>Or, if not</a:t>
          </a:r>
          <a:endParaRPr lang="fr-FR" sz="1800" i="1" kern="1200" dirty="0"/>
        </a:p>
      </dsp:txBody>
      <dsp:txXfrm>
        <a:off x="15826300" y="1633043"/>
        <a:ext cx="518639" cy="575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727F-4A5C-4DFF-9175-A301F34A05B8}">
      <dsp:nvSpPr>
        <dsp:cNvPr id="0" name=""/>
        <dsp:cNvSpPr/>
      </dsp:nvSpPr>
      <dsp:spPr>
        <a:xfrm>
          <a:off x="0" y="716951"/>
          <a:ext cx="16278120" cy="416907"/>
        </a:xfrm>
        <a:prstGeom prst="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t>Mandatory</a:t>
          </a:r>
          <a:r>
            <a:rPr lang="fr-FR" sz="2400" b="1" kern="1200" dirty="0"/>
            <a:t> </a:t>
          </a:r>
          <a:r>
            <a:rPr lang="fr-FR" sz="2400" b="1" kern="1200" dirty="0" err="1"/>
            <a:t>elements</a:t>
          </a:r>
          <a:r>
            <a:rPr lang="fr-FR" sz="2400" b="1" kern="1200" dirty="0"/>
            <a:t> </a:t>
          </a:r>
          <a:r>
            <a:rPr lang="fr-FR" sz="2400" kern="1200" dirty="0"/>
            <a:t>in the agreement or the charter :</a:t>
          </a:r>
        </a:p>
      </dsp:txBody>
      <dsp:txXfrm>
        <a:off x="0" y="716951"/>
        <a:ext cx="16278120" cy="416907"/>
      </dsp:txXfrm>
    </dsp:sp>
    <dsp:sp modelId="{D104C3ED-3C91-499B-8E42-AB15D1A7A995}">
      <dsp:nvSpPr>
        <dsp:cNvPr id="0" name=""/>
        <dsp:cNvSpPr/>
      </dsp:nvSpPr>
      <dsp:spPr>
        <a:xfrm>
          <a:off x="0" y="1230913"/>
          <a:ext cx="16278120"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68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 the conditions for </a:t>
          </a:r>
          <a:r>
            <a:rPr lang="en-US" sz="2400" b="1" kern="1200" dirty="0"/>
            <a:t>switching to telework</a:t>
          </a:r>
          <a:r>
            <a:rPr lang="en-US" sz="2400" kern="1200" dirty="0"/>
            <a:t>, in particular in the event of a pollution episode</a:t>
          </a:r>
          <a:endParaRPr lang="fr-FR" sz="2400" kern="1200" dirty="0"/>
        </a:p>
        <a:p>
          <a:pPr marL="228600" lvl="1" indent="-228600" algn="l" defTabSz="1066800">
            <a:lnSpc>
              <a:spcPct val="90000"/>
            </a:lnSpc>
            <a:spcBef>
              <a:spcPct val="0"/>
            </a:spcBef>
            <a:spcAft>
              <a:spcPct val="20000"/>
            </a:spcAft>
            <a:buChar char="•"/>
          </a:pPr>
          <a:r>
            <a:rPr lang="en-US" sz="2400" kern="1200" dirty="0"/>
            <a:t> the conditions for </a:t>
          </a:r>
          <a:r>
            <a:rPr lang="en-US" sz="2400" b="1" kern="1200" dirty="0"/>
            <a:t>returning</a:t>
          </a:r>
          <a:r>
            <a:rPr lang="en-US" sz="2400" kern="1200" dirty="0"/>
            <a:t> to the performance of the employment contract </a:t>
          </a:r>
          <a:r>
            <a:rPr lang="en-US" sz="2400" b="1" kern="1200" dirty="0"/>
            <a:t>without telework (reversibility clause)</a:t>
          </a:r>
          <a:endParaRPr lang="fr-FR" sz="2400" kern="1200" dirty="0"/>
        </a:p>
        <a:p>
          <a:pPr marL="228600" lvl="1" indent="-228600" algn="l" defTabSz="1066800">
            <a:lnSpc>
              <a:spcPct val="90000"/>
            </a:lnSpc>
            <a:spcBef>
              <a:spcPct val="0"/>
            </a:spcBef>
            <a:spcAft>
              <a:spcPct val="20000"/>
            </a:spcAft>
            <a:buChar char="•"/>
          </a:pPr>
          <a:r>
            <a:rPr lang="en-US" sz="2400" kern="1200" dirty="0"/>
            <a:t> the conditions of </a:t>
          </a:r>
          <a:r>
            <a:rPr lang="en-US" sz="2400" b="1" kern="1200" dirty="0"/>
            <a:t>acceptance</a:t>
          </a:r>
          <a:r>
            <a:rPr lang="en-US" sz="2400" kern="1200" dirty="0"/>
            <a:t> by the employee of the conditions of implementation of telework;</a:t>
          </a:r>
          <a:endParaRPr lang="fr-FR" sz="2400" kern="1200" dirty="0"/>
        </a:p>
        <a:p>
          <a:pPr marL="228600" lvl="1" indent="-228600" algn="l" defTabSz="1066800">
            <a:lnSpc>
              <a:spcPct val="90000"/>
            </a:lnSpc>
            <a:spcBef>
              <a:spcPct val="0"/>
            </a:spcBef>
            <a:spcAft>
              <a:spcPct val="20000"/>
            </a:spcAft>
            <a:buChar char="•"/>
          </a:pPr>
          <a:r>
            <a:rPr lang="fr-FR" sz="2400" kern="1200" dirty="0"/>
            <a:t> </a:t>
          </a:r>
          <a:r>
            <a:rPr lang="en-US" sz="2400" kern="1200" dirty="0"/>
            <a:t>the modalities of </a:t>
          </a:r>
          <a:r>
            <a:rPr lang="en-US" sz="2400" b="1" kern="1200" dirty="0"/>
            <a:t>control of working time </a:t>
          </a:r>
          <a:r>
            <a:rPr lang="en-US" sz="2400" kern="1200" dirty="0"/>
            <a:t>or regulation of the </a:t>
          </a:r>
          <a:r>
            <a:rPr lang="en-US" sz="2400" b="1" kern="1200" dirty="0"/>
            <a:t>workload</a:t>
          </a:r>
          <a:r>
            <a:rPr lang="en-US" sz="2400" kern="1200" dirty="0"/>
            <a:t>;</a:t>
          </a:r>
          <a:endParaRPr lang="fr-FR" sz="2400" kern="1200" dirty="0"/>
        </a:p>
        <a:p>
          <a:pPr marL="228600" lvl="1" indent="-228600" algn="l" defTabSz="1066800">
            <a:lnSpc>
              <a:spcPct val="90000"/>
            </a:lnSpc>
            <a:spcBef>
              <a:spcPct val="0"/>
            </a:spcBef>
            <a:spcAft>
              <a:spcPct val="20000"/>
            </a:spcAft>
            <a:buChar char="•"/>
          </a:pPr>
          <a:r>
            <a:rPr lang="fr-FR" sz="2400" kern="1200" dirty="0"/>
            <a:t> </a:t>
          </a:r>
          <a:r>
            <a:rPr lang="en-US" sz="2400" kern="1200" dirty="0"/>
            <a:t>the determination of the </a:t>
          </a:r>
          <a:r>
            <a:rPr lang="en-US" sz="2400" b="1" kern="1200" dirty="0"/>
            <a:t>time slots </a:t>
          </a:r>
          <a:r>
            <a:rPr lang="en-US" sz="2400" kern="1200" dirty="0"/>
            <a:t>during which the employer can usually </a:t>
          </a:r>
          <a:r>
            <a:rPr lang="en-US" sz="2400" b="1" kern="1200" dirty="0"/>
            <a:t>contact</a:t>
          </a:r>
          <a:r>
            <a:rPr lang="en-US" sz="2400" kern="1200" dirty="0"/>
            <a:t> the teleworking employee;</a:t>
          </a:r>
          <a:endParaRPr lang="fr-FR" sz="2400" kern="1200" dirty="0"/>
        </a:p>
        <a:p>
          <a:pPr marL="228600" lvl="1" indent="-228600" algn="l" defTabSz="1066800">
            <a:lnSpc>
              <a:spcPct val="90000"/>
            </a:lnSpc>
            <a:spcBef>
              <a:spcPct val="0"/>
            </a:spcBef>
            <a:spcAft>
              <a:spcPct val="20000"/>
            </a:spcAft>
            <a:buChar char="•"/>
          </a:pPr>
          <a:r>
            <a:rPr lang="en-US" sz="2400" kern="1200" dirty="0"/>
            <a:t>the modalities of access to a telework organisation for </a:t>
          </a:r>
          <a:r>
            <a:rPr lang="en-US" sz="2400" b="1" kern="1200" dirty="0"/>
            <a:t>disabled workers and pregnant employees</a:t>
          </a:r>
          <a:r>
            <a:rPr lang="en-US" sz="2400" kern="1200" dirty="0"/>
            <a:t>.</a:t>
          </a:r>
          <a:endParaRPr lang="fr-FR" sz="2400" kern="1200" dirty="0"/>
        </a:p>
      </dsp:txBody>
      <dsp:txXfrm>
        <a:off x="0" y="1230913"/>
        <a:ext cx="16278120" cy="2450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727F-4A5C-4DFF-9175-A301F34A05B8}">
      <dsp:nvSpPr>
        <dsp:cNvPr id="0" name=""/>
        <dsp:cNvSpPr/>
      </dsp:nvSpPr>
      <dsp:spPr>
        <a:xfrm>
          <a:off x="0" y="947323"/>
          <a:ext cx="16370300" cy="416907"/>
        </a:xfrm>
        <a:prstGeom prst="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dirty="0" err="1"/>
            <a:t>Optional</a:t>
          </a:r>
          <a:r>
            <a:rPr lang="fr-FR" sz="2400" b="1" kern="1200" dirty="0"/>
            <a:t> </a:t>
          </a:r>
          <a:r>
            <a:rPr lang="fr-FR" sz="2400" b="1" kern="1200" dirty="0" err="1"/>
            <a:t>elements</a:t>
          </a:r>
          <a:r>
            <a:rPr lang="fr-FR" sz="2400" b="1" kern="1200" dirty="0"/>
            <a:t> </a:t>
          </a:r>
          <a:r>
            <a:rPr lang="fr-FR" sz="2400" kern="1200" dirty="0"/>
            <a:t>in the agreement or the charter :</a:t>
          </a:r>
        </a:p>
      </dsp:txBody>
      <dsp:txXfrm>
        <a:off x="0" y="947323"/>
        <a:ext cx="16370300" cy="416907"/>
      </dsp:txXfrm>
    </dsp:sp>
    <dsp:sp modelId="{D104C3ED-3C91-499B-8E42-AB15D1A7A995}">
      <dsp:nvSpPr>
        <dsp:cNvPr id="0" name=""/>
        <dsp:cNvSpPr/>
      </dsp:nvSpPr>
      <dsp:spPr>
        <a:xfrm>
          <a:off x="0" y="1429633"/>
          <a:ext cx="1637030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975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conditions</a:t>
          </a:r>
          <a:r>
            <a:rPr lang="en-US" sz="2400" kern="1200" dirty="0"/>
            <a:t> for teleworking, e.g. </a:t>
          </a:r>
          <a:r>
            <a:rPr lang="en-US" sz="2400" b="1" kern="1200" dirty="0"/>
            <a:t>eligible positions</a:t>
          </a:r>
          <a:r>
            <a:rPr lang="en-US" sz="2400" b="0" kern="1200" dirty="0"/>
            <a:t>,</a:t>
          </a:r>
          <a:r>
            <a:rPr lang="en-US" sz="2400" b="1" kern="1200" dirty="0"/>
            <a:t> seniority</a:t>
          </a:r>
          <a:r>
            <a:rPr lang="en-US" sz="2400" kern="1200" dirty="0"/>
            <a:t>;</a:t>
          </a:r>
          <a:endParaRPr lang="fr-FR" sz="2400" kern="1200" dirty="0"/>
        </a:p>
        <a:p>
          <a:pPr marL="228600" lvl="1" indent="-228600" algn="l" defTabSz="1066800">
            <a:lnSpc>
              <a:spcPct val="90000"/>
            </a:lnSpc>
            <a:spcBef>
              <a:spcPct val="0"/>
            </a:spcBef>
            <a:spcAft>
              <a:spcPct val="20000"/>
            </a:spcAft>
            <a:buChar char="•"/>
          </a:pPr>
          <a:r>
            <a:rPr lang="en-US" sz="2400" b="0" kern="1200" dirty="0"/>
            <a:t>days that will be teleworked, and days when presence in the premises will be mandatory;</a:t>
          </a:r>
          <a:endParaRPr lang="fr-FR" sz="2400" b="0" kern="1200" dirty="0"/>
        </a:p>
        <a:p>
          <a:pPr marL="228600" lvl="1" indent="-228600" algn="l" defTabSz="1066800">
            <a:lnSpc>
              <a:spcPct val="90000"/>
            </a:lnSpc>
            <a:spcBef>
              <a:spcPct val="0"/>
            </a:spcBef>
            <a:spcAft>
              <a:spcPct val="20000"/>
            </a:spcAft>
            <a:buChar char="•"/>
          </a:pPr>
          <a:r>
            <a:rPr lang="en-US" sz="2400" kern="1200" dirty="0"/>
            <a:t> </a:t>
          </a:r>
          <a:r>
            <a:rPr lang="en-US" sz="2400" b="1" kern="1200" dirty="0" err="1"/>
            <a:t>adapation</a:t>
          </a:r>
          <a:r>
            <a:rPr lang="en-US" sz="2400" b="1" kern="1200" dirty="0"/>
            <a:t> period</a:t>
          </a:r>
          <a:r>
            <a:rPr lang="en-US" sz="2400" kern="1200" dirty="0"/>
            <a:t>: during this period, either party can terminate the telework arrangement with a predefined notice period;</a:t>
          </a:r>
          <a:endParaRPr lang="fr-FR" sz="2400" kern="1200" dirty="0"/>
        </a:p>
        <a:p>
          <a:pPr marL="228600" lvl="1" indent="-228600" algn="l" defTabSz="1066800">
            <a:lnSpc>
              <a:spcPct val="90000"/>
            </a:lnSpc>
            <a:spcBef>
              <a:spcPct val="0"/>
            </a:spcBef>
            <a:spcAft>
              <a:spcPct val="20000"/>
            </a:spcAft>
            <a:buChar char="•"/>
          </a:pPr>
          <a:r>
            <a:rPr lang="en-US" sz="2400" kern="1200" dirty="0"/>
            <a:t> </a:t>
          </a:r>
          <a:r>
            <a:rPr lang="fr-FR" sz="2400" kern="1200" dirty="0"/>
            <a:t>the </a:t>
          </a:r>
          <a:r>
            <a:rPr lang="fr-FR" sz="2400" kern="1200" dirty="0" err="1"/>
            <a:t>possibility</a:t>
          </a:r>
          <a:r>
            <a:rPr lang="fr-FR" sz="2400" kern="1200" dirty="0"/>
            <a:t> to organise </a:t>
          </a:r>
          <a:r>
            <a:rPr lang="en-US" sz="2400" b="1" kern="1200" dirty="0"/>
            <a:t>occasional returns </a:t>
          </a:r>
          <a:r>
            <a:rPr lang="en-US" sz="2400" kern="1200" dirty="0"/>
            <a:t>to the premises.</a:t>
          </a:r>
          <a:endParaRPr lang="fr-FR" sz="2400" kern="1200" dirty="0"/>
        </a:p>
        <a:p>
          <a:pPr marL="228600" lvl="1" indent="-228600" algn="l" defTabSz="1066800">
            <a:lnSpc>
              <a:spcPct val="90000"/>
            </a:lnSpc>
            <a:spcBef>
              <a:spcPct val="0"/>
            </a:spcBef>
            <a:spcAft>
              <a:spcPct val="20000"/>
            </a:spcAft>
            <a:buChar char="•"/>
          </a:pPr>
          <a:endParaRPr lang="fr-FR" sz="2400" kern="1200" dirty="0"/>
        </a:p>
      </dsp:txBody>
      <dsp:txXfrm>
        <a:off x="0" y="1429633"/>
        <a:ext cx="16370300" cy="2053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22481-77A1-4A2E-9F91-12443E0A3DCB}">
      <dsp:nvSpPr>
        <dsp:cNvPr id="0" name=""/>
        <dsp:cNvSpPr/>
      </dsp:nvSpPr>
      <dsp:spPr>
        <a:xfrm>
          <a:off x="0" y="0"/>
          <a:ext cx="4540140" cy="511440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114300" lvl="0" indent="0" algn="l" defTabSz="711200">
            <a:lnSpc>
              <a:spcPct val="90000"/>
            </a:lnSpc>
            <a:spcBef>
              <a:spcPct val="0"/>
            </a:spcBef>
            <a:spcAft>
              <a:spcPct val="35000"/>
            </a:spcAft>
            <a:buFont typeface="Arial" panose="020B0604020202020204" pitchFamily="34" charset="0"/>
            <a:buNone/>
          </a:pPr>
          <a:r>
            <a:rPr lang="fr-FR" sz="1600" kern="1200">
              <a:effectLst/>
              <a:latin typeface="Archia" panose="02000503000000020004" pitchFamily="50" charset="0"/>
            </a:rPr>
            <a:t> </a:t>
          </a:r>
          <a:endParaRPr lang="fr-FR" sz="1600" kern="1200" dirty="0">
            <a:effectLst/>
            <a:latin typeface="Archia" panose="02000503000000020004" pitchFamily="50" charset="0"/>
          </a:endParaRPr>
        </a:p>
      </dsp:txBody>
      <dsp:txXfrm rot="16200000">
        <a:off x="-1642892" y="1642892"/>
        <a:ext cx="4193813" cy="908028"/>
      </dsp:txXfrm>
    </dsp:sp>
    <dsp:sp modelId="{738E0C35-3788-4701-99EB-B01DC2E8DE1F}">
      <dsp:nvSpPr>
        <dsp:cNvPr id="0" name=""/>
        <dsp:cNvSpPr/>
      </dsp:nvSpPr>
      <dsp:spPr>
        <a:xfrm>
          <a:off x="1107579" y="0"/>
          <a:ext cx="3382404" cy="5114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114300" lvl="0" indent="0" algn="l" defTabSz="1066800">
            <a:lnSpc>
              <a:spcPct val="90000"/>
            </a:lnSpc>
            <a:spcBef>
              <a:spcPct val="0"/>
            </a:spcBef>
            <a:spcAft>
              <a:spcPct val="35000"/>
            </a:spcAft>
            <a:buFont typeface="Arial" panose="020B0604020202020204" pitchFamily="34" charset="0"/>
            <a:buNone/>
          </a:pPr>
          <a:r>
            <a:rPr lang="fr-FR" sz="2400" b="1" kern="1200" dirty="0" err="1">
              <a:effectLst/>
              <a:latin typeface="Archia" panose="02000503000000020004" pitchFamily="50" charset="0"/>
            </a:rPr>
            <a:t>Telework</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traditional</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remote</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work</a:t>
          </a:r>
          <a:endParaRPr lang="fr-FR" sz="2400" b="1" kern="1200" dirty="0">
            <a:effectLst/>
            <a:latin typeface="Archia" panose="02000503000000020004" pitchFamily="50" charset="0"/>
          </a:endParaRPr>
        </a:p>
        <a:p>
          <a:pPr marL="114300" lvl="0" indent="0" algn="just" defTabSz="1066800">
            <a:lnSpc>
              <a:spcPct val="90000"/>
            </a:lnSpc>
            <a:spcBef>
              <a:spcPct val="0"/>
            </a:spcBef>
            <a:spcAft>
              <a:spcPct val="35000"/>
            </a:spcAft>
            <a:buFont typeface="Arial" panose="020B0604020202020204" pitchFamily="34" charset="0"/>
            <a:buNone/>
          </a:pPr>
          <a:r>
            <a:rPr lang="en-US" sz="2400" kern="1200" dirty="0">
              <a:effectLst/>
              <a:latin typeface="Archia" panose="02000503000000020004" pitchFamily="50" charset="0"/>
            </a:rPr>
            <a:t>The employee works </a:t>
          </a:r>
          <a:r>
            <a:rPr lang="en-US" sz="2400" b="1" kern="1200" dirty="0">
              <a:effectLst/>
              <a:latin typeface="Archia" panose="02000503000000020004" pitchFamily="50" charset="0"/>
            </a:rPr>
            <a:t>from his home abroad</a:t>
          </a:r>
          <a:r>
            <a:rPr lang="en-US" sz="2400" kern="1200" dirty="0">
              <a:effectLst/>
              <a:latin typeface="Archia" panose="02000503000000020004" pitchFamily="50" charset="0"/>
            </a:rPr>
            <a:t> or works in a coworking area. </a:t>
          </a:r>
        </a:p>
        <a:p>
          <a:pPr marL="114300" lvl="0" indent="0" algn="just" defTabSz="1066800">
            <a:lnSpc>
              <a:spcPct val="90000"/>
            </a:lnSpc>
            <a:spcBef>
              <a:spcPct val="0"/>
            </a:spcBef>
            <a:spcAft>
              <a:spcPct val="35000"/>
            </a:spcAft>
            <a:buFont typeface="Arial" panose="020B0604020202020204" pitchFamily="34" charset="0"/>
            <a:buNone/>
          </a:pPr>
          <a:r>
            <a:rPr lang="en-US" sz="2400" kern="1200" dirty="0">
              <a:effectLst/>
              <a:latin typeface="Archia" panose="02000503000000020004" pitchFamily="50" charset="0"/>
            </a:rPr>
            <a:t>He regularly visits the office in his employer’s country.</a:t>
          </a:r>
          <a:endParaRPr lang="fr-FR" sz="2400" kern="1200" dirty="0">
            <a:effectLst/>
            <a:latin typeface="Archia" panose="02000503000000020004" pitchFamily="50" charset="0"/>
          </a:endParaRPr>
        </a:p>
      </dsp:txBody>
      <dsp:txXfrm>
        <a:off x="1107579" y="0"/>
        <a:ext cx="3382404" cy="5114407"/>
      </dsp:txXfrm>
    </dsp:sp>
    <dsp:sp modelId="{11172083-6FFB-447C-9675-296F87737EDB}">
      <dsp:nvSpPr>
        <dsp:cNvPr id="0" name=""/>
        <dsp:cNvSpPr/>
      </dsp:nvSpPr>
      <dsp:spPr>
        <a:xfrm>
          <a:off x="4809314" y="0"/>
          <a:ext cx="4707359" cy="511440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ctr" defTabSz="711200">
            <a:lnSpc>
              <a:spcPct val="90000"/>
            </a:lnSpc>
            <a:spcBef>
              <a:spcPct val="0"/>
            </a:spcBef>
            <a:spcAft>
              <a:spcPct val="35000"/>
            </a:spcAft>
            <a:buFont typeface="+mj-lt"/>
            <a:buNone/>
          </a:pPr>
          <a:r>
            <a:rPr lang="fr-FR" sz="1600" kern="1200">
              <a:effectLst/>
              <a:latin typeface="Archia" panose="02000503000000020004" pitchFamily="50" charset="0"/>
            </a:rPr>
            <a:t>   </a:t>
          </a:r>
          <a:endParaRPr lang="fr-FR" sz="2400" b="1" kern="1200" dirty="0">
            <a:effectLst/>
            <a:latin typeface="Archia" panose="02000503000000020004" pitchFamily="50" charset="0"/>
          </a:endParaRPr>
        </a:p>
      </dsp:txBody>
      <dsp:txXfrm rot="16200000">
        <a:off x="3183143" y="1626170"/>
        <a:ext cx="4193813" cy="941471"/>
      </dsp:txXfrm>
    </dsp:sp>
    <dsp:sp modelId="{ED50D197-BF1E-4F3E-AC22-B225FE819C38}">
      <dsp:nvSpPr>
        <dsp:cNvPr id="0" name=""/>
        <dsp:cNvSpPr/>
      </dsp:nvSpPr>
      <dsp:spPr>
        <a:xfrm rot="5400000">
          <a:off x="4295061" y="3849770"/>
          <a:ext cx="751343" cy="109388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FFFD6-B953-40F0-A700-0CD752E9E782}">
      <dsp:nvSpPr>
        <dsp:cNvPr id="0" name=""/>
        <dsp:cNvSpPr/>
      </dsp:nvSpPr>
      <dsp:spPr>
        <a:xfrm>
          <a:off x="5938214" y="0"/>
          <a:ext cx="3506982" cy="5114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just" defTabSz="1066800">
            <a:lnSpc>
              <a:spcPct val="90000"/>
            </a:lnSpc>
            <a:spcBef>
              <a:spcPct val="0"/>
            </a:spcBef>
            <a:spcAft>
              <a:spcPct val="35000"/>
            </a:spcAft>
            <a:buFont typeface="+mj-lt"/>
            <a:buNone/>
          </a:pPr>
          <a:r>
            <a:rPr lang="fr-FR" sz="2400" b="1" kern="1200" dirty="0">
              <a:effectLst/>
              <a:latin typeface="Archia" panose="02000503000000020004" pitchFamily="50" charset="0"/>
            </a:rPr>
            <a:t>Work </a:t>
          </a:r>
          <a:r>
            <a:rPr lang="fr-FR" sz="2400" b="1" kern="1200" dirty="0" err="1">
              <a:effectLst/>
              <a:latin typeface="Archia" panose="02000503000000020004" pitchFamily="50" charset="0"/>
            </a:rPr>
            <a:t>From</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Anywhere</a:t>
          </a:r>
          <a:endParaRPr lang="fr-FR" sz="2400" b="1" kern="1200" dirty="0">
            <a:effectLst/>
            <a:latin typeface="Archia" panose="02000503000000020004" pitchFamily="50" charset="0"/>
          </a:endParaRPr>
        </a:p>
        <a:p>
          <a:pPr marL="0" lvl="0" indent="0" algn="just" defTabSz="1066800">
            <a:lnSpc>
              <a:spcPct val="90000"/>
            </a:lnSpc>
            <a:spcBef>
              <a:spcPct val="0"/>
            </a:spcBef>
            <a:spcAft>
              <a:spcPct val="35000"/>
            </a:spcAft>
            <a:buNone/>
          </a:pPr>
          <a:r>
            <a:rPr lang="fr-FR" sz="2400" kern="1200" dirty="0">
              <a:effectLst/>
              <a:latin typeface="Archia" panose="02000503000000020004" pitchFamily="50" charset="0"/>
            </a:rPr>
            <a:t>The </a:t>
          </a:r>
          <a:r>
            <a:rPr lang="fr-FR" sz="2400" kern="1200" dirty="0" err="1">
              <a:effectLst/>
              <a:latin typeface="Archia" panose="02000503000000020004" pitchFamily="50" charset="0"/>
            </a:rPr>
            <a:t>employee</a:t>
          </a:r>
          <a:r>
            <a:rPr lang="fr-FR" sz="2400" kern="1200" dirty="0">
              <a:effectLst/>
              <a:latin typeface="Archia" panose="02000503000000020004" pitchFamily="50" charset="0"/>
            </a:rPr>
            <a:t> </a:t>
          </a:r>
          <a:r>
            <a:rPr lang="fr-FR" sz="2400" kern="1200" dirty="0" err="1">
              <a:effectLst/>
              <a:latin typeface="Archia" panose="02000503000000020004" pitchFamily="50" charset="0"/>
            </a:rPr>
            <a:t>works</a:t>
          </a:r>
          <a:r>
            <a:rPr lang="fr-FR" sz="2400" kern="1200" dirty="0">
              <a:effectLst/>
              <a:latin typeface="Archia" panose="02000503000000020004" pitchFamily="50" charset="0"/>
            </a:rPr>
            <a:t> from « </a:t>
          </a:r>
          <a:r>
            <a:rPr lang="fr-FR" sz="2400" kern="1200" dirty="0" err="1">
              <a:effectLst/>
              <a:latin typeface="Archia" panose="02000503000000020004" pitchFamily="50" charset="0"/>
            </a:rPr>
            <a:t>anywhere</a:t>
          </a:r>
          <a:r>
            <a:rPr lang="fr-FR" sz="2400" kern="1200" dirty="0">
              <a:effectLst/>
              <a:latin typeface="Archia" panose="02000503000000020004" pitchFamily="50" charset="0"/>
            </a:rPr>
            <a:t> » which </a:t>
          </a:r>
          <a:r>
            <a:rPr lang="fr-FR" sz="2400" kern="1200" dirty="0" err="1">
              <a:effectLst/>
              <a:latin typeface="Archia" panose="02000503000000020004" pitchFamily="50" charset="0"/>
            </a:rPr>
            <a:t>means</a:t>
          </a:r>
          <a:r>
            <a:rPr lang="fr-FR" sz="2400" kern="1200" dirty="0">
              <a:effectLst/>
              <a:latin typeface="Archia" panose="02000503000000020004" pitchFamily="50" charset="0"/>
            </a:rPr>
            <a:t> </a:t>
          </a:r>
          <a:r>
            <a:rPr lang="fr-FR" sz="2400" kern="1200" dirty="0" err="1">
              <a:effectLst/>
              <a:latin typeface="Archia" panose="02000503000000020004" pitchFamily="50" charset="0"/>
            </a:rPr>
            <a:t>that</a:t>
          </a:r>
          <a:r>
            <a:rPr lang="fr-FR" sz="2400" kern="1200" dirty="0">
              <a:effectLst/>
              <a:latin typeface="Archia" panose="02000503000000020004" pitchFamily="50" charset="0"/>
            </a:rPr>
            <a:t> </a:t>
          </a:r>
          <a:r>
            <a:rPr lang="fr-FR" sz="2400" kern="1200" dirty="0" err="1">
              <a:effectLst/>
              <a:latin typeface="Archia" panose="02000503000000020004" pitchFamily="50" charset="0"/>
            </a:rPr>
            <a:t>his</a:t>
          </a:r>
          <a:r>
            <a:rPr lang="fr-FR" sz="2400" kern="1200" dirty="0">
              <a:effectLst/>
              <a:latin typeface="Archia" panose="02000503000000020004" pitchFamily="50" charset="0"/>
            </a:rPr>
            <a:t> job </a:t>
          </a:r>
          <a:r>
            <a:rPr lang="fr-FR" sz="2400" b="1" kern="1200" dirty="0" err="1">
              <a:effectLst/>
              <a:latin typeface="Archia" panose="02000503000000020004" pitchFamily="50" charset="0"/>
            </a:rPr>
            <a:t>does</a:t>
          </a:r>
          <a:r>
            <a:rPr lang="fr-FR" sz="2400" b="1" kern="1200" dirty="0">
              <a:effectLst/>
              <a:latin typeface="Archia" panose="02000503000000020004" pitchFamily="50" charset="0"/>
            </a:rPr>
            <a:t> not </a:t>
          </a:r>
          <a:r>
            <a:rPr lang="fr-FR" sz="2400" b="1" kern="1200" dirty="0" err="1">
              <a:effectLst/>
              <a:latin typeface="Archia" panose="02000503000000020004" pitchFamily="50" charset="0"/>
            </a:rPr>
            <a:t>require</a:t>
          </a:r>
          <a:r>
            <a:rPr lang="fr-FR" sz="2400" b="1" kern="1200" dirty="0">
              <a:effectLst/>
              <a:latin typeface="Archia" panose="02000503000000020004" pitchFamily="50" charset="0"/>
            </a:rPr>
            <a:t> a </a:t>
          </a:r>
          <a:r>
            <a:rPr lang="fr-FR" sz="2400" b="1" kern="1200" dirty="0" err="1">
              <a:effectLst/>
              <a:latin typeface="Archia" panose="02000503000000020004" pitchFamily="50" charset="0"/>
            </a:rPr>
            <a:t>physical</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presence</a:t>
          </a:r>
          <a:r>
            <a:rPr lang="fr-FR" sz="2400" b="1" kern="1200" dirty="0">
              <a:effectLst/>
              <a:latin typeface="Archia" panose="02000503000000020004" pitchFamily="50" charset="0"/>
            </a:rPr>
            <a:t> </a:t>
          </a:r>
          <a:r>
            <a:rPr lang="fr-FR" sz="2400" kern="1200" dirty="0">
              <a:effectLst/>
              <a:latin typeface="Archia" panose="02000503000000020004" pitchFamily="50" charset="0"/>
            </a:rPr>
            <a:t>on the </a:t>
          </a:r>
          <a:r>
            <a:rPr lang="fr-FR" sz="2400" kern="1200" dirty="0" err="1">
              <a:effectLst/>
              <a:latin typeface="Archia" panose="02000503000000020004" pitchFamily="50" charset="0"/>
            </a:rPr>
            <a:t>premises</a:t>
          </a:r>
          <a:r>
            <a:rPr lang="fr-FR" sz="2400" kern="1200" dirty="0">
              <a:effectLst/>
              <a:latin typeface="Archia" panose="02000503000000020004" pitchFamily="50" charset="0"/>
            </a:rPr>
            <a:t> of the </a:t>
          </a:r>
          <a:r>
            <a:rPr lang="fr-FR" sz="2400" kern="1200" dirty="0" err="1">
              <a:effectLst/>
              <a:latin typeface="Archia" panose="02000503000000020004" pitchFamily="50" charset="0"/>
            </a:rPr>
            <a:t>company</a:t>
          </a:r>
          <a:r>
            <a:rPr lang="fr-FR" sz="2400" kern="1200" dirty="0">
              <a:effectLst/>
              <a:latin typeface="Archia" panose="02000503000000020004" pitchFamily="50" charset="0"/>
            </a:rPr>
            <a:t>.</a:t>
          </a:r>
        </a:p>
      </dsp:txBody>
      <dsp:txXfrm>
        <a:off x="5938214" y="0"/>
        <a:ext cx="3506982" cy="5114407"/>
      </dsp:txXfrm>
    </dsp:sp>
    <dsp:sp modelId="{E5C1A3A7-C445-4E09-B3D9-111813621D6C}">
      <dsp:nvSpPr>
        <dsp:cNvPr id="0" name=""/>
        <dsp:cNvSpPr/>
      </dsp:nvSpPr>
      <dsp:spPr>
        <a:xfrm>
          <a:off x="9776221" y="0"/>
          <a:ext cx="7292578" cy="511440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fr-FR" sz="2400" b="1" kern="1200">
              <a:effectLst/>
              <a:latin typeface="Archia" panose="02000503000000020004" pitchFamily="50" charset="0"/>
            </a:rPr>
            <a:t>     </a:t>
          </a:r>
          <a:endParaRPr lang="fr-FR" sz="2400" b="1" kern="1200" dirty="0">
            <a:effectLst/>
            <a:latin typeface="Archia" panose="02000503000000020004" pitchFamily="50" charset="0"/>
          </a:endParaRPr>
        </a:p>
      </dsp:txBody>
      <dsp:txXfrm rot="16200000">
        <a:off x="8408572" y="1367649"/>
        <a:ext cx="4193813" cy="1458515"/>
      </dsp:txXfrm>
    </dsp:sp>
    <dsp:sp modelId="{BFE9F409-1970-4C7C-9130-609B9AB8F217}">
      <dsp:nvSpPr>
        <dsp:cNvPr id="0" name=""/>
        <dsp:cNvSpPr/>
      </dsp:nvSpPr>
      <dsp:spPr>
        <a:xfrm rot="5400000">
          <a:off x="9427891" y="3835896"/>
          <a:ext cx="751343" cy="1093886"/>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ACBB9B-2F63-4512-9A38-A3C9A555D19E}">
      <dsp:nvSpPr>
        <dsp:cNvPr id="0" name=""/>
        <dsp:cNvSpPr/>
      </dsp:nvSpPr>
      <dsp:spPr>
        <a:xfrm>
          <a:off x="11234737" y="0"/>
          <a:ext cx="5432970" cy="51144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just" defTabSz="1244600">
            <a:lnSpc>
              <a:spcPct val="90000"/>
            </a:lnSpc>
            <a:spcBef>
              <a:spcPct val="0"/>
            </a:spcBef>
            <a:spcAft>
              <a:spcPct val="35000"/>
            </a:spcAft>
            <a:buNone/>
          </a:pPr>
          <a:r>
            <a:rPr lang="fr-FR" sz="2800" b="1" kern="1200" dirty="0">
              <a:effectLst/>
              <a:latin typeface="Archia" panose="02000503000000020004" pitchFamily="50" charset="0"/>
            </a:rPr>
            <a:t>Virtual </a:t>
          </a:r>
          <a:r>
            <a:rPr lang="fr-FR" sz="2800" b="1" kern="1200" dirty="0" err="1">
              <a:effectLst/>
              <a:latin typeface="Archia" panose="02000503000000020004" pitchFamily="50" charset="0"/>
            </a:rPr>
            <a:t>Assignments</a:t>
          </a:r>
          <a:endParaRPr lang="fr-FR" sz="2800" b="1" kern="1200" dirty="0">
            <a:effectLst/>
            <a:latin typeface="Archia" panose="02000503000000020004" pitchFamily="50" charset="0"/>
          </a:endParaRPr>
        </a:p>
        <a:p>
          <a:pPr marL="0" lvl="0" indent="0" algn="just" defTabSz="1244600">
            <a:lnSpc>
              <a:spcPct val="90000"/>
            </a:lnSpc>
            <a:spcBef>
              <a:spcPct val="0"/>
            </a:spcBef>
            <a:spcAft>
              <a:spcPct val="35000"/>
            </a:spcAft>
            <a:buClr>
              <a:srgbClr val="CCB371"/>
            </a:buClr>
            <a:buFont typeface="Arial" panose="020B0604020202020204" pitchFamily="34" charset="0"/>
            <a:buNone/>
          </a:pPr>
          <a:r>
            <a:rPr lang="fr-FR" sz="2400" kern="1200" dirty="0">
              <a:effectLst/>
              <a:latin typeface="Archia" panose="02000503000000020004" pitchFamily="50" charset="0"/>
            </a:rPr>
            <a:t>- The </a:t>
          </a:r>
          <a:r>
            <a:rPr lang="fr-FR" sz="2400" kern="1200" dirty="0" err="1">
              <a:effectLst/>
              <a:latin typeface="Archia" panose="02000503000000020004" pitchFamily="50" charset="0"/>
            </a:rPr>
            <a:t>employee</a:t>
          </a:r>
          <a:r>
            <a:rPr lang="fr-FR" sz="2400" kern="1200" dirty="0">
              <a:effectLst/>
              <a:latin typeface="Archia" panose="02000503000000020004" pitchFamily="50" charset="0"/>
            </a:rPr>
            <a:t> </a:t>
          </a:r>
          <a:r>
            <a:rPr lang="fr-FR" sz="2400" b="1" kern="1200" dirty="0" err="1">
              <a:effectLst/>
              <a:latin typeface="Archia" panose="02000503000000020004" pitchFamily="50" charset="0"/>
            </a:rPr>
            <a:t>lives</a:t>
          </a:r>
          <a:r>
            <a:rPr lang="fr-FR" sz="2400" b="1" kern="1200" dirty="0">
              <a:effectLst/>
              <a:latin typeface="Archia" panose="02000503000000020004" pitchFamily="50" charset="0"/>
            </a:rPr>
            <a:t> and </a:t>
          </a:r>
          <a:r>
            <a:rPr lang="fr-FR" sz="2400" b="1" kern="1200" dirty="0" err="1">
              <a:effectLst/>
              <a:latin typeface="Archia" panose="02000503000000020004" pitchFamily="50" charset="0"/>
            </a:rPr>
            <a:t>works</a:t>
          </a:r>
          <a:r>
            <a:rPr lang="fr-FR" sz="2400" b="1" kern="1200" dirty="0">
              <a:effectLst/>
              <a:latin typeface="Archia" panose="02000503000000020004" pitchFamily="50" charset="0"/>
            </a:rPr>
            <a:t> in a </a:t>
          </a:r>
          <a:r>
            <a:rPr lang="fr-FR" sz="2400" b="1" kern="1200" dirty="0" err="1">
              <a:effectLst/>
              <a:latin typeface="Archia" panose="02000503000000020004" pitchFamily="50" charset="0"/>
            </a:rPr>
            <a:t>different</a:t>
          </a:r>
          <a:r>
            <a:rPr lang="fr-FR" sz="2400" b="1" kern="1200" dirty="0">
              <a:effectLst/>
              <a:latin typeface="Archia" panose="02000503000000020004" pitchFamily="50" charset="0"/>
            </a:rPr>
            <a:t> country </a:t>
          </a:r>
          <a:r>
            <a:rPr lang="fr-FR" sz="2400" b="1" kern="1200" dirty="0" err="1">
              <a:effectLst/>
              <a:latin typeface="Archia" panose="02000503000000020004" pitchFamily="50" charset="0"/>
            </a:rPr>
            <a:t>than</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his</a:t>
          </a:r>
          <a:r>
            <a:rPr lang="fr-FR" sz="2400" b="1" kern="1200" dirty="0">
              <a:effectLst/>
              <a:latin typeface="Archia" panose="02000503000000020004" pitchFamily="50" charset="0"/>
            </a:rPr>
            <a:t> </a:t>
          </a:r>
          <a:r>
            <a:rPr lang="fr-FR" sz="2400" b="1" kern="1200" dirty="0" err="1">
              <a:effectLst/>
              <a:latin typeface="Archia" panose="02000503000000020004" pitchFamily="50" charset="0"/>
            </a:rPr>
            <a:t>employer’s</a:t>
          </a:r>
          <a:r>
            <a:rPr lang="fr-FR" sz="2400" kern="1200" dirty="0">
              <a:effectLst/>
              <a:latin typeface="Archia" panose="02000503000000020004" pitchFamily="50" charset="0"/>
            </a:rPr>
            <a:t>. He </a:t>
          </a:r>
          <a:r>
            <a:rPr lang="fr-FR" sz="2400" kern="1200" dirty="0" err="1">
              <a:effectLst/>
              <a:latin typeface="Archia" panose="02000503000000020004" pitchFamily="50" charset="0"/>
            </a:rPr>
            <a:t>does</a:t>
          </a:r>
          <a:r>
            <a:rPr lang="fr-FR" sz="2400" kern="1200" dirty="0">
              <a:effectLst/>
              <a:latin typeface="Archia" panose="02000503000000020004" pitchFamily="50" charset="0"/>
            </a:rPr>
            <a:t> not have a </a:t>
          </a:r>
          <a:r>
            <a:rPr lang="fr-FR" sz="2400" kern="1200" dirty="0" err="1">
              <a:effectLst/>
              <a:latin typeface="Archia" panose="02000503000000020004" pitchFamily="50" charset="0"/>
            </a:rPr>
            <a:t>workstation</a:t>
          </a:r>
          <a:r>
            <a:rPr lang="fr-FR" sz="2400" kern="1200" dirty="0">
              <a:effectLst/>
              <a:latin typeface="Archia" panose="02000503000000020004" pitchFamily="50" charset="0"/>
            </a:rPr>
            <a:t> in the </a:t>
          </a:r>
          <a:r>
            <a:rPr lang="fr-FR" sz="2400" kern="1200" dirty="0" err="1">
              <a:effectLst/>
              <a:latin typeface="Archia" panose="02000503000000020004" pitchFamily="50" charset="0"/>
            </a:rPr>
            <a:t>company’s</a:t>
          </a:r>
          <a:r>
            <a:rPr lang="fr-FR" sz="2400" kern="1200" dirty="0">
              <a:effectLst/>
              <a:latin typeface="Archia" panose="02000503000000020004" pitchFamily="50" charset="0"/>
            </a:rPr>
            <a:t> country and </a:t>
          </a:r>
          <a:r>
            <a:rPr lang="fr-FR" sz="2400" kern="1200" dirty="0" err="1">
              <a:effectLst/>
              <a:latin typeface="Archia" panose="02000503000000020004" pitchFamily="50" charset="0"/>
            </a:rPr>
            <a:t>is</a:t>
          </a:r>
          <a:r>
            <a:rPr lang="fr-FR" sz="2400" kern="1200" dirty="0">
              <a:effectLst/>
              <a:latin typeface="Archia" panose="02000503000000020004" pitchFamily="50" charset="0"/>
            </a:rPr>
            <a:t> able to </a:t>
          </a:r>
          <a:r>
            <a:rPr lang="fr-FR" sz="2400" kern="1200" dirty="0" err="1">
              <a:effectLst/>
              <a:latin typeface="Archia" panose="02000503000000020004" pitchFamily="50" charset="0"/>
            </a:rPr>
            <a:t>work</a:t>
          </a:r>
          <a:r>
            <a:rPr lang="fr-FR" sz="2400" kern="1200" dirty="0">
              <a:effectLst/>
              <a:latin typeface="Archia" panose="02000503000000020004" pitchFamily="50" charset="0"/>
            </a:rPr>
            <a:t> at the </a:t>
          </a:r>
          <a:r>
            <a:rPr lang="fr-FR" sz="2400" kern="1200" dirty="0" err="1">
              <a:effectLst/>
              <a:latin typeface="Archia" panose="02000503000000020004" pitchFamily="50" charset="0"/>
            </a:rPr>
            <a:t>premises</a:t>
          </a:r>
          <a:r>
            <a:rPr lang="fr-FR" sz="2400" kern="1200" dirty="0">
              <a:effectLst/>
              <a:latin typeface="Archia" panose="02000503000000020004" pitchFamily="50" charset="0"/>
            </a:rPr>
            <a:t> of a </a:t>
          </a:r>
          <a:r>
            <a:rPr lang="fr-FR" sz="2400" kern="1200" dirty="0" err="1">
              <a:effectLst/>
              <a:latin typeface="Archia" panose="02000503000000020004" pitchFamily="50" charset="0"/>
            </a:rPr>
            <a:t>company</a:t>
          </a:r>
          <a:r>
            <a:rPr lang="fr-FR" sz="2400" kern="1200" dirty="0">
              <a:effectLst/>
              <a:latin typeface="Archia" panose="02000503000000020004" pitchFamily="50" charset="0"/>
            </a:rPr>
            <a:t> </a:t>
          </a:r>
          <a:r>
            <a:rPr lang="fr-FR" sz="2400" kern="1200" dirty="0" err="1">
              <a:effectLst/>
              <a:latin typeface="Archia" panose="02000503000000020004" pitchFamily="50" charset="0"/>
            </a:rPr>
            <a:t>localized</a:t>
          </a:r>
          <a:r>
            <a:rPr lang="fr-FR" sz="2400" kern="1200" dirty="0">
              <a:effectLst/>
              <a:latin typeface="Archia" panose="02000503000000020004" pitchFamily="50" charset="0"/>
            </a:rPr>
            <a:t> in </a:t>
          </a:r>
          <a:r>
            <a:rPr lang="fr-FR" sz="2400" kern="1200" dirty="0" err="1">
              <a:effectLst/>
              <a:latin typeface="Archia" panose="02000503000000020004" pitchFamily="50" charset="0"/>
            </a:rPr>
            <a:t>his</a:t>
          </a:r>
          <a:r>
            <a:rPr lang="fr-FR" sz="2400" kern="1200" dirty="0">
              <a:effectLst/>
              <a:latin typeface="Archia" panose="02000503000000020004" pitchFamily="50" charset="0"/>
            </a:rPr>
            <a:t> country of </a:t>
          </a:r>
          <a:r>
            <a:rPr lang="fr-FR" sz="2400" kern="1200" dirty="0" err="1">
              <a:effectLst/>
              <a:latin typeface="Archia" panose="02000503000000020004" pitchFamily="50" charset="0"/>
            </a:rPr>
            <a:t>residence</a:t>
          </a:r>
          <a:r>
            <a:rPr lang="fr-FR" sz="2400" kern="1200" dirty="0">
              <a:effectLst/>
              <a:latin typeface="Archia" panose="02000503000000020004" pitchFamily="50" charset="0"/>
            </a:rPr>
            <a:t>.</a:t>
          </a:r>
        </a:p>
        <a:p>
          <a:pPr marL="0" lvl="0" indent="0" algn="just" defTabSz="1244600">
            <a:lnSpc>
              <a:spcPct val="90000"/>
            </a:lnSpc>
            <a:spcBef>
              <a:spcPct val="0"/>
            </a:spcBef>
            <a:spcAft>
              <a:spcPct val="35000"/>
            </a:spcAft>
            <a:buFont typeface="Wingdings" panose="05000000000000000000" pitchFamily="2" charset="2"/>
            <a:buNone/>
          </a:pPr>
          <a:r>
            <a:rPr lang="fr-FR" sz="2400" kern="1200" dirty="0">
              <a:effectLst/>
              <a:latin typeface="Archia" panose="02000503000000020004" pitchFamily="50" charset="0"/>
            </a:rPr>
            <a:t>- The </a:t>
          </a:r>
          <a:r>
            <a:rPr lang="fr-FR" sz="2400" kern="1200" dirty="0" err="1">
              <a:effectLst/>
              <a:latin typeface="Archia" panose="02000503000000020004" pitchFamily="50" charset="0"/>
            </a:rPr>
            <a:t>employee</a:t>
          </a:r>
          <a:r>
            <a:rPr lang="fr-FR" sz="2400" kern="1200" dirty="0">
              <a:effectLst/>
              <a:latin typeface="Archia" panose="02000503000000020004" pitchFamily="50" charset="0"/>
            </a:rPr>
            <a:t> </a:t>
          </a:r>
          <a:r>
            <a:rPr lang="fr-FR" sz="2400" kern="1200" dirty="0" err="1">
              <a:effectLst/>
              <a:latin typeface="Archia" panose="02000503000000020004" pitchFamily="50" charset="0"/>
            </a:rPr>
            <a:t>remains</a:t>
          </a:r>
          <a:r>
            <a:rPr lang="fr-FR" sz="2400" kern="1200" dirty="0">
              <a:effectLst/>
              <a:latin typeface="Archia" panose="02000503000000020004" pitchFamily="50" charset="0"/>
            </a:rPr>
            <a:t> </a:t>
          </a:r>
          <a:r>
            <a:rPr lang="fr-FR" sz="2400" kern="1200" dirty="0" err="1">
              <a:effectLst/>
              <a:latin typeface="Archia" panose="02000503000000020004" pitchFamily="50" charset="0"/>
            </a:rPr>
            <a:t>under</a:t>
          </a:r>
          <a:r>
            <a:rPr lang="fr-FR" sz="2400" kern="1200" dirty="0">
              <a:effectLst/>
              <a:latin typeface="Archia" panose="02000503000000020004" pitchFamily="50" charset="0"/>
            </a:rPr>
            <a:t> </a:t>
          </a:r>
          <a:r>
            <a:rPr lang="fr-FR" sz="2400" kern="1200" dirty="0" err="1">
              <a:effectLst/>
              <a:latin typeface="Archia" panose="02000503000000020004" pitchFamily="50" charset="0"/>
            </a:rPr>
            <a:t>his</a:t>
          </a:r>
          <a:r>
            <a:rPr lang="fr-FR" sz="2400" kern="1200" dirty="0">
              <a:effectLst/>
              <a:latin typeface="Archia" panose="02000503000000020004" pitchFamily="50" charset="0"/>
            </a:rPr>
            <a:t> initial </a:t>
          </a:r>
          <a:r>
            <a:rPr lang="fr-FR" sz="2400" kern="1200" dirty="0" err="1">
              <a:effectLst/>
              <a:latin typeface="Archia" panose="02000503000000020004" pitchFamily="50" charset="0"/>
            </a:rPr>
            <a:t>contract</a:t>
          </a:r>
          <a:r>
            <a:rPr lang="fr-FR" sz="2400" kern="1200" dirty="0">
              <a:effectLst/>
              <a:latin typeface="Archia" panose="02000503000000020004" pitchFamily="50" charset="0"/>
            </a:rPr>
            <a:t> and </a:t>
          </a:r>
          <a:r>
            <a:rPr lang="fr-FR" sz="2400" kern="1200" dirty="0" err="1">
              <a:effectLst/>
              <a:latin typeface="Archia" panose="02000503000000020004" pitchFamily="50" charset="0"/>
            </a:rPr>
            <a:t>works</a:t>
          </a:r>
          <a:r>
            <a:rPr lang="fr-FR" sz="2400" kern="1200" dirty="0">
              <a:effectLst/>
              <a:latin typeface="Archia" panose="02000503000000020004" pitchFamily="50" charset="0"/>
            </a:rPr>
            <a:t> for </a:t>
          </a:r>
          <a:r>
            <a:rPr lang="fr-FR" sz="2400" kern="1200" dirty="0" err="1">
              <a:effectLst/>
              <a:latin typeface="Archia" panose="02000503000000020004" pitchFamily="50" charset="0"/>
            </a:rPr>
            <a:t>another</a:t>
          </a:r>
          <a:r>
            <a:rPr lang="fr-FR" sz="2400" kern="1200" dirty="0">
              <a:effectLst/>
              <a:latin typeface="Archia" panose="02000503000000020004" pitchFamily="50" charset="0"/>
            </a:rPr>
            <a:t> </a:t>
          </a:r>
          <a:r>
            <a:rPr lang="fr-FR" sz="2400" kern="1200" dirty="0" err="1">
              <a:effectLst/>
              <a:latin typeface="Archia" panose="02000503000000020004" pitchFamily="50" charset="0"/>
            </a:rPr>
            <a:t>group’s</a:t>
          </a:r>
          <a:r>
            <a:rPr lang="fr-FR" sz="2400" kern="1200" dirty="0">
              <a:effectLst/>
              <a:latin typeface="Archia" panose="02000503000000020004" pitchFamily="50" charset="0"/>
            </a:rPr>
            <a:t> </a:t>
          </a:r>
          <a:r>
            <a:rPr lang="fr-FR" sz="2400" kern="1200" dirty="0" err="1">
              <a:effectLst/>
              <a:latin typeface="Archia" panose="02000503000000020004" pitchFamily="50" charset="0"/>
            </a:rPr>
            <a:t>entity</a:t>
          </a:r>
          <a:r>
            <a:rPr lang="fr-FR" sz="2400" kern="1200" dirty="0">
              <a:effectLst/>
              <a:latin typeface="Archia" panose="02000503000000020004" pitchFamily="50" charset="0"/>
            </a:rPr>
            <a:t>.</a:t>
          </a:r>
          <a:endParaRPr lang="fr-FR" sz="2400" b="1" kern="1200" dirty="0">
            <a:effectLst/>
            <a:latin typeface="Archia" panose="02000503000000020004" pitchFamily="50" charset="0"/>
          </a:endParaRPr>
        </a:p>
      </dsp:txBody>
      <dsp:txXfrm>
        <a:off x="11234737" y="0"/>
        <a:ext cx="5432970" cy="5114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0440E-E3F3-4890-996A-849E519B8429}">
      <dsp:nvSpPr>
        <dsp:cNvPr id="0" name=""/>
        <dsp:cNvSpPr/>
      </dsp:nvSpPr>
      <dsp:spPr>
        <a:xfrm>
          <a:off x="9531138" y="5731152"/>
          <a:ext cx="6890703" cy="3078043"/>
        </a:xfrm>
        <a:prstGeom prst="roundRect">
          <a:avLst>
            <a:gd name="adj" fmla="val 10000"/>
          </a:avLst>
        </a:prstGeom>
        <a:solidFill>
          <a:schemeClr val="bg1">
            <a:lumMod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1" indent="0" algn="r" defTabSz="1155700">
            <a:lnSpc>
              <a:spcPct val="90000"/>
            </a:lnSpc>
            <a:spcBef>
              <a:spcPct val="0"/>
            </a:spcBef>
            <a:spcAft>
              <a:spcPct val="15000"/>
            </a:spcAft>
            <a:buFontTx/>
            <a:buNone/>
          </a:pPr>
          <a:r>
            <a:rPr lang="fr-FR" sz="2600" kern="1200" dirty="0">
              <a:latin typeface="Archia" panose="02000503000000020004" pitchFamily="50" charset="0"/>
            </a:rPr>
            <a:t>Will the </a:t>
          </a:r>
          <a:r>
            <a:rPr lang="fr-FR" sz="2600" kern="1200" dirty="0" err="1">
              <a:latin typeface="Archia" panose="02000503000000020004" pitchFamily="50" charset="0"/>
            </a:rPr>
            <a:t>employment</a:t>
          </a:r>
          <a:r>
            <a:rPr lang="fr-FR" sz="2600" kern="1200" dirty="0">
              <a:latin typeface="Archia" panose="02000503000000020004" pitchFamily="50" charset="0"/>
            </a:rPr>
            <a:t> of </a:t>
          </a:r>
          <a:r>
            <a:rPr lang="fr-FR" sz="2600" kern="1200" dirty="0" err="1">
              <a:latin typeface="Archia" panose="02000503000000020004" pitchFamily="50" charset="0"/>
            </a:rPr>
            <a:t>employees</a:t>
          </a:r>
          <a:r>
            <a:rPr lang="fr-FR" sz="2600" kern="1200" dirty="0">
              <a:latin typeface="Archia" panose="02000503000000020004" pitchFamily="50" charset="0"/>
            </a:rPr>
            <a:t> </a:t>
          </a:r>
          <a:r>
            <a:rPr lang="fr-FR" sz="2600" kern="1200" dirty="0" err="1">
              <a:latin typeface="Archia" panose="02000503000000020004" pitchFamily="50" charset="0"/>
            </a:rPr>
            <a:t>localized</a:t>
          </a:r>
          <a:r>
            <a:rPr lang="fr-FR" sz="2600" kern="1200" dirty="0">
              <a:latin typeface="Archia" panose="02000503000000020004" pitchFamily="50" charset="0"/>
            </a:rPr>
            <a:t> in </a:t>
          </a:r>
          <a:r>
            <a:rPr lang="fr-FR" sz="2600" kern="1200" dirty="0" err="1">
              <a:latin typeface="Archia" panose="02000503000000020004" pitchFamily="50" charset="0"/>
            </a:rPr>
            <a:t>different</a:t>
          </a:r>
          <a:r>
            <a:rPr lang="fr-FR" sz="2600" kern="1200" dirty="0">
              <a:latin typeface="Archia" panose="02000503000000020004" pitchFamily="50" charset="0"/>
            </a:rPr>
            <a:t> countries </a:t>
          </a:r>
          <a:r>
            <a:rPr lang="fr-FR" sz="2600" b="1" kern="1200" dirty="0" err="1">
              <a:solidFill>
                <a:srgbClr val="AF8F3F"/>
              </a:solidFill>
              <a:latin typeface="Archia" panose="02000503000000020004" pitchFamily="50" charset="0"/>
            </a:rPr>
            <a:t>create</a:t>
          </a:r>
          <a:r>
            <a:rPr lang="fr-FR" sz="2600" b="1" kern="1200" dirty="0">
              <a:solidFill>
                <a:srgbClr val="AF8F3F"/>
              </a:solidFill>
              <a:latin typeface="Archia" panose="02000503000000020004" pitchFamily="50" charset="0"/>
            </a:rPr>
            <a:t> </a:t>
          </a:r>
          <a:r>
            <a:rPr lang="fr-FR" sz="2600" b="1" kern="1200" dirty="0" err="1">
              <a:solidFill>
                <a:srgbClr val="AF8F3F"/>
              </a:solidFill>
              <a:latin typeface="Archia" panose="02000503000000020004" pitchFamily="50" charset="0"/>
            </a:rPr>
            <a:t>inequalities</a:t>
          </a:r>
          <a:r>
            <a:rPr lang="fr-FR" sz="2600" b="1" kern="1200" dirty="0">
              <a:solidFill>
                <a:srgbClr val="AF8F3F"/>
              </a:solidFill>
              <a:latin typeface="Archia" panose="02000503000000020004" pitchFamily="50" charset="0"/>
            </a:rPr>
            <a:t> </a:t>
          </a:r>
          <a:r>
            <a:rPr lang="fr-FR" sz="2600" b="1" kern="1200" dirty="0" err="1">
              <a:solidFill>
                <a:srgbClr val="AF8F3F"/>
              </a:solidFill>
              <a:latin typeface="Archia" panose="02000503000000020004" pitchFamily="50" charset="0"/>
            </a:rPr>
            <a:t>between</a:t>
          </a:r>
          <a:r>
            <a:rPr lang="fr-FR" sz="2600" b="1" kern="1200" dirty="0">
              <a:solidFill>
                <a:srgbClr val="AF8F3F"/>
              </a:solidFill>
              <a:latin typeface="Archia" panose="02000503000000020004" pitchFamily="50" charset="0"/>
            </a:rPr>
            <a:t> </a:t>
          </a:r>
          <a:r>
            <a:rPr lang="fr-FR" sz="2600" b="1" kern="1200" dirty="0" err="1">
              <a:solidFill>
                <a:srgbClr val="AF8F3F"/>
              </a:solidFill>
              <a:latin typeface="Archia" panose="02000503000000020004" pitchFamily="50" charset="0"/>
            </a:rPr>
            <a:t>them</a:t>
          </a:r>
          <a:r>
            <a:rPr lang="fr-FR" sz="2600" kern="1200" dirty="0">
              <a:latin typeface="Archia" panose="02000503000000020004" pitchFamily="50" charset="0"/>
            </a:rPr>
            <a:t>, </a:t>
          </a:r>
          <a:r>
            <a:rPr lang="fr-FR" sz="2600" i="1" kern="1200" dirty="0">
              <a:latin typeface="Archia" panose="02000503000000020004" pitchFamily="50" charset="0"/>
            </a:rPr>
            <a:t>ex: bonus, </a:t>
          </a:r>
          <a:r>
            <a:rPr lang="fr-FR" sz="2600" i="1" kern="1200" dirty="0" err="1">
              <a:latin typeface="Archia" panose="02000503000000020004" pitchFamily="50" charset="0"/>
            </a:rPr>
            <a:t>company</a:t>
          </a:r>
          <a:r>
            <a:rPr lang="fr-FR" sz="2600" i="1" kern="1200" dirty="0">
              <a:latin typeface="Archia" panose="02000503000000020004" pitchFamily="50" charset="0"/>
            </a:rPr>
            <a:t> car, </a:t>
          </a:r>
          <a:r>
            <a:rPr lang="fr-FR" sz="2600" i="1" kern="1200" dirty="0" err="1">
              <a:latin typeface="Archia" panose="02000503000000020004" pitchFamily="50" charset="0"/>
            </a:rPr>
            <a:t>benefits</a:t>
          </a:r>
          <a:r>
            <a:rPr lang="fr-FR" sz="2600" i="1" kern="1200" dirty="0">
              <a:latin typeface="Archia" panose="02000503000000020004" pitchFamily="50" charset="0"/>
            </a:rPr>
            <a:t>… </a:t>
          </a:r>
          <a:r>
            <a:rPr lang="fr-FR" sz="2600" kern="1200" dirty="0">
              <a:latin typeface="Archia" panose="02000503000000020004" pitchFamily="50" charset="0"/>
            </a:rPr>
            <a:t>? </a:t>
          </a:r>
        </a:p>
      </dsp:txBody>
      <dsp:txXfrm>
        <a:off x="11665963" y="6568277"/>
        <a:ext cx="4688262" cy="2173302"/>
      </dsp:txXfrm>
    </dsp:sp>
    <dsp:sp modelId="{F08B23E2-7B95-4BCF-9B48-5FC53F475068}">
      <dsp:nvSpPr>
        <dsp:cNvPr id="0" name=""/>
        <dsp:cNvSpPr/>
      </dsp:nvSpPr>
      <dsp:spPr>
        <a:xfrm>
          <a:off x="2036026" y="6085315"/>
          <a:ext cx="6324759" cy="2372886"/>
        </a:xfrm>
        <a:prstGeom prst="roundRect">
          <a:avLst>
            <a:gd name="adj" fmla="val 10000"/>
          </a:avLst>
        </a:prstGeom>
        <a:solidFill>
          <a:srgbClr val="AF8F3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FontTx/>
            <a:buNone/>
          </a:pPr>
          <a:r>
            <a:rPr lang="en-US" sz="2800" b="0" kern="1200" dirty="0">
              <a:solidFill>
                <a:schemeClr val="tx1"/>
              </a:solidFill>
              <a:latin typeface="Archia" panose="02000503000000020004" pitchFamily="50" charset="0"/>
            </a:rPr>
            <a:t>Will the </a:t>
          </a:r>
          <a:r>
            <a:rPr lang="en-US" sz="2800" b="1" kern="1200" dirty="0">
              <a:solidFill>
                <a:schemeClr val="bg1"/>
              </a:solidFill>
              <a:latin typeface="Archia" panose="02000503000000020004" pitchFamily="50" charset="0"/>
            </a:rPr>
            <a:t>workload </a:t>
          </a:r>
          <a:r>
            <a:rPr lang="en-US" sz="2800" b="0" kern="1200" dirty="0">
              <a:solidFill>
                <a:schemeClr val="tx1"/>
              </a:solidFill>
              <a:latin typeface="Archia" panose="02000503000000020004" pitchFamily="50" charset="0"/>
            </a:rPr>
            <a:t>be fully absorbed?</a:t>
          </a:r>
          <a:endParaRPr lang="fr-FR" sz="2800" b="0" kern="1200" dirty="0">
            <a:solidFill>
              <a:schemeClr val="tx1"/>
            </a:solidFill>
            <a:latin typeface="Archia" panose="02000503000000020004" pitchFamily="50" charset="0"/>
          </a:endParaRPr>
        </a:p>
        <a:p>
          <a:pPr marL="285750" lvl="1" indent="-285750" algn="l" defTabSz="1244600">
            <a:lnSpc>
              <a:spcPct val="90000"/>
            </a:lnSpc>
            <a:spcBef>
              <a:spcPct val="0"/>
            </a:spcBef>
            <a:spcAft>
              <a:spcPct val="15000"/>
            </a:spcAft>
            <a:buFontTx/>
            <a:buNone/>
          </a:pPr>
          <a:r>
            <a:rPr lang="fr-FR" sz="2800" b="0" kern="1200" dirty="0">
              <a:solidFill>
                <a:schemeClr val="tx1"/>
              </a:solidFill>
              <a:latin typeface="Archia" panose="02000503000000020004" pitchFamily="50" charset="0"/>
            </a:rPr>
            <a:t>  May </a:t>
          </a:r>
          <a:r>
            <a:rPr lang="fr-FR" sz="2800" b="1" kern="1200" dirty="0">
              <a:solidFill>
                <a:schemeClr val="bg1"/>
              </a:solidFill>
              <a:latin typeface="Archia" panose="02000503000000020004" pitchFamily="50" charset="0"/>
            </a:rPr>
            <a:t>subcontracting </a:t>
          </a:r>
          <a:r>
            <a:rPr lang="fr-FR" sz="2800" b="0" kern="1200" dirty="0">
              <a:solidFill>
                <a:schemeClr val="tx1"/>
              </a:solidFill>
              <a:latin typeface="Archia" panose="02000503000000020004" pitchFamily="50" charset="0"/>
            </a:rPr>
            <a:t>be necessary</a:t>
          </a:r>
          <a:r>
            <a:rPr lang="fr-FR" sz="2800" b="1" kern="1200" dirty="0">
              <a:solidFill>
                <a:schemeClr val="tx1"/>
              </a:solidFill>
              <a:latin typeface="Archia" panose="02000503000000020004" pitchFamily="50" charset="0"/>
            </a:rPr>
            <a:t>?</a:t>
          </a:r>
        </a:p>
      </dsp:txBody>
      <dsp:txXfrm>
        <a:off x="2088151" y="6730662"/>
        <a:ext cx="4323081" cy="1675414"/>
      </dsp:txXfrm>
    </dsp:sp>
    <dsp:sp modelId="{33B54CF1-0276-4F5B-A572-96FABF1DE25B}">
      <dsp:nvSpPr>
        <dsp:cNvPr id="0" name=""/>
        <dsp:cNvSpPr/>
      </dsp:nvSpPr>
      <dsp:spPr>
        <a:xfrm>
          <a:off x="10446146" y="-81854"/>
          <a:ext cx="6028660" cy="4083979"/>
        </a:xfrm>
        <a:prstGeom prst="roundRect">
          <a:avLst>
            <a:gd name="adj" fmla="val 10000"/>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1155700">
            <a:lnSpc>
              <a:spcPct val="90000"/>
            </a:lnSpc>
            <a:spcBef>
              <a:spcPct val="0"/>
            </a:spcBef>
            <a:spcAft>
              <a:spcPct val="15000"/>
            </a:spcAft>
            <a:buFontTx/>
            <a:buNone/>
          </a:pPr>
          <a:r>
            <a:rPr lang="en-US" sz="2600" kern="1200" dirty="0">
              <a:solidFill>
                <a:schemeClr val="bg1"/>
              </a:solidFill>
              <a:latin typeface="Archia" panose="02000503000000020004" pitchFamily="50" charset="0"/>
            </a:rPr>
            <a:t>  Will the </a:t>
          </a:r>
          <a:r>
            <a:rPr lang="en-US" sz="2600" b="1" kern="1200" dirty="0">
              <a:solidFill>
                <a:srgbClr val="AF8F3F"/>
              </a:solidFill>
              <a:latin typeface="Archia" panose="02000503000000020004" pitchFamily="50" charset="0"/>
            </a:rPr>
            <a:t>time difference </a:t>
          </a:r>
          <a:r>
            <a:rPr lang="en-US" sz="2600" kern="1200" dirty="0">
              <a:solidFill>
                <a:schemeClr val="bg1"/>
              </a:solidFill>
              <a:latin typeface="Archia" panose="02000503000000020004" pitchFamily="50" charset="0"/>
            </a:rPr>
            <a:t>affect the employee’s work or productivity? </a:t>
          </a:r>
          <a:endParaRPr lang="fr-FR" sz="2600" kern="1200" dirty="0">
            <a:solidFill>
              <a:schemeClr val="bg1"/>
            </a:solidFill>
            <a:latin typeface="Archia" panose="02000503000000020004" pitchFamily="50" charset="0"/>
          </a:endParaRPr>
        </a:p>
        <a:p>
          <a:pPr marL="228600" lvl="1" indent="-228600" algn="l" defTabSz="1155700">
            <a:lnSpc>
              <a:spcPct val="90000"/>
            </a:lnSpc>
            <a:spcBef>
              <a:spcPct val="0"/>
            </a:spcBef>
            <a:spcAft>
              <a:spcPct val="15000"/>
            </a:spcAft>
            <a:buFontTx/>
            <a:buNone/>
          </a:pPr>
          <a:r>
            <a:rPr lang="en-US" sz="2600" kern="1200" dirty="0">
              <a:solidFill>
                <a:schemeClr val="bg1"/>
              </a:solidFill>
              <a:latin typeface="Archia" panose="02000503000000020004" pitchFamily="50" charset="0"/>
            </a:rPr>
            <a:t>   Will the employee be able to </a:t>
          </a:r>
          <a:r>
            <a:rPr lang="en-US" sz="2600" b="1" kern="1200" dirty="0">
              <a:solidFill>
                <a:srgbClr val="AF8F3F"/>
              </a:solidFill>
              <a:latin typeface="Archia" panose="02000503000000020004" pitchFamily="50" charset="0"/>
            </a:rPr>
            <a:t>work with a team </a:t>
          </a:r>
          <a:r>
            <a:rPr lang="en-US" sz="2600" kern="1200" dirty="0">
              <a:solidFill>
                <a:schemeClr val="bg1"/>
              </a:solidFill>
              <a:latin typeface="Archia" panose="02000503000000020004" pitchFamily="50" charset="0"/>
            </a:rPr>
            <a:t>and be integrated into a company despite the distance? Will </a:t>
          </a:r>
          <a:r>
            <a:rPr lang="en-US" sz="2600" b="1" kern="1200" dirty="0">
              <a:solidFill>
                <a:srgbClr val="AF8F3F"/>
              </a:solidFill>
              <a:latin typeface="Archia" panose="02000503000000020004" pitchFamily="50" charset="0"/>
            </a:rPr>
            <a:t>cultural differences </a:t>
          </a:r>
          <a:r>
            <a:rPr lang="en-US" sz="2600" kern="1200" dirty="0">
              <a:solidFill>
                <a:schemeClr val="bg1"/>
              </a:solidFill>
              <a:latin typeface="Archia" panose="02000503000000020004" pitchFamily="50" charset="0"/>
            </a:rPr>
            <a:t>be a hurdle?</a:t>
          </a:r>
          <a:endParaRPr lang="fr-FR" sz="2600" kern="1200" dirty="0">
            <a:solidFill>
              <a:schemeClr val="bg1"/>
            </a:solidFill>
            <a:latin typeface="Archia" panose="02000503000000020004" pitchFamily="50" charset="0"/>
          </a:endParaRPr>
        </a:p>
      </dsp:txBody>
      <dsp:txXfrm>
        <a:off x="12344456" y="7858"/>
        <a:ext cx="4040638" cy="2883560"/>
      </dsp:txXfrm>
    </dsp:sp>
    <dsp:sp modelId="{E5132395-55B8-4119-A8CA-C373451118B2}">
      <dsp:nvSpPr>
        <dsp:cNvPr id="0" name=""/>
        <dsp:cNvSpPr/>
      </dsp:nvSpPr>
      <dsp:spPr>
        <a:xfrm>
          <a:off x="1525909" y="358271"/>
          <a:ext cx="6112898" cy="3315818"/>
        </a:xfrm>
        <a:prstGeom prst="roundRect">
          <a:avLst>
            <a:gd name="adj" fmla="val 10000"/>
          </a:avLst>
        </a:prstGeom>
        <a:solidFill>
          <a:srgbClr val="E5D7B5"/>
        </a:solidFill>
        <a:ln w="25400" cap="flat" cmpd="sng" algn="ctr">
          <a:solidFill>
            <a:srgbClr val="EEEBE8"/>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1155700">
            <a:lnSpc>
              <a:spcPct val="90000"/>
            </a:lnSpc>
            <a:spcBef>
              <a:spcPct val="0"/>
            </a:spcBef>
            <a:spcAft>
              <a:spcPct val="15000"/>
            </a:spcAft>
            <a:buFontTx/>
            <a:buNone/>
          </a:pPr>
          <a:r>
            <a:rPr lang="en-US" sz="2600" kern="1200" dirty="0">
              <a:latin typeface="Archia" panose="02000503000000020004" pitchFamily="50" charset="0"/>
            </a:rPr>
            <a:t>   Are </a:t>
          </a:r>
          <a:r>
            <a:rPr lang="en-US" sz="2600" b="1" kern="1200" dirty="0">
              <a:solidFill>
                <a:srgbClr val="A39789"/>
              </a:solidFill>
              <a:latin typeface="Archia" panose="02000503000000020004" pitchFamily="50" charset="0"/>
            </a:rPr>
            <a:t>additional data protection measures </a:t>
          </a:r>
          <a:r>
            <a:rPr lang="en-US" sz="2600" kern="1200" dirty="0">
              <a:latin typeface="Archia" panose="02000503000000020004" pitchFamily="50" charset="0"/>
            </a:rPr>
            <a:t>needed? </a:t>
          </a:r>
          <a:endParaRPr lang="fr-FR" sz="2600" kern="1200" dirty="0">
            <a:latin typeface="Archia" panose="02000503000000020004" pitchFamily="50" charset="0"/>
          </a:endParaRPr>
        </a:p>
        <a:p>
          <a:pPr marL="228600" lvl="1" indent="-228600" algn="l" defTabSz="1155700">
            <a:lnSpc>
              <a:spcPct val="90000"/>
            </a:lnSpc>
            <a:spcBef>
              <a:spcPct val="0"/>
            </a:spcBef>
            <a:spcAft>
              <a:spcPct val="15000"/>
            </a:spcAft>
            <a:buFontTx/>
            <a:buNone/>
          </a:pPr>
          <a:r>
            <a:rPr lang="en-US" sz="2600" kern="1200" dirty="0">
              <a:latin typeface="Archia" panose="02000503000000020004" pitchFamily="50" charset="0"/>
            </a:rPr>
            <a:t>   Will </a:t>
          </a:r>
          <a:r>
            <a:rPr lang="en-US" sz="2600" b="1" kern="1200" dirty="0">
              <a:solidFill>
                <a:srgbClr val="A39789"/>
              </a:solidFill>
              <a:latin typeface="Archia" panose="02000503000000020004" pitchFamily="50" charset="0"/>
            </a:rPr>
            <a:t>confidentiality</a:t>
          </a:r>
          <a:r>
            <a:rPr lang="en-US" sz="2600" kern="1200" dirty="0">
              <a:latin typeface="Archia" panose="02000503000000020004" pitchFamily="50" charset="0"/>
            </a:rPr>
            <a:t> be sufficient? </a:t>
          </a:r>
          <a:endParaRPr lang="fr-FR" sz="2600" kern="1200" dirty="0">
            <a:latin typeface="Archia" panose="02000503000000020004" pitchFamily="50" charset="0"/>
          </a:endParaRPr>
        </a:p>
        <a:p>
          <a:pPr marL="228600" lvl="1" indent="-228600" algn="l" defTabSz="1155700">
            <a:lnSpc>
              <a:spcPct val="90000"/>
            </a:lnSpc>
            <a:spcBef>
              <a:spcPct val="0"/>
            </a:spcBef>
            <a:spcAft>
              <a:spcPct val="15000"/>
            </a:spcAft>
            <a:buFontTx/>
            <a:buNone/>
          </a:pPr>
          <a:r>
            <a:rPr lang="en-US" sz="2600" kern="1200" dirty="0">
              <a:latin typeface="Archia" panose="02000503000000020004" pitchFamily="50" charset="0"/>
            </a:rPr>
            <a:t>   Will </a:t>
          </a:r>
          <a:r>
            <a:rPr lang="en-US" sz="2600" b="1" kern="1200" dirty="0">
              <a:solidFill>
                <a:srgbClr val="A39789"/>
              </a:solidFill>
              <a:latin typeface="Archia" panose="02000503000000020004" pitchFamily="50" charset="0"/>
            </a:rPr>
            <a:t>new IT equipment's </a:t>
          </a:r>
          <a:r>
            <a:rPr lang="en-US" sz="2600" kern="1200" dirty="0">
              <a:latin typeface="Archia" panose="02000503000000020004" pitchFamily="50" charset="0"/>
            </a:rPr>
            <a:t>be needed?</a:t>
          </a:r>
          <a:endParaRPr lang="fr-FR" sz="2600" kern="1200" dirty="0">
            <a:latin typeface="Archia" panose="02000503000000020004" pitchFamily="50" charset="0"/>
          </a:endParaRPr>
        </a:p>
        <a:p>
          <a:pPr marL="228600" lvl="1" indent="-228600" algn="l" defTabSz="1155700">
            <a:lnSpc>
              <a:spcPct val="90000"/>
            </a:lnSpc>
            <a:spcBef>
              <a:spcPct val="0"/>
            </a:spcBef>
            <a:spcAft>
              <a:spcPct val="15000"/>
            </a:spcAft>
            <a:buFontTx/>
            <a:buNone/>
          </a:pPr>
          <a:r>
            <a:rPr lang="fr-FR" sz="2600" kern="1200" dirty="0">
              <a:latin typeface="Archia" panose="02000503000000020004" pitchFamily="50" charset="0"/>
            </a:rPr>
            <a:t>   GDPR compatible?</a:t>
          </a:r>
        </a:p>
      </dsp:txBody>
      <dsp:txXfrm>
        <a:off x="1598747" y="431109"/>
        <a:ext cx="4133352" cy="2341188"/>
      </dsp:txXfrm>
    </dsp:sp>
    <dsp:sp modelId="{19D0ED96-5818-4E42-9E42-3475854E4ADE}">
      <dsp:nvSpPr>
        <dsp:cNvPr id="0" name=""/>
        <dsp:cNvSpPr/>
      </dsp:nvSpPr>
      <dsp:spPr>
        <a:xfrm>
          <a:off x="5316989" y="604314"/>
          <a:ext cx="3635471" cy="3635471"/>
        </a:xfrm>
        <a:prstGeom prst="pieWedge">
          <a:avLst/>
        </a:prstGeom>
        <a:solidFill>
          <a:srgbClr val="564D4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r" defTabSz="1422400">
            <a:lnSpc>
              <a:spcPct val="90000"/>
            </a:lnSpc>
            <a:spcBef>
              <a:spcPct val="0"/>
            </a:spcBef>
            <a:spcAft>
              <a:spcPct val="35000"/>
            </a:spcAft>
            <a:buNone/>
          </a:pPr>
          <a:r>
            <a:rPr lang="fr-FR" sz="3200" b="1" kern="1200" dirty="0">
              <a:solidFill>
                <a:srgbClr val="E5D7B5"/>
              </a:solidFill>
              <a:latin typeface="Archia" panose="02000503000000020004" pitchFamily="50" charset="0"/>
            </a:rPr>
            <a:t>Data protection</a:t>
          </a:r>
        </a:p>
      </dsp:txBody>
      <dsp:txXfrm>
        <a:off x="6381794" y="1669119"/>
        <a:ext cx="2570666" cy="2570666"/>
      </dsp:txXfrm>
    </dsp:sp>
    <dsp:sp modelId="{7E539A4E-D44E-40FD-8AB4-C259966E87DF}">
      <dsp:nvSpPr>
        <dsp:cNvPr id="0" name=""/>
        <dsp:cNvSpPr/>
      </dsp:nvSpPr>
      <dsp:spPr>
        <a:xfrm rot="5400000">
          <a:off x="9120381" y="604314"/>
          <a:ext cx="3635471" cy="3635471"/>
        </a:xfrm>
        <a:prstGeom prst="pieWedge">
          <a:avLst/>
        </a:prstGeom>
        <a:solidFill>
          <a:srgbClr val="CCB37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fr-FR" sz="3200" b="1" kern="1200" dirty="0" err="1">
              <a:solidFill>
                <a:schemeClr val="tx1"/>
              </a:solidFill>
              <a:latin typeface="Archia" panose="02000503000000020004" pitchFamily="50" charset="0"/>
            </a:rPr>
            <a:t>Employee’s</a:t>
          </a:r>
          <a:r>
            <a:rPr lang="fr-FR" sz="3200" b="1" kern="1200" dirty="0">
              <a:solidFill>
                <a:schemeClr val="tx1"/>
              </a:solidFill>
              <a:latin typeface="Archia" panose="02000503000000020004" pitchFamily="50" charset="0"/>
            </a:rPr>
            <a:t> </a:t>
          </a:r>
          <a:r>
            <a:rPr lang="fr-FR" sz="3200" b="1" kern="1200" dirty="0" err="1">
              <a:solidFill>
                <a:schemeClr val="tx1"/>
              </a:solidFill>
              <a:latin typeface="Archia" panose="02000503000000020004" pitchFamily="50" charset="0"/>
            </a:rPr>
            <a:t>integration</a:t>
          </a:r>
          <a:endParaRPr lang="fr-FR" sz="3200" b="1" kern="1200" dirty="0">
            <a:solidFill>
              <a:schemeClr val="tx1"/>
            </a:solidFill>
            <a:latin typeface="Archia" panose="02000503000000020004" pitchFamily="50" charset="0"/>
          </a:endParaRPr>
        </a:p>
      </dsp:txBody>
      <dsp:txXfrm rot="-5400000">
        <a:off x="9120381" y="1669119"/>
        <a:ext cx="2570666" cy="2570666"/>
      </dsp:txXfrm>
    </dsp:sp>
    <dsp:sp modelId="{3E03C4EB-EA69-4686-823F-E6335FB7A331}">
      <dsp:nvSpPr>
        <dsp:cNvPr id="0" name=""/>
        <dsp:cNvSpPr/>
      </dsp:nvSpPr>
      <dsp:spPr>
        <a:xfrm rot="10800000">
          <a:off x="9168278" y="4407706"/>
          <a:ext cx="3539676" cy="3635471"/>
        </a:xfrm>
        <a:prstGeom prst="pieWedge">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r>
            <a:rPr lang="fr-FR" sz="3200" b="1" kern="1200" dirty="0" err="1">
              <a:latin typeface="Archia" panose="02000503000000020004" pitchFamily="50" charset="0"/>
            </a:rPr>
            <a:t>Waging</a:t>
          </a:r>
          <a:r>
            <a:rPr lang="fr-FR" sz="3200" b="1" kern="1200" dirty="0">
              <a:latin typeface="Archia" panose="02000503000000020004" pitchFamily="50" charset="0"/>
            </a:rPr>
            <a:t> </a:t>
          </a:r>
          <a:r>
            <a:rPr lang="fr-FR" sz="3200" b="1" kern="1200" dirty="0" err="1">
              <a:latin typeface="Archia" panose="02000503000000020004" pitchFamily="50" charset="0"/>
            </a:rPr>
            <a:t>inequalities</a:t>
          </a:r>
          <a:endParaRPr lang="fr-FR" sz="3200" b="1" kern="1200" dirty="0">
            <a:latin typeface="Archia" panose="02000503000000020004" pitchFamily="50" charset="0"/>
          </a:endParaRPr>
        </a:p>
      </dsp:txBody>
      <dsp:txXfrm rot="10800000">
        <a:off x="9168278" y="4407706"/>
        <a:ext cx="2502929" cy="2570666"/>
      </dsp:txXfrm>
    </dsp:sp>
    <dsp:sp modelId="{17797A36-DF9B-4590-99E6-3F2D3DB291C3}">
      <dsp:nvSpPr>
        <dsp:cNvPr id="0" name=""/>
        <dsp:cNvSpPr/>
      </dsp:nvSpPr>
      <dsp:spPr>
        <a:xfrm rot="16200000">
          <a:off x="5355344" y="4350156"/>
          <a:ext cx="3635471" cy="3656339"/>
        </a:xfrm>
        <a:prstGeom prst="pieWedge">
          <a:avLst/>
        </a:prstGeom>
        <a:solidFill>
          <a:srgbClr val="45465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r" defTabSz="1422400">
            <a:lnSpc>
              <a:spcPct val="90000"/>
            </a:lnSpc>
            <a:spcBef>
              <a:spcPct val="0"/>
            </a:spcBef>
            <a:spcAft>
              <a:spcPct val="35000"/>
            </a:spcAft>
            <a:buNone/>
          </a:pPr>
          <a:r>
            <a:rPr lang="fr-FR" sz="3200" b="1" kern="1200" dirty="0">
              <a:solidFill>
                <a:srgbClr val="E5D7B5"/>
              </a:solidFill>
              <a:latin typeface="Archia" panose="02000503000000020004" pitchFamily="50" charset="0"/>
            </a:rPr>
            <a:t>Compliance, </a:t>
          </a:r>
        </a:p>
        <a:p>
          <a:pPr marL="0" lvl="0" indent="0" algn="r" defTabSz="1422400">
            <a:lnSpc>
              <a:spcPct val="90000"/>
            </a:lnSpc>
            <a:spcBef>
              <a:spcPct val="0"/>
            </a:spcBef>
            <a:spcAft>
              <a:spcPct val="35000"/>
            </a:spcAft>
            <a:buNone/>
          </a:pPr>
          <a:r>
            <a:rPr lang="fr-FR" sz="2800" b="1" kern="1200" dirty="0">
              <a:solidFill>
                <a:srgbClr val="E5D7B5"/>
              </a:solidFill>
              <a:latin typeface="Archia" panose="02000503000000020004" pitchFamily="50" charset="0"/>
            </a:rPr>
            <a:t>Administrative </a:t>
          </a:r>
          <a:r>
            <a:rPr lang="fr-FR" sz="2800" b="1" kern="1200" dirty="0" err="1">
              <a:solidFill>
                <a:srgbClr val="E5D7B5"/>
              </a:solidFill>
              <a:latin typeface="Archia" panose="02000503000000020004" pitchFamily="50" charset="0"/>
            </a:rPr>
            <a:t>burden</a:t>
          </a:r>
          <a:endParaRPr lang="fr-FR" sz="2800" b="1" kern="1200" dirty="0">
            <a:solidFill>
              <a:srgbClr val="E5D7B5"/>
            </a:solidFill>
            <a:latin typeface="Archia" panose="02000503000000020004" pitchFamily="50" charset="0"/>
          </a:endParaRPr>
        </a:p>
      </dsp:txBody>
      <dsp:txXfrm rot="5400000">
        <a:off x="6415827" y="4360590"/>
        <a:ext cx="2585422" cy="2570666"/>
      </dsp:txXfrm>
    </dsp:sp>
    <dsp:sp modelId="{EC22F19E-90E2-4BCD-A71B-7EAA348181B7}">
      <dsp:nvSpPr>
        <dsp:cNvPr id="0" name=""/>
        <dsp:cNvSpPr/>
      </dsp:nvSpPr>
      <dsp:spPr>
        <a:xfrm>
          <a:off x="8408819" y="3568105"/>
          <a:ext cx="1255203" cy="1091481"/>
        </a:xfrm>
        <a:prstGeom prst="circularArrow">
          <a:avLst/>
        </a:prstGeom>
        <a:solidFill>
          <a:srgbClr val="E5D7B5"/>
        </a:solidFill>
        <a:ln w="25400" cap="flat" cmpd="sng" algn="ctr">
          <a:noFill/>
          <a:prstDash val="solid"/>
        </a:ln>
        <a:effectLst/>
      </dsp:spPr>
      <dsp:style>
        <a:lnRef idx="2">
          <a:scrgbClr r="0" g="0" b="0"/>
        </a:lnRef>
        <a:fillRef idx="1">
          <a:scrgbClr r="0" g="0" b="0"/>
        </a:fillRef>
        <a:effectRef idx="0">
          <a:scrgbClr r="0" g="0" b="0"/>
        </a:effectRef>
        <a:fontRef idx="minor"/>
      </dsp:style>
    </dsp:sp>
    <dsp:sp modelId="{5939297C-396D-42EF-85F7-DFEB1791A0AF}">
      <dsp:nvSpPr>
        <dsp:cNvPr id="0" name=""/>
        <dsp:cNvSpPr/>
      </dsp:nvSpPr>
      <dsp:spPr>
        <a:xfrm rot="10800000">
          <a:off x="8408819" y="3987905"/>
          <a:ext cx="1255203" cy="1091481"/>
        </a:xfrm>
        <a:prstGeom prst="circularArrow">
          <a:avLst/>
        </a:prstGeom>
        <a:solidFill>
          <a:srgbClr val="CCB371"/>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727F-4A5C-4DFF-9175-A301F34A05B8}">
      <dsp:nvSpPr>
        <dsp:cNvPr id="0" name=""/>
        <dsp:cNvSpPr/>
      </dsp:nvSpPr>
      <dsp:spPr>
        <a:xfrm>
          <a:off x="0" y="68800"/>
          <a:ext cx="5038047" cy="1711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Arial" panose="020B0604020202020204" pitchFamily="34" charset="0"/>
            </a:rPr>
            <a:t>Is it possible for the employer to decide to stop the telework granted to an employee for several years without his agreement ?</a:t>
          </a:r>
          <a:endParaRPr lang="fr-FR" sz="2400" b="0" kern="1200" dirty="0">
            <a:solidFill>
              <a:schemeClr val="tx2"/>
            </a:solidFill>
          </a:endParaRPr>
        </a:p>
      </dsp:txBody>
      <dsp:txXfrm>
        <a:off x="83530" y="152330"/>
        <a:ext cx="4870987" cy="1544065"/>
      </dsp:txXfrm>
    </dsp:sp>
    <dsp:sp modelId="{D104C3ED-3C91-499B-8E42-AB15D1A7A995}">
      <dsp:nvSpPr>
        <dsp:cNvPr id="0" name=""/>
        <dsp:cNvSpPr/>
      </dsp:nvSpPr>
      <dsp:spPr>
        <a:xfrm>
          <a:off x="0" y="1848725"/>
          <a:ext cx="5038047" cy="797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5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In this case, the employee had been </a:t>
          </a:r>
          <a:r>
            <a:rPr lang="en-US" sz="2200" b="1" kern="1200" dirty="0"/>
            <a:t>teleworking for several years</a:t>
          </a:r>
          <a:r>
            <a:rPr lang="en-US" sz="2200" kern="1200" dirty="0"/>
            <a:t> and only visited the headquarters very occasionally (twice a year).</a:t>
          </a:r>
          <a:endParaRPr lang="fr-FR" sz="2200" kern="1200" dirty="0"/>
        </a:p>
        <a:p>
          <a:pPr marL="228600" lvl="1" indent="-228600" algn="l" defTabSz="977900">
            <a:lnSpc>
              <a:spcPct val="90000"/>
            </a:lnSpc>
            <a:spcBef>
              <a:spcPct val="0"/>
            </a:spcBef>
            <a:spcAft>
              <a:spcPct val="20000"/>
            </a:spcAft>
            <a:buChar char="•"/>
          </a:pPr>
          <a:r>
            <a:rPr lang="en-US" sz="2200" kern="1200" dirty="0"/>
            <a:t>Although it is </a:t>
          </a:r>
          <a:r>
            <a:rPr lang="fr-FR" sz="2200" kern="1200" dirty="0" err="1"/>
            <a:t>recommended</a:t>
          </a:r>
          <a:r>
            <a:rPr lang="en-US" sz="2200" kern="1200" dirty="0"/>
            <a:t>, it is </a:t>
          </a:r>
          <a:r>
            <a:rPr lang="en-US" sz="2200" b="1" kern="1200" dirty="0"/>
            <a:t>not necessary to formalize telework in writing</a:t>
          </a:r>
          <a:r>
            <a:rPr lang="en-US" sz="2200" kern="1200" dirty="0"/>
            <a:t>: a verbal agreement may suffice. Thus, in this case, the employer agreed to telework.</a:t>
          </a:r>
          <a:endParaRPr lang="fr-FR" sz="2200" kern="1200" dirty="0"/>
        </a:p>
        <a:p>
          <a:pPr marL="228600" lvl="1" indent="-228600" algn="l" defTabSz="977900">
            <a:lnSpc>
              <a:spcPct val="90000"/>
            </a:lnSpc>
            <a:spcBef>
              <a:spcPct val="0"/>
            </a:spcBef>
            <a:spcAft>
              <a:spcPct val="20000"/>
            </a:spcAft>
            <a:buChar char="•"/>
          </a:pPr>
          <a:r>
            <a:rPr lang="en-US" sz="2200" kern="1200" dirty="0"/>
            <a:t>Moreover, </a:t>
          </a:r>
          <a:r>
            <a:rPr lang="en-US" sz="2200" b="1" kern="1200" dirty="0"/>
            <a:t>no specific place of work was mentioned </a:t>
          </a:r>
          <a:r>
            <a:rPr lang="en-US" sz="2200" kern="1200" dirty="0"/>
            <a:t>in the contract.</a:t>
          </a:r>
          <a:endParaRPr lang="fr-FR" sz="2200" kern="1200" dirty="0"/>
        </a:p>
        <a:p>
          <a:pPr marL="228600" lvl="1" indent="-228600" algn="l" defTabSz="977900">
            <a:lnSpc>
              <a:spcPct val="90000"/>
            </a:lnSpc>
            <a:spcBef>
              <a:spcPct val="0"/>
            </a:spcBef>
            <a:spcAft>
              <a:spcPct val="20000"/>
            </a:spcAft>
            <a:buChar char="•"/>
          </a:pPr>
          <a:r>
            <a:rPr lang="en-US" sz="2200" kern="1200" dirty="0"/>
            <a:t>The employer could therefore not unilaterally decide to return the employee to the company two days a week. This was a </a:t>
          </a:r>
          <a:r>
            <a:rPr lang="en-US" sz="2200" b="1" kern="1200" dirty="0"/>
            <a:t>unilateral change to the employment contract </a:t>
          </a:r>
          <a:r>
            <a:rPr lang="en-US" sz="2200" kern="1200" dirty="0"/>
            <a:t>which required the </a:t>
          </a:r>
          <a:r>
            <a:rPr lang="en-US" sz="2200" b="1" kern="1200" dirty="0"/>
            <a:t>employee's agreement</a:t>
          </a:r>
          <a:r>
            <a:rPr lang="en-US" sz="2200" kern="1200" dirty="0"/>
            <a:t>.</a:t>
          </a:r>
          <a:endParaRPr lang="fr-FR" sz="2200" kern="1200" dirty="0"/>
        </a:p>
        <a:p>
          <a:pPr marL="285750" lvl="1" indent="-285750" algn="l" defTabSz="1555750">
            <a:lnSpc>
              <a:spcPct val="90000"/>
            </a:lnSpc>
            <a:spcBef>
              <a:spcPct val="0"/>
            </a:spcBef>
            <a:spcAft>
              <a:spcPct val="20000"/>
            </a:spcAft>
            <a:buChar char="•"/>
          </a:pPr>
          <a:endParaRPr lang="fr-FR" sz="3500" kern="1200" dirty="0"/>
        </a:p>
      </dsp:txBody>
      <dsp:txXfrm>
        <a:off x="0" y="1848725"/>
        <a:ext cx="5038047" cy="7970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727F-4A5C-4DFF-9175-A301F34A05B8}">
      <dsp:nvSpPr>
        <dsp:cNvPr id="0" name=""/>
        <dsp:cNvSpPr/>
      </dsp:nvSpPr>
      <dsp:spPr>
        <a:xfrm>
          <a:off x="0" y="6936"/>
          <a:ext cx="5038047" cy="1566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Arial" panose="020B0604020202020204" pitchFamily="34" charset="0"/>
            </a:rPr>
            <a:t>Are teleworkers entitled to the same benefits in kind as regular employees?</a:t>
          </a:r>
          <a:endParaRPr lang="fr-FR" sz="2400" b="0" kern="1200" dirty="0">
            <a:solidFill>
              <a:schemeClr val="tx2"/>
            </a:solidFill>
          </a:endParaRPr>
        </a:p>
      </dsp:txBody>
      <dsp:txXfrm>
        <a:off x="76459" y="83395"/>
        <a:ext cx="4885129" cy="1413362"/>
      </dsp:txXfrm>
    </dsp:sp>
    <dsp:sp modelId="{D104C3ED-3C91-499B-8E42-AB15D1A7A995}">
      <dsp:nvSpPr>
        <dsp:cNvPr id="0" name=""/>
        <dsp:cNvSpPr/>
      </dsp:nvSpPr>
      <dsp:spPr>
        <a:xfrm>
          <a:off x="0" y="1583308"/>
          <a:ext cx="5038047" cy="66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5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Teleworkers have the </a:t>
          </a:r>
          <a:r>
            <a:rPr lang="en-US" sz="2200" b="1" kern="1200" dirty="0"/>
            <a:t>same rights and benefits as employees in comparable situations working on the company's premises</a:t>
          </a:r>
          <a:r>
            <a:rPr lang="en-US" sz="2200" kern="1200" dirty="0"/>
            <a:t>.</a:t>
          </a:r>
          <a:endParaRPr lang="fr-FR" sz="2200" kern="1200" dirty="0"/>
        </a:p>
        <a:p>
          <a:pPr marL="228600" lvl="1" indent="-228600" algn="l" defTabSz="977900">
            <a:lnSpc>
              <a:spcPct val="90000"/>
            </a:lnSpc>
            <a:spcBef>
              <a:spcPct val="0"/>
            </a:spcBef>
            <a:spcAft>
              <a:spcPct val="20000"/>
            </a:spcAft>
            <a:buChar char="•"/>
          </a:pPr>
          <a:r>
            <a:rPr lang="en-US" sz="2200" kern="1200" dirty="0"/>
            <a:t>However, the question arose as to whether they could also benefit from </a:t>
          </a:r>
          <a:r>
            <a:rPr lang="en-US" sz="2200" b="1" kern="1200" dirty="0"/>
            <a:t>luncheon vouchers</a:t>
          </a:r>
          <a:r>
            <a:rPr lang="en-US" sz="2200" kern="1200" dirty="0"/>
            <a:t>: since teleworking often takes place at the employee's home, it is easier for the employee to prepare a lunch.</a:t>
          </a:r>
          <a:endParaRPr lang="fr-FR" sz="2200" kern="1200" dirty="0"/>
        </a:p>
        <a:p>
          <a:pPr marL="228600" lvl="1" indent="-228600" algn="l" defTabSz="977900">
            <a:lnSpc>
              <a:spcPct val="90000"/>
            </a:lnSpc>
            <a:spcBef>
              <a:spcPct val="0"/>
            </a:spcBef>
            <a:spcAft>
              <a:spcPct val="20000"/>
            </a:spcAft>
            <a:buChar char="•"/>
          </a:pPr>
          <a:r>
            <a:rPr lang="en-US" sz="2200" kern="1200" dirty="0"/>
            <a:t>The definition of </a:t>
          </a:r>
          <a:r>
            <a:rPr lang="en-US" sz="2200" b="1" kern="1200" dirty="0"/>
            <a:t>telework</a:t>
          </a:r>
          <a:r>
            <a:rPr lang="en-US" sz="2200" kern="1200" dirty="0"/>
            <a:t> in the Labor Code </a:t>
          </a:r>
          <a:r>
            <a:rPr lang="en-US" sz="2200" b="1" kern="1200" dirty="0"/>
            <a:t>does not necessarily imply that the employee is at home</a:t>
          </a:r>
          <a:r>
            <a:rPr lang="en-US" sz="2200" kern="1200" dirty="0"/>
            <a:t>, or has a space to prepare a meal. </a:t>
          </a:r>
          <a:endParaRPr lang="fr-FR" sz="2200" kern="1200" dirty="0"/>
        </a:p>
        <a:p>
          <a:pPr marL="228600" lvl="1" indent="-228600" algn="l" defTabSz="977900">
            <a:lnSpc>
              <a:spcPct val="90000"/>
            </a:lnSpc>
            <a:spcBef>
              <a:spcPct val="0"/>
            </a:spcBef>
            <a:spcAft>
              <a:spcPct val="20000"/>
            </a:spcAft>
            <a:buChar char="•"/>
          </a:pPr>
          <a:r>
            <a:rPr lang="en-US" sz="2200" kern="1200" dirty="0"/>
            <a:t>In addition, the purpose of the meal voucher is to allow employees to eat when their daily working hours include a meal break.</a:t>
          </a:r>
          <a:endParaRPr lang="fr-FR" sz="2200" kern="1200" dirty="0"/>
        </a:p>
        <a:p>
          <a:pPr marL="228600" lvl="1" indent="-228600" algn="l" defTabSz="977900">
            <a:lnSpc>
              <a:spcPct val="90000"/>
            </a:lnSpc>
            <a:spcBef>
              <a:spcPct val="0"/>
            </a:spcBef>
            <a:spcAft>
              <a:spcPct val="20000"/>
            </a:spcAft>
            <a:buChar char="•"/>
          </a:pPr>
          <a:r>
            <a:rPr lang="en-US" sz="2200" kern="1200" dirty="0"/>
            <a:t>Thus, the </a:t>
          </a:r>
          <a:r>
            <a:rPr lang="en-US" sz="2200" b="1" kern="1200" dirty="0"/>
            <a:t>teleworking employee must benefit from meal vouchers</a:t>
          </a:r>
          <a:r>
            <a:rPr lang="en-US" sz="2200" kern="1200" dirty="0"/>
            <a:t>, like on-site employees, as long as the </a:t>
          </a:r>
          <a:r>
            <a:rPr lang="en-US" sz="2200" b="1" kern="1200" dirty="0"/>
            <a:t>meal is included in the daily work schedule</a:t>
          </a:r>
          <a:r>
            <a:rPr lang="en-US" sz="2200" kern="1200" dirty="0"/>
            <a:t>.</a:t>
          </a:r>
          <a:endParaRPr lang="fr-FR" sz="2200" kern="1200" dirty="0"/>
        </a:p>
        <a:p>
          <a:pPr marL="285750" lvl="1" indent="-285750" algn="l" defTabSz="1555750">
            <a:lnSpc>
              <a:spcPct val="90000"/>
            </a:lnSpc>
            <a:spcBef>
              <a:spcPct val="0"/>
            </a:spcBef>
            <a:spcAft>
              <a:spcPct val="20000"/>
            </a:spcAft>
            <a:buChar char="•"/>
          </a:pPr>
          <a:endParaRPr lang="fr-FR" sz="3500" kern="1200" dirty="0"/>
        </a:p>
      </dsp:txBody>
      <dsp:txXfrm>
        <a:off x="0" y="1583308"/>
        <a:ext cx="5038047" cy="66967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4727F-4A5C-4DFF-9175-A301F34A05B8}">
      <dsp:nvSpPr>
        <dsp:cNvPr id="0" name=""/>
        <dsp:cNvSpPr/>
      </dsp:nvSpPr>
      <dsp:spPr>
        <a:xfrm>
          <a:off x="0" y="18887"/>
          <a:ext cx="5038047"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cs typeface="Arial" panose="020B0604020202020204" pitchFamily="34" charset="0"/>
            </a:rPr>
            <a:t>Does the employer have an obligation to reclassify an unfit employee to a teleworking position?</a:t>
          </a:r>
          <a:endParaRPr lang="fr-FR" sz="2400" b="0" kern="1200" dirty="0">
            <a:solidFill>
              <a:schemeClr val="tx2"/>
            </a:solidFill>
          </a:endParaRPr>
        </a:p>
      </dsp:txBody>
      <dsp:txXfrm>
        <a:off x="64968" y="83855"/>
        <a:ext cx="4908111" cy="1200939"/>
      </dsp:txXfrm>
    </dsp:sp>
    <dsp:sp modelId="{D104C3ED-3C91-499B-8E42-AB15D1A7A995}">
      <dsp:nvSpPr>
        <dsp:cNvPr id="0" name=""/>
        <dsp:cNvSpPr/>
      </dsp:nvSpPr>
      <dsp:spPr>
        <a:xfrm>
          <a:off x="0" y="1368649"/>
          <a:ext cx="5038047" cy="1062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5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When an employee is declared unfit for his job by the occupational physician, his employer must try to reclassify him in a new position adapted to his abilities.</a:t>
          </a:r>
          <a:endParaRPr lang="fr-FR" sz="2200" kern="1200" dirty="0"/>
        </a:p>
        <a:p>
          <a:pPr marL="228600" lvl="1" indent="-228600" algn="l" defTabSz="977900">
            <a:lnSpc>
              <a:spcPct val="90000"/>
            </a:lnSpc>
            <a:spcBef>
              <a:spcPct val="0"/>
            </a:spcBef>
            <a:spcAft>
              <a:spcPct val="20000"/>
            </a:spcAft>
            <a:buChar char="•"/>
          </a:pPr>
          <a:r>
            <a:rPr lang="en-US" sz="2200" kern="1200" dirty="0"/>
            <a:t>In this case, the </a:t>
          </a:r>
          <a:r>
            <a:rPr lang="en-US" sz="2200" b="1" kern="1200" dirty="0"/>
            <a:t>occupational physician recommended that the employee be reclassified to a teleworking position</a:t>
          </a:r>
          <a:r>
            <a:rPr lang="en-US" sz="2200" kern="1200" dirty="0"/>
            <a:t>, after carrying out a job analysis.</a:t>
          </a:r>
          <a:endParaRPr lang="fr-FR" sz="2200" kern="1200" dirty="0"/>
        </a:p>
        <a:p>
          <a:pPr marL="228600" lvl="1" indent="-228600" algn="l" defTabSz="977900">
            <a:lnSpc>
              <a:spcPct val="90000"/>
            </a:lnSpc>
            <a:spcBef>
              <a:spcPct val="0"/>
            </a:spcBef>
            <a:spcAft>
              <a:spcPct val="20000"/>
            </a:spcAft>
            <a:buChar char="•"/>
          </a:pPr>
          <a:r>
            <a:rPr lang="en-US" sz="2200" kern="1200" dirty="0"/>
            <a:t>According to the employer, reclassifying the employee to telework was impossible. However, </a:t>
          </a:r>
          <a:r>
            <a:rPr lang="en-US" sz="2200" b="1" kern="1200" dirty="0"/>
            <a:t>the type of position and the company's system could lend itself to teleworking</a:t>
          </a:r>
          <a:r>
            <a:rPr lang="en-US" sz="2200" kern="1200" dirty="0"/>
            <a:t>. </a:t>
          </a:r>
          <a:endParaRPr lang="fr-FR" sz="2200" kern="1200" dirty="0"/>
        </a:p>
        <a:p>
          <a:pPr marL="228600" lvl="1" indent="-228600" algn="l" defTabSz="977900">
            <a:lnSpc>
              <a:spcPct val="90000"/>
            </a:lnSpc>
            <a:spcBef>
              <a:spcPct val="0"/>
            </a:spcBef>
            <a:spcAft>
              <a:spcPct val="20000"/>
            </a:spcAft>
            <a:buChar char="•"/>
          </a:pPr>
          <a:r>
            <a:rPr lang="en-US" sz="2200" kern="1200" dirty="0"/>
            <a:t>The </a:t>
          </a:r>
          <a:r>
            <a:rPr lang="en-US" sz="2200" b="0" kern="1200" dirty="0"/>
            <a:t>employer did not prove that it was impossible to implement telework, and was therefore condemned </a:t>
          </a:r>
          <a:r>
            <a:rPr lang="en-US" sz="2200" kern="1200" dirty="0"/>
            <a:t>by the judges.</a:t>
          </a:r>
          <a:endParaRPr lang="fr-FR" sz="2200" kern="1200" dirty="0"/>
        </a:p>
        <a:p>
          <a:pPr marL="228600" lvl="1" indent="-228600" algn="l" defTabSz="977900">
            <a:lnSpc>
              <a:spcPct val="90000"/>
            </a:lnSpc>
            <a:spcBef>
              <a:spcPct val="0"/>
            </a:spcBef>
            <a:spcAft>
              <a:spcPct val="20000"/>
            </a:spcAft>
            <a:buChar char="•"/>
          </a:pPr>
          <a:r>
            <a:rPr lang="en-US" sz="2200" b="1" kern="1200" dirty="0"/>
            <a:t>Telework can therefore be a means of reclassifying an unfit employee</a:t>
          </a:r>
          <a:r>
            <a:rPr lang="en-US" sz="2200" kern="1200" dirty="0"/>
            <a:t>, and should be implemented if the </a:t>
          </a:r>
          <a:r>
            <a:rPr lang="en-US" sz="2200" b="1" kern="1200" dirty="0"/>
            <a:t>occupational physician recommends it and if the position is suitable</a:t>
          </a:r>
          <a:r>
            <a:rPr lang="en-US" sz="2200" kern="1200" dirty="0"/>
            <a:t>.</a:t>
          </a:r>
          <a:endParaRPr lang="fr-FR" sz="2200" kern="1200" dirty="0"/>
        </a:p>
        <a:p>
          <a:pPr marL="285750" lvl="1" indent="-285750" algn="l" defTabSz="1555750">
            <a:lnSpc>
              <a:spcPct val="90000"/>
            </a:lnSpc>
            <a:spcBef>
              <a:spcPct val="0"/>
            </a:spcBef>
            <a:spcAft>
              <a:spcPct val="20000"/>
            </a:spcAft>
            <a:buChar char="•"/>
          </a:pPr>
          <a:endParaRPr lang="fr-FR" sz="3500" kern="1200" dirty="0"/>
        </a:p>
      </dsp:txBody>
      <dsp:txXfrm>
        <a:off x="0" y="1368649"/>
        <a:ext cx="5038047" cy="106277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fr-FR"/>
          </a:p>
        </p:txBody>
      </p:sp>
      <p:sp>
        <p:nvSpPr>
          <p:cNvPr id="3" name="Espace réservé de la date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30EA3F0D-1909-4148-8CDD-35A81053ED38}" type="datetimeFigureOut">
              <a:rPr lang="fr-FR" smtClean="0"/>
              <a:t>12/12/2022</a:t>
            </a:fld>
            <a:endParaRPr lang="fr-FR"/>
          </a:p>
        </p:txBody>
      </p:sp>
      <p:sp>
        <p:nvSpPr>
          <p:cNvPr id="4" name="Espace réservé de l'image des diapositives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fr-FR"/>
          </a:p>
        </p:txBody>
      </p:sp>
      <p:sp>
        <p:nvSpPr>
          <p:cNvPr id="5" name="Espace réservé des notes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fr-FR"/>
          </a:p>
        </p:txBody>
      </p:sp>
      <p:sp>
        <p:nvSpPr>
          <p:cNvPr id="7" name="Espace réservé du numéro de diapositive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B6379F40-A666-4736-AD5B-71771AE93DFB}" type="slidenum">
              <a:rPr lang="fr-FR" smtClean="0"/>
              <a:t>‹#›</a:t>
            </a:fld>
            <a:endParaRPr lang="fr-FR"/>
          </a:p>
        </p:txBody>
      </p:sp>
    </p:spTree>
    <p:extLst>
      <p:ext uri="{BB962C8B-B14F-4D97-AF65-F5344CB8AC3E}">
        <p14:creationId xmlns:p14="http://schemas.microsoft.com/office/powerpoint/2010/main" val="426931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90e6bfd5c_0_0: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90e6bfd5c_0_0: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Background on Shuo &amp; Deel </a:t>
            </a:r>
            <a:endParaRPr>
              <a:solidFill>
                <a:schemeClr val="dk1"/>
              </a:solidFill>
            </a:endParaRPr>
          </a:p>
          <a:p>
            <a:pPr marL="486735" lvl="1" indent="-158865">
              <a:buClr>
                <a:schemeClr val="dk1"/>
              </a:buClr>
              <a:buSzPts val="1100"/>
              <a:buChar char="○"/>
            </a:pPr>
            <a:r>
              <a:rPr lang="en">
                <a:solidFill>
                  <a:schemeClr val="dk1"/>
                </a:solidFill>
              </a:rPr>
              <a:t>Found it hard to hire talent globally</a:t>
            </a:r>
            <a:endParaRPr>
              <a:solidFill>
                <a:schemeClr val="dk1"/>
              </a:solidFill>
            </a:endParaRPr>
          </a:p>
          <a:p>
            <a:pPr marL="486735" lvl="1" indent="-158865">
              <a:buClr>
                <a:schemeClr val="dk1"/>
              </a:buClr>
              <a:buSzPts val="1100"/>
              <a:buChar char="○"/>
            </a:pPr>
            <a:r>
              <a:rPr lang="en">
                <a:solidFill>
                  <a:schemeClr val="dk1"/>
                </a:solidFill>
              </a:rPr>
              <a:t>Decided to team up to start a new venture focused on addressing these pain points</a:t>
            </a:r>
            <a:endParaRPr>
              <a:solidFill>
                <a:schemeClr val="dk1"/>
              </a:solidFill>
            </a:endParaRPr>
          </a:p>
          <a:p>
            <a:pPr marL="486735" lvl="1" indent="-158865">
              <a:buClr>
                <a:schemeClr val="dk1"/>
              </a:buClr>
              <a:buSzPts val="1100"/>
              <a:buChar char="○"/>
            </a:pPr>
            <a:r>
              <a:rPr lang="en">
                <a:solidFill>
                  <a:schemeClr val="dk1"/>
                </a:solidFill>
              </a:rPr>
              <a:t>Y Combinator (W19)</a:t>
            </a:r>
            <a:endParaRPr>
              <a:solidFill>
                <a:schemeClr val="dk1"/>
              </a:solidFill>
            </a:endParaRPr>
          </a:p>
          <a:p>
            <a:pPr marL="486735" lvl="1" indent="-158865">
              <a:buClr>
                <a:schemeClr val="dk1"/>
              </a:buClr>
              <a:buSzPts val="1100"/>
              <a:buChar char="○"/>
            </a:pPr>
            <a:r>
              <a:rPr lang="en">
                <a:solidFill>
                  <a:schemeClr val="dk1"/>
                </a:solidFill>
              </a:rPr>
              <a:t>We’re here because Deel has the latest stats &amp; intel on, global hiring brand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90e6bfd5c_0_67: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90e6bfd5c_0_67: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r>
              <a:rPr lang="en">
                <a:solidFill>
                  <a:schemeClr val="dk1"/>
                </a:solidFill>
              </a:rPr>
              <a:t>-Deciding to hire globally is a unique decision for companies, based on their needs. </a:t>
            </a:r>
            <a:endParaRPr>
              <a:solidFill>
                <a:schemeClr val="dk1"/>
              </a:solidFill>
            </a:endParaRPr>
          </a:p>
          <a:p>
            <a:r>
              <a:rPr lang="en">
                <a:solidFill>
                  <a:schemeClr val="dk1"/>
                </a:solidFill>
              </a:rPr>
              <a:t>-Let’s spend some time going through the most common challenges we see companies who hire globally face, as well as the benefits we see companies reap from hiring globally.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90e6bfd5c_0_7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290e6bfd5c_0_7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From the onset, hiring globally presents a unique set of challenges that you need to consider before going global </a:t>
            </a:r>
            <a:endParaRPr/>
          </a:p>
          <a:p>
            <a:pPr marL="486735" lvl="1" indent="-158865">
              <a:buSzPts val="1100"/>
              <a:buChar char="○"/>
            </a:pPr>
            <a:r>
              <a:rPr lang="en"/>
              <a:t>For example, talent normalization or mapping global hires to your needs can be confusing. What constitutes a “Senior Engineer” in one country, for example, can be very different in another. You’ll need to find ways to bring people of varying experiences together under your own company org chart in a way that makes sense. </a:t>
            </a:r>
            <a:endParaRPr/>
          </a:p>
          <a:p>
            <a:pPr marL="486735" lvl="1" indent="-158865">
              <a:buSzPts val="1100"/>
              <a:buChar char="○"/>
            </a:pPr>
            <a:r>
              <a:rPr lang="en"/>
              <a:t>And the benefits and pay you offer global employees can be wildly different based on the country you hire from. So, it’s important to make offers that are standard to the country being hired from. </a:t>
            </a:r>
            <a:endParaRPr/>
          </a:p>
          <a:p>
            <a:endParaRPr/>
          </a:p>
          <a:p>
            <a:pPr>
              <a:buClr>
                <a:schemeClr val="dk1"/>
              </a:buClr>
              <a:buSzPts val="1100"/>
            </a:pPr>
            <a:r>
              <a:rPr lang="en" b="1">
                <a:solidFill>
                  <a:schemeClr val="dk1"/>
                </a:solidFill>
              </a:rPr>
              <a:t>FOR EXAMPLE, AT DEEL: </a:t>
            </a:r>
            <a:endParaRPr/>
          </a:p>
          <a:p>
            <a:pPr marL="243368" indent="-158865">
              <a:buSzPts val="110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90e6bfd5c_0_80: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290e6bfd5c_0_80: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Once you have global team members in place, you’ll also need to consider how your team operates. </a:t>
            </a:r>
            <a:endParaRPr/>
          </a:p>
          <a:p>
            <a:pPr marL="486735" lvl="1" indent="-158865">
              <a:buSzPts val="1100"/>
              <a:buChar char="○"/>
            </a:pPr>
            <a:r>
              <a:rPr lang="en"/>
              <a:t>Things like working hours are harder to set across the company when people are in different. </a:t>
            </a:r>
            <a:endParaRPr/>
          </a:p>
          <a:p>
            <a:pPr marL="243368" indent="-158865">
              <a:buSzPts val="1100"/>
              <a:buChar char="●"/>
            </a:pPr>
            <a:r>
              <a:rPr lang="en">
                <a:solidFill>
                  <a:schemeClr val="dk1"/>
                </a:solidFill>
              </a:rPr>
              <a:t>Once someone is hired, it’s important to almost over-communicate with remote, distributed employees to ensure they’re well integrated in the workflow of your company. </a:t>
            </a:r>
            <a:endParaRPr>
              <a:solidFill>
                <a:schemeClr val="dk1"/>
              </a:solidFill>
            </a:endParaRPr>
          </a:p>
          <a:p>
            <a:pPr marL="486735" lvl="1" indent="-158865">
              <a:buSzPts val="1100"/>
              <a:buChar char="○"/>
            </a:pPr>
            <a:r>
              <a:rPr lang="en">
                <a:solidFill>
                  <a:schemeClr val="dk1"/>
                </a:solidFill>
              </a:rPr>
              <a:t>Some examples for doing so include creating an exceptional onboarding experience for global hires, setting clear KPIs, and in general, treating remote employees with the same care you treat domestic ones. Don’t skip things like weekly check-ins and give remote employees the same lines of communication with you as someone close by. </a:t>
            </a:r>
            <a:endParaRPr>
              <a:solidFill>
                <a:schemeClr val="dk1"/>
              </a:solidFill>
            </a:endParaRPr>
          </a:p>
          <a:p>
            <a:endParaRPr>
              <a:solidFill>
                <a:schemeClr val="dk1"/>
              </a:solidFill>
            </a:endParaRPr>
          </a:p>
          <a:p>
            <a:pPr>
              <a:buClr>
                <a:schemeClr val="dk1"/>
              </a:buClr>
              <a:buSzPts val="1100"/>
            </a:pPr>
            <a:r>
              <a:rPr lang="en" b="1">
                <a:solidFill>
                  <a:schemeClr val="dk1"/>
                </a:solidFill>
              </a:rPr>
              <a:t>FOR EXAMPLE, AT DEEL: </a:t>
            </a:r>
            <a:endParaRPr>
              <a:solidFill>
                <a:schemeClr val="dk1"/>
              </a:solidFill>
            </a:endParaRPr>
          </a:p>
          <a:p>
            <a:pPr marL="243368" indent="-158865">
              <a:buSzPts val="1100"/>
              <a:buChar cha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90e6bfd5c_0_88: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90e6bfd5c_0_88: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In addition to the logistical challenges of hiring globally, there are also cultural considerations to take into account. </a:t>
            </a:r>
            <a:endParaRPr/>
          </a:p>
          <a:p>
            <a:pPr marL="486735" lvl="1" indent="-158865">
              <a:buSzPts val="1100"/>
              <a:buChar char="○"/>
            </a:pPr>
            <a:r>
              <a:rPr lang="en"/>
              <a:t>For example, your product or company may not be as relevant to countries you’re hiring from. So consider the additional learning curve that will exist when hiring from international talent pools. </a:t>
            </a:r>
            <a:endParaRPr/>
          </a:p>
          <a:p>
            <a:pPr marL="243368" indent="-158865">
              <a:buSzPts val="1100"/>
              <a:buChar char="●"/>
            </a:pPr>
            <a:r>
              <a:rPr lang="en"/>
              <a:t>And don’t underestimate the power of togetherness as a remote team. You’ll need to make in-person time together a priority to ensure true team cohesiveness. </a:t>
            </a:r>
            <a:endParaRPr/>
          </a:p>
          <a:p>
            <a:endParaRPr/>
          </a:p>
          <a:p>
            <a:r>
              <a:rPr lang="en" b="1">
                <a:solidFill>
                  <a:schemeClr val="dk1"/>
                </a:solidFill>
              </a:rPr>
              <a:t>FOR EXAMPLE, AT DEEL: </a:t>
            </a:r>
            <a:endParaRPr b="1">
              <a:solidFill>
                <a:schemeClr val="dk1"/>
              </a:solidFill>
            </a:endParaRPr>
          </a:p>
          <a:p>
            <a:pPr marL="243368" indent="-158865">
              <a:buClr>
                <a:schemeClr val="dk1"/>
              </a:buClr>
              <a:buSzPts val="1100"/>
              <a:buChar char="●"/>
            </a:pPr>
            <a:r>
              <a:rPr lang="en">
                <a:solidFill>
                  <a:schemeClr val="dk1"/>
                </a:solidFill>
              </a:rPr>
              <a:t>We hold weekly all-hands where company &amp; product decisions and updates are discussed with the global team. Recently, we had a major client Coinbase join our all-hands to discuss their use case and share their feedback with the team. This helps us keep global employees connected with the product in a meaningful way. </a:t>
            </a:r>
            <a:endParaRPr>
              <a:solidFill>
                <a:schemeClr val="dk1"/>
              </a:solidFill>
            </a:endParaRPr>
          </a:p>
          <a:p>
            <a:pPr marL="243368" indent="-158865">
              <a:buClr>
                <a:schemeClr val="dk1"/>
              </a:buClr>
              <a:buSzPts val="1100"/>
              <a:buChar char="●"/>
            </a:pPr>
            <a:r>
              <a:rPr lang="en">
                <a:solidFill>
                  <a:schemeClr val="dk1"/>
                </a:solidFill>
              </a:rPr>
              <a:t>We also encourage people to meet when they can and host offsites. All Deel employees can get WeWork access to get together with local employees and collaborate in person.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90e6bfd5c_0_96: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90e6bfd5c_0_96: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And, of course, there are the compliance challenges of hiring remotely. </a:t>
            </a:r>
            <a:endParaRPr/>
          </a:p>
          <a:p>
            <a:pPr marL="243368" indent="-158865">
              <a:buSzPts val="1100"/>
              <a:buChar char="●"/>
            </a:pPr>
            <a:r>
              <a:rPr lang="en"/>
              <a:t>With varying international regulations, it’s important to ensure your global team is in compliance with local country laws. </a:t>
            </a:r>
            <a:endParaRPr/>
          </a:p>
          <a:p>
            <a:pPr marL="243368" indent="-158865">
              <a:buSzPts val="1100"/>
              <a:buChar char="●"/>
            </a:pPr>
            <a:r>
              <a:rPr lang="en"/>
              <a:t>And keep your paperwork in order. Compliant hiring is top of mind for investors as you look to raise new rounds, so you’ll need documentation to prove you’re going global the right way. </a:t>
            </a:r>
            <a:endParaRPr/>
          </a:p>
          <a:p>
            <a:endParaRPr/>
          </a:p>
          <a:p>
            <a:r>
              <a:rPr lang="en" b="1"/>
              <a:t>FOR EXAMPLE, AT DEEL: </a:t>
            </a:r>
            <a:endParaRPr b="1"/>
          </a:p>
          <a:p>
            <a:endParaRPr b="1"/>
          </a:p>
          <a:p>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90e6bfd5c_0_104: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90e6bfd5c_0_104: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r>
              <a:rPr lang="en" b="1">
                <a:solidFill>
                  <a:schemeClr val="dk1"/>
                </a:solidFill>
              </a:rPr>
              <a:t>FOR EXAMPLE, AT DEEL: </a:t>
            </a:r>
            <a:endParaRPr b="1">
              <a:solidFill>
                <a:schemeClr val="dk1"/>
              </a:solidFill>
            </a:endParaRPr>
          </a:p>
          <a:p>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0e6bfd5c_0_11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0e6bfd5c_0_11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a:buClr>
                <a:schemeClr val="dk1"/>
              </a:buClr>
              <a:buSzPts val="1100"/>
            </a:pPr>
            <a:r>
              <a:rPr lang="en" b="1">
                <a:solidFill>
                  <a:schemeClr val="dk1"/>
                </a:solidFill>
              </a:rPr>
              <a:t>FOR EXAMPLE, AT DEEL: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90e6bfd5c_0_120: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90e6bfd5c_0_120: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a:buClr>
                <a:schemeClr val="dk1"/>
              </a:buClr>
              <a:buSzPts val="1100"/>
            </a:pPr>
            <a:r>
              <a:rPr lang="en" b="1">
                <a:solidFill>
                  <a:schemeClr val="dk1"/>
                </a:solidFill>
              </a:rPr>
              <a:t>FOR EXAMPLE, AT DEEL: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90e6bfd5c_0_128: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90e6bfd5c_0_128: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Once you’ve carefully weighed the challenges and benefits of global hiring, you may find yourself ready to adopt a global hiring model. Where should you start? </a:t>
            </a:r>
            <a:endParaRPr>
              <a:solidFill>
                <a:schemeClr val="dk1"/>
              </a:solidFill>
            </a:endParaRPr>
          </a:p>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90e6bfd5c_0_365: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90e6bfd5c_0_365: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Here’s a high-level roadmap to consider when hiring globally. </a:t>
            </a:r>
            <a:endParaRPr>
              <a:solidFill>
                <a:schemeClr val="dk1"/>
              </a:solidFill>
            </a:endParaRPr>
          </a:p>
          <a:p>
            <a:pPr marL="486735" lvl="1" indent="-158865">
              <a:buClr>
                <a:schemeClr val="dk1"/>
              </a:buClr>
              <a:buSzPts val="1100"/>
              <a:buChar char="○"/>
            </a:pPr>
            <a:r>
              <a:rPr lang="en">
                <a:solidFill>
                  <a:schemeClr val="dk1"/>
                </a:solidFill>
              </a:rPr>
              <a:t>You’ll need to evaluate your hiring wants &amp; needs, make some important decisions on how to hire and where to hire from, and then strategize and hire your global team</a:t>
            </a:r>
            <a:endParaRPr>
              <a:solidFill>
                <a:schemeClr val="dk1"/>
              </a:solidFill>
            </a:endParaRPr>
          </a:p>
          <a:p>
            <a:pPr marL="486735" lvl="1" indent="-158865">
              <a:buClr>
                <a:schemeClr val="dk1"/>
              </a:buClr>
              <a:buSzPts val="1100"/>
              <a:buChar char="○"/>
            </a:pPr>
            <a:r>
              <a:rPr lang="en">
                <a:solidFill>
                  <a:schemeClr val="dk1"/>
                </a:solidFill>
              </a:rPr>
              <a:t>Let’s look at things to consider during evaluation and some context to help you lay out and make your hiring decisions</a:t>
            </a:r>
            <a:endParaRPr>
              <a:solidFill>
                <a:schemeClr val="dk1"/>
              </a:solidFill>
            </a:endParaRPr>
          </a:p>
          <a:p>
            <a:pPr marL="486735" lvl="1" indent="-158865">
              <a:buClr>
                <a:schemeClr val="dk1"/>
              </a:buClr>
              <a:buSzPts val="1100"/>
              <a:buChar char="○"/>
            </a:pPr>
            <a:r>
              <a:rPr lang="en">
                <a:solidFill>
                  <a:schemeClr val="dk1"/>
                </a:solidFill>
              </a:rPr>
              <a:t>Finally, I’ll share some resources that can help you make global hires, if you decide it’s the right path for you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290e6bfd5c_0_17: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290e6bfd5c_0_17: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r>
              <a:rPr lang="en"/>
              <a:t>Before we get started, let’s talk about what it means to hire globally.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90e6bfd5c_0_14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290e6bfd5c_0_14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Because global hiring opens your talent pool up so widely, it’s important to determine some things that are unique to your company before expanding your team. </a:t>
            </a:r>
            <a:r>
              <a:rPr lang="en">
                <a:solidFill>
                  <a:schemeClr val="dk1"/>
                </a:solidFill>
              </a:rPr>
              <a:t>For example:</a:t>
            </a:r>
            <a:endParaRPr/>
          </a:p>
          <a:p>
            <a:pPr marL="486735" lvl="1" indent="-158865">
              <a:buSzPts val="1100"/>
              <a:buChar char="○"/>
            </a:pPr>
            <a:r>
              <a:rPr lang="en"/>
              <a:t>What type of culture do you want? Will you want to continue meeting in person? Will you want employees to be clustered near one another, even if you’re in a distributed model? Things like this are important to decide before considering different regions to hire from. </a:t>
            </a:r>
            <a:endParaRPr/>
          </a:p>
          <a:p>
            <a:pPr marL="486735" lvl="1" indent="-158865">
              <a:buSzPts val="1100"/>
              <a:buChar char="○"/>
            </a:pPr>
            <a:r>
              <a:rPr lang="en"/>
              <a:t>What company stage are you in? Has your product and/or company reached a stage where you can articulate it clearly to international peers?</a:t>
            </a:r>
            <a:endParaRPr/>
          </a:p>
          <a:p>
            <a:pPr marL="486735" lvl="1" indent="-158865">
              <a:buSzPts val="1100"/>
              <a:buChar char="○"/>
            </a:pPr>
            <a:r>
              <a:rPr lang="en"/>
              <a:t>And, the basic question, are you prepared to handle and adapt to cultural differences and potential language barriers if you hire internationally? </a:t>
            </a:r>
            <a:endParaRPr/>
          </a:p>
          <a:p>
            <a:endParaRPr/>
          </a:p>
          <a:p>
            <a:pPr>
              <a:buClr>
                <a:schemeClr val="dk1"/>
              </a:buClr>
              <a:buSzPts val="1100"/>
            </a:pPr>
            <a:r>
              <a:rPr lang="en" b="1">
                <a:solidFill>
                  <a:schemeClr val="dk1"/>
                </a:solidFill>
              </a:rPr>
              <a:t>FOR EXAMPLE, AT DEEL: </a:t>
            </a:r>
            <a:endParaRPr b="1">
              <a:solidFill>
                <a:schemeClr val="dk1"/>
              </a:solidFill>
            </a:endParaRPr>
          </a:p>
          <a:p>
            <a:pPr marL="243368" indent="-158865">
              <a:buSzPts val="1100"/>
              <a:buChar char="●"/>
            </a:pPr>
            <a:r>
              <a:rPr lang="en"/>
              <a:t>Alex and I had both moved countries to go to school, and have generally international backgrounds. Between the two of us, we spoke 6 languages and were hiring from places where we were personally familiar with work cultures &amp; talent. This was a huge benefit as we grew across Europe and Asia. We also hired people who were familiar with Silicon Valley and the pace of work here, because cultural familiarity works both ways.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86b9c97a3_0_3: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86b9c97a3_0_3: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a:buClr>
                <a:schemeClr val="dk1"/>
              </a:buClr>
              <a:buSzPts val="1100"/>
            </a:pPr>
            <a:r>
              <a:rPr lang="en" b="1">
                <a:solidFill>
                  <a:schemeClr val="dk1"/>
                </a:solidFill>
              </a:rPr>
              <a:t>FOR EXAMPLE, AT DEEL: </a:t>
            </a:r>
            <a:endParaRPr b="1">
              <a:solidFill>
                <a:schemeClr val="dk1"/>
              </a:solidFill>
            </a:endParaRPr>
          </a:p>
          <a:p>
            <a:pPr marL="243368" indent="-158865">
              <a:buClr>
                <a:schemeClr val="dk1"/>
              </a:buClr>
              <a:buSzPts val="1100"/>
              <a:buChar char="●"/>
            </a:pPr>
            <a:r>
              <a:rPr lang="en">
                <a:solidFill>
                  <a:schemeClr val="dk1"/>
                </a:solidFill>
              </a:rPr>
              <a:t>We adopted different global team models for different purposes. </a:t>
            </a:r>
            <a:endParaRPr>
              <a:solidFill>
                <a:schemeClr val="dk1"/>
              </a:solidFill>
            </a:endParaRPr>
          </a:p>
          <a:p>
            <a:pPr marL="486735" lvl="1" indent="-158865">
              <a:buClr>
                <a:schemeClr val="dk1"/>
              </a:buClr>
              <a:buSzPts val="1100"/>
              <a:buChar char="○"/>
            </a:pPr>
            <a:r>
              <a:rPr lang="en">
                <a:solidFill>
                  <a:schemeClr val="dk1"/>
                </a:solidFill>
              </a:rPr>
              <a:t>For example, our engineers and product organizations are predominantly based in different European countries, so they are working on the same time zone</a:t>
            </a:r>
            <a:endParaRPr>
              <a:solidFill>
                <a:schemeClr val="dk1"/>
              </a:solidFill>
            </a:endParaRPr>
          </a:p>
          <a:p>
            <a:pPr marL="486735" lvl="1" indent="-158865">
              <a:buClr>
                <a:schemeClr val="dk1"/>
              </a:buClr>
              <a:buSzPts val="1100"/>
              <a:buChar char="○"/>
            </a:pPr>
            <a:r>
              <a:rPr lang="en">
                <a:solidFill>
                  <a:schemeClr val="dk1"/>
                </a:solidFill>
                <a:highlight>
                  <a:srgbClr val="FFFFFF"/>
                </a:highlight>
              </a:rPr>
              <a:t>We also have teams across the Americas so that they can support each other in their own timezone</a:t>
            </a:r>
            <a:endParaRPr>
              <a:solidFill>
                <a:schemeClr val="dk1"/>
              </a:solidFill>
              <a:highlight>
                <a:srgbClr val="FFFFFF"/>
              </a:highlight>
            </a:endParaRPr>
          </a:p>
          <a:p>
            <a:pPr marL="486735" lvl="1" indent="-158865">
              <a:buClr>
                <a:schemeClr val="dk1"/>
              </a:buClr>
              <a:buSzPts val="1100"/>
              <a:buChar char="○"/>
            </a:pPr>
            <a:r>
              <a:rPr lang="en">
                <a:solidFill>
                  <a:schemeClr val="dk1"/>
                </a:solidFill>
              </a:rPr>
              <a:t>GTM teams are based closest to the sales team they support</a:t>
            </a:r>
            <a:endParaRPr>
              <a:solidFill>
                <a:schemeClr val="dk1"/>
              </a:solidFill>
            </a:endParaRPr>
          </a:p>
          <a:p>
            <a:pPr marL="486735" lvl="1" indent="-158865">
              <a:buClr>
                <a:schemeClr val="dk1"/>
              </a:buClr>
              <a:buSzPts val="1100"/>
              <a:buChar char="○"/>
            </a:pPr>
            <a:r>
              <a:rPr lang="en">
                <a:solidFill>
                  <a:schemeClr val="dk1"/>
                </a:solidFill>
              </a:rPr>
              <a:t>And our support function spans the globe, so we can service 7,000+ clients across 150 countries 24/7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290e6bfd5c_0_488: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290e6bfd5c_0_488: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Remember that example company from the start of this presentation? Surprise! It was Deel. Here’s a small breakdown of what can happen when you expand globally from early stages. </a:t>
            </a:r>
            <a:endParaRPr>
              <a:solidFill>
                <a:schemeClr val="dk1"/>
              </a:solidFill>
            </a:endParaRPr>
          </a:p>
          <a:p>
            <a:pPr marL="243368" indent="-158865">
              <a:buClr>
                <a:schemeClr val="dk1"/>
              </a:buClr>
              <a:buSzPts val="1100"/>
              <a:buChar char="●"/>
            </a:pPr>
            <a:r>
              <a:rPr lang="en">
                <a:solidFill>
                  <a:schemeClr val="dk1"/>
                </a:solidFill>
              </a:rPr>
              <a:t>In 2019, Alex &amp; I were based in San Francisco, and had a team of eight people working on Deel. We needed to scale our product &amp; GTM function to match increased demand, so we decided to look to global options for roles that were extremely hard to hire for. </a:t>
            </a:r>
            <a:endParaRPr>
              <a:solidFill>
                <a:schemeClr val="dk1"/>
              </a:solidFill>
            </a:endParaRPr>
          </a:p>
          <a:p>
            <a:pPr marL="243368" indent="-158865">
              <a:buClr>
                <a:schemeClr val="dk1"/>
              </a:buClr>
              <a:buSzPts val="1100"/>
              <a:buChar char="●"/>
            </a:pPr>
            <a:r>
              <a:rPr lang="en">
                <a:solidFill>
                  <a:schemeClr val="dk1"/>
                </a:solidFill>
              </a:rPr>
              <a:t>We ended up hiring engineers in Israel and Ukraine, a product designer in the UK, and a marketing manager in Serbia. We were a global company instantly, which was invaluable as we scaled our operations across 150+ countries. </a:t>
            </a:r>
            <a:endParaRPr>
              <a:solidFill>
                <a:schemeClr val="dk1"/>
              </a:solidFill>
            </a:endParaRPr>
          </a:p>
          <a:p>
            <a:pPr marL="243368" indent="-158865">
              <a:buClr>
                <a:schemeClr val="dk1"/>
              </a:buClr>
              <a:buSzPts val="1100"/>
              <a:buChar char="●"/>
            </a:pPr>
            <a:r>
              <a:rPr lang="en">
                <a:solidFill>
                  <a:schemeClr val="dk1"/>
                </a:solidFill>
              </a:rPr>
              <a:t>In fact, hiring globally sooner rather than later is one of the tips I give when asked how we scaled from $1-100M ARR in less than 20 months. Having people on the ground in potential markets gives you an immediate head start when expanding into those regions.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90e6bfd5c_0_228: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290e6bfd5c_0_228: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290e6bfd5c_0_2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290e6bfd5c_0_2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In a nutshell, “going global” is the act of hiring employees internationally. </a:t>
            </a:r>
            <a:endParaRPr>
              <a:solidFill>
                <a:schemeClr val="dk1"/>
              </a:solidFill>
            </a:endParaRPr>
          </a:p>
          <a:p>
            <a:pPr marL="243368" indent="-158865">
              <a:buClr>
                <a:schemeClr val="dk1"/>
              </a:buClr>
              <a:buSzPts val="1100"/>
              <a:buChar char="-"/>
            </a:pPr>
            <a:r>
              <a:rPr lang="en">
                <a:solidFill>
                  <a:schemeClr val="dk1"/>
                </a:solidFill>
              </a:rPr>
              <a:t>But, increasingly, we’re seeing companies use this model to navigate new hiring &amp; talent demands in a shifting market.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c0e43469f_0_0: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c0e43469f_0_0: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Some reasons for hiring globally that we’ve learned first-hand (from scaling Deel to 900 employees in less than 3 years) and what we hear from clients </a:t>
            </a:r>
            <a:endParaRPr>
              <a:solidFill>
                <a:schemeClr val="dk1"/>
              </a:solidFill>
            </a:endParaRPr>
          </a:p>
          <a:p>
            <a:pPr marL="243368" indent="-158865">
              <a:buClr>
                <a:schemeClr val="dk1"/>
              </a:buClr>
              <a:buSzPts val="1100"/>
              <a:buChar char="-"/>
            </a:pPr>
            <a:r>
              <a:rPr lang="en">
                <a:solidFill>
                  <a:schemeClr val="dk1"/>
                </a:solidFill>
              </a:rPr>
              <a:t>The pandemic has sped up the adoption of remote &amp; hybrid work places; it’s no longer considered unusual to have remote or distributed teams </a:t>
            </a:r>
            <a:endParaRPr>
              <a:solidFill>
                <a:schemeClr val="dk1"/>
              </a:solidFill>
            </a:endParaRPr>
          </a:p>
          <a:p>
            <a:pPr marL="243368" indent="-158865">
              <a:buClr>
                <a:schemeClr val="dk1"/>
              </a:buClr>
              <a:buSzPts val="1100"/>
              <a:buChar char="-"/>
            </a:pPr>
            <a:r>
              <a:rPr lang="en">
                <a:solidFill>
                  <a:schemeClr val="dk1"/>
                </a:solidFill>
              </a:rPr>
              <a:t>Talent shortages across the globe, but particularly in areas like SF and NY, are reasons some companies are considering tapping other talent pools </a:t>
            </a:r>
            <a:endParaRPr>
              <a:solidFill>
                <a:schemeClr val="dk1"/>
              </a:solidFill>
            </a:endParaRPr>
          </a:p>
          <a:p>
            <a:pPr marL="243368" indent="-158865">
              <a:buClr>
                <a:schemeClr val="dk1"/>
              </a:buClr>
              <a:buSzPts val="1100"/>
              <a:buChar char="-"/>
            </a:pPr>
            <a:r>
              <a:rPr lang="en">
                <a:solidFill>
                  <a:schemeClr val="dk1"/>
                </a:solidFill>
              </a:rPr>
              <a:t>Globalization, businesses and products spanning many geos and use cases, mean that global teams are more relevant and necessary in today’s world </a:t>
            </a:r>
            <a:endParaRPr>
              <a:solidFill>
                <a:schemeClr val="dk1"/>
              </a:solidFill>
            </a:endParaRPr>
          </a:p>
          <a:p>
            <a:pPr>
              <a:buClr>
                <a:schemeClr val="dk1"/>
              </a:buClr>
              <a:buSzPts val="1100"/>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90e6bfd5c_0_5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90e6bfd5c_0_5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a:lnSpc>
                <a:spcPct val="120000"/>
              </a:lnSpc>
              <a:buClr>
                <a:schemeClr val="lt1"/>
              </a:buClr>
              <a:buSzPts val="2400"/>
            </a:pPr>
            <a:r>
              <a:rPr lang="en">
                <a:solidFill>
                  <a:schemeClr val="dk1"/>
                </a:solidFill>
                <a:latin typeface="Poppins SemiBold"/>
                <a:ea typeface="Poppins SemiBold"/>
                <a:cs typeface="Poppins SemiBold"/>
                <a:sym typeface="Poppins SemiBold"/>
              </a:rPr>
              <a:t>Set up an entity</a:t>
            </a:r>
            <a:r>
              <a:rPr lang="en">
                <a:solidFill>
                  <a:schemeClr val="dk1"/>
                </a:solidFill>
                <a:latin typeface="Poppins"/>
                <a:ea typeface="Poppins"/>
                <a:cs typeface="Poppins"/>
                <a:sym typeface="Poppins"/>
              </a:rPr>
              <a:t> — time-intensive and costs money (Coinbase, who joined an all-hands recently, mentioned that through their research, setting up an entity is $1M per) </a:t>
            </a:r>
            <a:endParaRPr>
              <a:solidFill>
                <a:schemeClr val="dk1"/>
              </a:solidFill>
              <a:latin typeface="Poppins"/>
              <a:ea typeface="Poppins"/>
              <a:cs typeface="Poppins"/>
              <a:sym typeface="Poppins"/>
            </a:endParaRPr>
          </a:p>
          <a:p>
            <a:pPr>
              <a:lnSpc>
                <a:spcPct val="120000"/>
              </a:lnSpc>
              <a:buClr>
                <a:schemeClr val="lt1"/>
              </a:buClr>
              <a:buSzPts val="2400"/>
            </a:pPr>
            <a:r>
              <a:rPr lang="en">
                <a:solidFill>
                  <a:schemeClr val="dk1"/>
                </a:solidFill>
                <a:latin typeface="Poppins SemiBold"/>
                <a:ea typeface="Poppins SemiBold"/>
                <a:cs typeface="Poppins SemiBold"/>
                <a:sym typeface="Poppins SemiBold"/>
              </a:rPr>
              <a:t>Work with an agency</a:t>
            </a:r>
            <a:r>
              <a:rPr lang="en">
                <a:solidFill>
                  <a:schemeClr val="dk1"/>
                </a:solidFill>
                <a:latin typeface="Poppins"/>
                <a:ea typeface="Poppins"/>
                <a:cs typeface="Poppins"/>
                <a:sym typeface="Poppins"/>
              </a:rPr>
              <a:t> — time and money</a:t>
            </a:r>
            <a:endParaRPr>
              <a:solidFill>
                <a:schemeClr val="dk1"/>
              </a:solidFill>
              <a:latin typeface="Poppins"/>
              <a:ea typeface="Poppins"/>
              <a:cs typeface="Poppins"/>
              <a:sym typeface="Poppins"/>
            </a:endParaRPr>
          </a:p>
          <a:p>
            <a:pPr>
              <a:lnSpc>
                <a:spcPct val="120000"/>
              </a:lnSpc>
              <a:buClr>
                <a:schemeClr val="lt1"/>
              </a:buClr>
              <a:buSzPts val="2400"/>
            </a:pPr>
            <a:r>
              <a:rPr lang="en">
                <a:solidFill>
                  <a:schemeClr val="dk1"/>
                </a:solidFill>
                <a:latin typeface="Poppins SemiBold"/>
                <a:ea typeface="Poppins SemiBold"/>
                <a:cs typeface="Poppins SemiBold"/>
                <a:sym typeface="Poppins SemiBold"/>
              </a:rPr>
              <a:t>Hire contractors on your own</a:t>
            </a:r>
            <a:r>
              <a:rPr lang="en">
                <a:solidFill>
                  <a:schemeClr val="dk1"/>
                </a:solidFill>
                <a:latin typeface="Poppins"/>
                <a:ea typeface="Poppins"/>
                <a:cs typeface="Poppins"/>
                <a:sym typeface="Poppins"/>
              </a:rPr>
              <a:t> — time and compliance risk; one of the biggest risks you take on when hiring globally is ensuring your compliant with local labor laws and regulations. </a:t>
            </a:r>
            <a:endParaRPr>
              <a:solidFill>
                <a:schemeClr val="dk1"/>
              </a:solidFill>
              <a:latin typeface="Poppins"/>
              <a:ea typeface="Poppins"/>
              <a:cs typeface="Poppins"/>
              <a:sym typeface="Poppins"/>
            </a:endParaRPr>
          </a:p>
          <a:p>
            <a:pPr>
              <a:lnSpc>
                <a:spcPct val="120000"/>
              </a:lnSpc>
              <a:buClr>
                <a:schemeClr val="lt1"/>
              </a:buClr>
              <a:buSzPts val="2400"/>
            </a:pPr>
            <a:r>
              <a:rPr lang="en" b="1">
                <a:solidFill>
                  <a:schemeClr val="dk1"/>
                </a:solidFill>
                <a:latin typeface="Poppins"/>
                <a:ea typeface="Poppins"/>
                <a:cs typeface="Poppins"/>
                <a:sym typeface="Poppins"/>
              </a:rPr>
              <a:t>Hire with an EOR</a:t>
            </a:r>
            <a:r>
              <a:rPr lang="en">
                <a:solidFill>
                  <a:schemeClr val="dk1"/>
                </a:solidFill>
                <a:latin typeface="Poppins"/>
                <a:ea typeface="Poppins"/>
                <a:cs typeface="Poppins"/>
                <a:sym typeface="Poppins"/>
              </a:rPr>
              <a:t> - Pay a cost per employee per month and the EOR handles compliance etc. </a:t>
            </a:r>
            <a:endParaRPr>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90e6bfd5c_0_314: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290e6bfd5c_0_314: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r>
              <a:rPr lang="en" b="1">
                <a:solidFill>
                  <a:schemeClr val="dk1"/>
                </a:solidFill>
              </a:rPr>
              <a:t>FOR EXAMPLE: </a:t>
            </a:r>
            <a:endParaRPr b="1">
              <a:solidFill>
                <a:schemeClr val="dk1"/>
              </a:solidFill>
            </a:endParaRPr>
          </a:p>
          <a:p>
            <a:pPr marL="243368" indent="-158865">
              <a:buClr>
                <a:schemeClr val="dk1"/>
              </a:buClr>
              <a:buSzPts val="1100"/>
              <a:buChar char="●"/>
            </a:pPr>
            <a:r>
              <a:rPr lang="en">
                <a:solidFill>
                  <a:schemeClr val="dk1"/>
                </a:solidFill>
              </a:rPr>
              <a:t>Let’s look at an example of global hiring in action. </a:t>
            </a:r>
            <a:endParaRPr>
              <a:solidFill>
                <a:schemeClr val="dk1"/>
              </a:solidFill>
            </a:endParaRPr>
          </a:p>
          <a:p>
            <a:pPr marL="243368" indent="-158865">
              <a:buClr>
                <a:schemeClr val="dk1"/>
              </a:buClr>
              <a:buSzPts val="1100"/>
              <a:buChar char="●"/>
            </a:pPr>
            <a:r>
              <a:rPr lang="en">
                <a:solidFill>
                  <a:schemeClr val="dk1"/>
                </a:solidFill>
              </a:rPr>
              <a:t>Take a US-based company located in San Francisco that is in its early stages. The co-founders have raised a little bit of money and have a rough product in flight. The co-founders have living &amp; worked abroad, so are familiar working across timezones and languages. </a:t>
            </a:r>
            <a:endParaRPr>
              <a:solidFill>
                <a:schemeClr val="dk1"/>
              </a:solidFill>
            </a:endParaRPr>
          </a:p>
          <a:p>
            <a:pPr marL="243368" indent="-158865">
              <a:buClr>
                <a:schemeClr val="dk1"/>
              </a:buClr>
              <a:buSzPts val="1100"/>
              <a:buChar char="●"/>
            </a:pPr>
            <a:r>
              <a:rPr lang="en">
                <a:solidFill>
                  <a:schemeClr val="dk1"/>
                </a:solidFill>
              </a:rPr>
              <a:t>They need to scale their product &amp; GTM strategy to keep up with demand. </a:t>
            </a:r>
            <a:endParaRPr>
              <a:solidFill>
                <a:schemeClr val="dk1"/>
              </a:solidFill>
            </a:endParaRPr>
          </a:p>
          <a:p>
            <a:pPr marL="243368" indent="-158865">
              <a:buClr>
                <a:schemeClr val="dk1"/>
              </a:buClr>
              <a:buSzPts val="1100"/>
              <a:buChar char="●"/>
            </a:pPr>
            <a:r>
              <a:rPr lang="en">
                <a:solidFill>
                  <a:schemeClr val="dk1"/>
                </a:solidFill>
              </a:rPr>
              <a:t>After considering their budget, they’re going to hire a handful of engineers, product designer, and a marketing manager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90e6bfd5c_0_457: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90e6bfd5c_0_457: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Clr>
                <a:schemeClr val="dk1"/>
              </a:buClr>
              <a:buSzPts val="1100"/>
              <a:buChar char="●"/>
            </a:pPr>
            <a:r>
              <a:rPr lang="en">
                <a:solidFill>
                  <a:schemeClr val="dk1"/>
                </a:solidFill>
              </a:rPr>
              <a:t>Let’s take a look at average salaries for these open roles across various countries. </a:t>
            </a:r>
            <a:endParaRPr>
              <a:solidFill>
                <a:schemeClr val="dk1"/>
              </a:solidFill>
            </a:endParaRPr>
          </a:p>
          <a:p>
            <a:pPr marL="243368" indent="-158865">
              <a:buClr>
                <a:schemeClr val="dk1"/>
              </a:buClr>
              <a:buSzPts val="1100"/>
              <a:buChar char="●"/>
            </a:pPr>
            <a:r>
              <a:rPr lang="en">
                <a:solidFill>
                  <a:schemeClr val="dk1"/>
                </a:solidFill>
              </a:rPr>
              <a:t>Obviously, this can vary further by city breakdown. But, in general, pay can vary widely based on the countries you hire from.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90e6bfd5c_0_477: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90e6bfd5c_0_477: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marL="243368" indent="-158865">
              <a:buSzPts val="1100"/>
              <a:buChar char="●"/>
            </a:pPr>
            <a:r>
              <a:rPr lang="en"/>
              <a:t>But, salary is just one piece of the puzzle. Here’s a more nuanced look as some challenges and upsides this company could face by hiring internationally. </a:t>
            </a:r>
            <a:endParaRPr/>
          </a:p>
          <a:p>
            <a:pPr marL="243368" indent="-158865">
              <a:buSzPts val="1100"/>
              <a:buChar char="●"/>
            </a:pPr>
            <a:r>
              <a:rPr lang="en"/>
              <a:t>There are in-depth considerations for this company to take when it comes to actually hiring globally. </a:t>
            </a:r>
            <a:endParaRPr/>
          </a:p>
          <a:p>
            <a:pPr marL="486735" lvl="1" indent="-158865">
              <a:buSzPts val="1100"/>
              <a:buChar char="○"/>
            </a:pPr>
            <a:r>
              <a:rPr lang="en"/>
              <a:t>Regarding challenges, this company will have to consider whether global hires will fit into their company culture, how they’ll manage employee experience across time zones, and how to hire and pay these folks compliantly. </a:t>
            </a:r>
            <a:endParaRPr/>
          </a:p>
          <a:p>
            <a:pPr marL="486735" lvl="1" indent="-158865">
              <a:buSzPts val="1100"/>
              <a:buChar char="○"/>
            </a:pPr>
            <a:r>
              <a:rPr lang="en"/>
              <a:t>But, as you can see, if executed properly, they stand to save significantly on key hires. They’ll also have labor coverage around the clock and immediate support in new potential markets they want to get into. </a:t>
            </a:r>
            <a:endParaRPr/>
          </a:p>
          <a:p>
            <a:pPr marL="243368" indent="-158865">
              <a:buSzPts val="1100"/>
              <a:buChar char="●"/>
            </a:pPr>
            <a:r>
              <a:rPr lang="en"/>
              <a:t>To help you decide if global hiring might be appropriate for your organization, let’s explore global hiring challenges to consider, and the upsides that might make it worth your while. We’ll come back to this example shortly.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90e6bfd5c_0_112:notes"/>
          <p:cNvSpPr>
            <a:spLocks noGrp="1" noRot="1" noChangeAspect="1"/>
          </p:cNvSpPr>
          <p:nvPr>
            <p:ph type="sldImg" idx="2"/>
          </p:nvPr>
        </p:nvSpPr>
        <p:spPr>
          <a:xfrm>
            <a:off x="-136525" y="412750"/>
            <a:ext cx="3660775" cy="2060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90e6bfd5c_0_112:notes"/>
          <p:cNvSpPr txBox="1">
            <a:spLocks noGrp="1"/>
          </p:cNvSpPr>
          <p:nvPr>
            <p:ph type="body" idx="1"/>
          </p:nvPr>
        </p:nvSpPr>
        <p:spPr>
          <a:xfrm>
            <a:off x="338622" y="2610673"/>
            <a:ext cx="2708975" cy="2473270"/>
          </a:xfrm>
          <a:prstGeom prst="rect">
            <a:avLst/>
          </a:prstGeom>
        </p:spPr>
        <p:txBody>
          <a:bodyPr spcFirstLastPara="1" wrap="square" lIns="48666" tIns="48666" rIns="48666" bIns="48666" anchor="t" anchorCtr="0">
            <a:noAutofit/>
          </a:bodyPr>
          <a:lstStyle/>
          <a:p>
            <a:pPr>
              <a:buClr>
                <a:schemeClr val="dk1"/>
              </a:buClr>
              <a:buSzPts val="1100"/>
            </a:pPr>
            <a:r>
              <a:rPr lang="en" b="1">
                <a:solidFill>
                  <a:schemeClr val="dk1"/>
                </a:solidFill>
              </a:rPr>
              <a:t>FOR EXAMPLE, AT DEEL: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DEBE8"/>
          </a:solidFill>
        </p:spPr>
        <p:txBody>
          <a:bodyPr wrap="square" lIns="0" tIns="0" rIns="0" bIns="0" rtlCol="0"/>
          <a:lstStyle/>
          <a:p>
            <a:endParaRPr/>
          </a:p>
        </p:txBody>
      </p:sp>
      <p:sp>
        <p:nvSpPr>
          <p:cNvPr id="17" name="bg object 17"/>
          <p:cNvSpPr/>
          <p:nvPr/>
        </p:nvSpPr>
        <p:spPr>
          <a:xfrm>
            <a:off x="376951" y="10474811"/>
            <a:ext cx="1445260" cy="0"/>
          </a:xfrm>
          <a:custGeom>
            <a:avLst/>
            <a:gdLst/>
            <a:ahLst/>
            <a:cxnLst/>
            <a:rect l="l" t="t" r="r" b="b"/>
            <a:pathLst>
              <a:path w="1445260">
                <a:moveTo>
                  <a:pt x="0" y="0"/>
                </a:moveTo>
                <a:lnTo>
                  <a:pt x="1444982" y="0"/>
                </a:lnTo>
              </a:path>
            </a:pathLst>
          </a:custGeom>
          <a:ln w="52354">
            <a:solidFill>
              <a:srgbClr val="CCB371"/>
            </a:solidFill>
          </a:ln>
        </p:spPr>
        <p:txBody>
          <a:bodyPr wrap="square" lIns="0" tIns="0" rIns="0" bIns="0" rtlCol="0"/>
          <a:lstStyle/>
          <a:p>
            <a:endParaRPr/>
          </a:p>
        </p:txBody>
      </p:sp>
      <p:sp>
        <p:nvSpPr>
          <p:cNvPr id="18" name="bg object 18"/>
          <p:cNvSpPr/>
          <p:nvPr/>
        </p:nvSpPr>
        <p:spPr>
          <a:xfrm>
            <a:off x="2198885" y="10474811"/>
            <a:ext cx="17528540" cy="0"/>
          </a:xfrm>
          <a:custGeom>
            <a:avLst/>
            <a:gdLst/>
            <a:ahLst/>
            <a:cxnLst/>
            <a:rect l="l" t="t" r="r" b="b"/>
            <a:pathLst>
              <a:path w="17528540">
                <a:moveTo>
                  <a:pt x="0" y="0"/>
                </a:moveTo>
                <a:lnTo>
                  <a:pt x="17528262" y="0"/>
                </a:lnTo>
              </a:path>
            </a:pathLst>
          </a:custGeom>
          <a:ln w="52354">
            <a:solidFill>
              <a:srgbClr val="000000"/>
            </a:solidFill>
          </a:ln>
        </p:spPr>
        <p:txBody>
          <a:bodyPr wrap="square" lIns="0" tIns="0" rIns="0" bIns="0" rtlCol="0"/>
          <a:lstStyle/>
          <a:p>
            <a:endParaRPr/>
          </a:p>
        </p:txBody>
      </p:sp>
      <p:pic>
        <p:nvPicPr>
          <p:cNvPr id="19" name="bg object 19"/>
          <p:cNvPicPr/>
          <p:nvPr/>
        </p:nvPicPr>
        <p:blipFill>
          <a:blip r:embed="rId2" cstate="print"/>
          <a:stretch>
            <a:fillRect/>
          </a:stretch>
        </p:blipFill>
        <p:spPr>
          <a:xfrm>
            <a:off x="18526357" y="10720762"/>
            <a:ext cx="1200790" cy="210841"/>
          </a:xfrm>
          <a:prstGeom prst="rect">
            <a:avLst/>
          </a:prstGeom>
        </p:spPr>
      </p:pic>
      <p:pic>
        <p:nvPicPr>
          <p:cNvPr id="20" name="bg object 20"/>
          <p:cNvPicPr/>
          <p:nvPr/>
        </p:nvPicPr>
        <p:blipFill>
          <a:blip r:embed="rId3" cstate="print"/>
          <a:stretch>
            <a:fillRect/>
          </a:stretch>
        </p:blipFill>
        <p:spPr>
          <a:xfrm>
            <a:off x="19133731" y="376951"/>
            <a:ext cx="593416" cy="721705"/>
          </a:xfrm>
          <a:prstGeom prst="rect">
            <a:avLst/>
          </a:prstGeom>
        </p:spPr>
      </p:pic>
      <p:sp>
        <p:nvSpPr>
          <p:cNvPr id="21" name="bg object 21"/>
          <p:cNvSpPr/>
          <p:nvPr/>
        </p:nvSpPr>
        <p:spPr>
          <a:xfrm>
            <a:off x="15266091" y="7825813"/>
            <a:ext cx="8255" cy="14604"/>
          </a:xfrm>
          <a:custGeom>
            <a:avLst/>
            <a:gdLst/>
            <a:ahLst/>
            <a:cxnLst/>
            <a:rect l="l" t="t" r="r" b="b"/>
            <a:pathLst>
              <a:path w="8255" h="14604">
                <a:moveTo>
                  <a:pt x="0" y="0"/>
                </a:moveTo>
                <a:lnTo>
                  <a:pt x="0" y="14240"/>
                </a:lnTo>
                <a:lnTo>
                  <a:pt x="7685" y="10125"/>
                </a:lnTo>
                <a:lnTo>
                  <a:pt x="5455" y="6491"/>
                </a:lnTo>
                <a:lnTo>
                  <a:pt x="2910" y="3088"/>
                </a:lnTo>
                <a:lnTo>
                  <a:pt x="0" y="0"/>
                </a:lnTo>
                <a:close/>
              </a:path>
            </a:pathLst>
          </a:custGeom>
          <a:solidFill>
            <a:srgbClr val="CFCFCF"/>
          </a:solidFill>
        </p:spPr>
        <p:txBody>
          <a:bodyPr wrap="square" lIns="0" tIns="0" rIns="0" bIns="0" rtlCol="0"/>
          <a:lstStyle/>
          <a:p>
            <a:endParaRPr/>
          </a:p>
        </p:txBody>
      </p:sp>
      <p:pic>
        <p:nvPicPr>
          <p:cNvPr id="22" name="bg object 22"/>
          <p:cNvPicPr/>
          <p:nvPr/>
        </p:nvPicPr>
        <p:blipFill>
          <a:blip r:embed="rId4" cstate="print"/>
          <a:stretch>
            <a:fillRect/>
          </a:stretch>
        </p:blipFill>
        <p:spPr>
          <a:xfrm>
            <a:off x="7856458" y="1628281"/>
            <a:ext cx="11131447" cy="8313589"/>
          </a:xfrm>
          <a:prstGeom prst="rect">
            <a:avLst/>
          </a:prstGeom>
        </p:spPr>
      </p:pic>
      <p:pic>
        <p:nvPicPr>
          <p:cNvPr id="23" name="bg object 23"/>
          <p:cNvPicPr/>
          <p:nvPr/>
        </p:nvPicPr>
        <p:blipFill>
          <a:blip r:embed="rId5" cstate="print"/>
          <a:stretch>
            <a:fillRect/>
          </a:stretch>
        </p:blipFill>
        <p:spPr>
          <a:xfrm>
            <a:off x="10718986" y="4214937"/>
            <a:ext cx="122970" cy="122970"/>
          </a:xfrm>
          <a:prstGeom prst="rect">
            <a:avLst/>
          </a:prstGeom>
        </p:spPr>
      </p:pic>
      <p:sp>
        <p:nvSpPr>
          <p:cNvPr id="2" name="Holder 2"/>
          <p:cNvSpPr>
            <a:spLocks noGrp="1"/>
          </p:cNvSpPr>
          <p:nvPr>
            <p:ph type="ctrTitle"/>
          </p:nvPr>
        </p:nvSpPr>
        <p:spPr>
          <a:xfrm>
            <a:off x="2123360" y="1416576"/>
            <a:ext cx="15857378" cy="26644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6" name="Holder 6"/>
          <p:cNvSpPr>
            <a:spLocks noGrp="1"/>
          </p:cNvSpPr>
          <p:nvPr>
            <p:ph type="sldNum" sz="quarter" idx="7"/>
          </p:nvPr>
        </p:nvSpPr>
        <p:spPr/>
        <p:txBody>
          <a:bodyPr lIns="0" tIns="0" rIns="0" bIns="0"/>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85307" y="978506"/>
            <a:ext cx="18733486" cy="12592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85307" y="2534022"/>
            <a:ext cx="18733486" cy="7511862"/>
          </a:xfrm>
          <a:prstGeom prst="rect">
            <a:avLst/>
          </a:prstGeom>
        </p:spPr>
        <p:txBody>
          <a:bodyPr spcFirstLastPara="1" wrap="square" lIns="91425" tIns="91425" rIns="91425" bIns="91425" anchor="t" anchorCtr="0">
            <a:normAutofit/>
          </a:bodyPr>
          <a:lstStyle>
            <a:lvl1pPr marL="1005200" lvl="0" indent="-753900">
              <a:spcBef>
                <a:spcPts val="0"/>
              </a:spcBef>
              <a:spcAft>
                <a:spcPts val="0"/>
              </a:spcAft>
              <a:buSzPts val="1800"/>
              <a:buChar char="●"/>
              <a:defRPr/>
            </a:lvl1pPr>
            <a:lvl2pPr marL="2010400" lvl="1" indent="-698056">
              <a:spcBef>
                <a:spcPts val="0"/>
              </a:spcBef>
              <a:spcAft>
                <a:spcPts val="0"/>
              </a:spcAft>
              <a:buSzPts val="1400"/>
              <a:buChar char="○"/>
              <a:defRPr/>
            </a:lvl2pPr>
            <a:lvl3pPr marL="3015600" lvl="2" indent="-698056">
              <a:spcBef>
                <a:spcPts val="0"/>
              </a:spcBef>
              <a:spcAft>
                <a:spcPts val="0"/>
              </a:spcAft>
              <a:buSzPts val="1400"/>
              <a:buChar char="■"/>
              <a:defRPr/>
            </a:lvl3pPr>
            <a:lvl4pPr marL="4020800" lvl="3" indent="-698056">
              <a:spcBef>
                <a:spcPts val="0"/>
              </a:spcBef>
              <a:spcAft>
                <a:spcPts val="0"/>
              </a:spcAft>
              <a:buSzPts val="1400"/>
              <a:buChar char="●"/>
              <a:defRPr/>
            </a:lvl4pPr>
            <a:lvl5pPr marL="5026000" lvl="4" indent="-698056">
              <a:spcBef>
                <a:spcPts val="0"/>
              </a:spcBef>
              <a:spcAft>
                <a:spcPts val="0"/>
              </a:spcAft>
              <a:buSzPts val="1400"/>
              <a:buChar char="○"/>
              <a:defRPr/>
            </a:lvl5pPr>
            <a:lvl6pPr marL="6031200" lvl="5" indent="-698056">
              <a:spcBef>
                <a:spcPts val="0"/>
              </a:spcBef>
              <a:spcAft>
                <a:spcPts val="0"/>
              </a:spcAft>
              <a:buSzPts val="1400"/>
              <a:buChar char="■"/>
              <a:defRPr/>
            </a:lvl6pPr>
            <a:lvl7pPr marL="7036399" lvl="6" indent="-698056">
              <a:spcBef>
                <a:spcPts val="0"/>
              </a:spcBef>
              <a:spcAft>
                <a:spcPts val="0"/>
              </a:spcAft>
              <a:buSzPts val="1400"/>
              <a:buChar char="●"/>
              <a:defRPr/>
            </a:lvl7pPr>
            <a:lvl8pPr marL="8041599" lvl="7" indent="-698056">
              <a:spcBef>
                <a:spcPts val="0"/>
              </a:spcBef>
              <a:spcAft>
                <a:spcPts val="0"/>
              </a:spcAft>
              <a:buSzPts val="1400"/>
              <a:buChar char="○"/>
              <a:defRPr/>
            </a:lvl8pPr>
            <a:lvl9pPr marL="9046799" lvl="8" indent="-698056">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FR" smtClean="0"/>
              <a:pPr algn="r"/>
              <a:t>‹#›</a:t>
            </a:fld>
            <a:endParaRPr lang="fr-FR"/>
          </a:p>
        </p:txBody>
      </p:sp>
    </p:spTree>
    <p:extLst>
      <p:ext uri="{BB962C8B-B14F-4D97-AF65-F5344CB8AC3E}">
        <p14:creationId xmlns:p14="http://schemas.microsoft.com/office/powerpoint/2010/main" val="184415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White">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DEBE8"/>
          </a:solidFill>
        </p:spPr>
        <p:txBody>
          <a:bodyPr wrap="square" lIns="0" tIns="0" rIns="0" bIns="0" rtlCol="0"/>
          <a:lstStyle/>
          <a:p>
            <a:endParaRPr/>
          </a:p>
        </p:txBody>
      </p:sp>
      <p:sp>
        <p:nvSpPr>
          <p:cNvPr id="17" name="bg object 17"/>
          <p:cNvSpPr/>
          <p:nvPr/>
        </p:nvSpPr>
        <p:spPr>
          <a:xfrm>
            <a:off x="376951" y="10474811"/>
            <a:ext cx="1445260" cy="0"/>
          </a:xfrm>
          <a:custGeom>
            <a:avLst/>
            <a:gdLst/>
            <a:ahLst/>
            <a:cxnLst/>
            <a:rect l="l" t="t" r="r" b="b"/>
            <a:pathLst>
              <a:path w="1445260">
                <a:moveTo>
                  <a:pt x="0" y="0"/>
                </a:moveTo>
                <a:lnTo>
                  <a:pt x="1444982" y="0"/>
                </a:lnTo>
              </a:path>
            </a:pathLst>
          </a:custGeom>
          <a:ln w="52354">
            <a:solidFill>
              <a:srgbClr val="CCB371"/>
            </a:solidFill>
          </a:ln>
        </p:spPr>
        <p:txBody>
          <a:bodyPr wrap="square" lIns="0" tIns="0" rIns="0" bIns="0" rtlCol="0"/>
          <a:lstStyle/>
          <a:p>
            <a:endParaRPr/>
          </a:p>
        </p:txBody>
      </p:sp>
      <p:sp>
        <p:nvSpPr>
          <p:cNvPr id="18" name="bg object 18"/>
          <p:cNvSpPr/>
          <p:nvPr/>
        </p:nvSpPr>
        <p:spPr>
          <a:xfrm>
            <a:off x="2198885" y="10474811"/>
            <a:ext cx="17528540" cy="0"/>
          </a:xfrm>
          <a:custGeom>
            <a:avLst/>
            <a:gdLst/>
            <a:ahLst/>
            <a:cxnLst/>
            <a:rect l="l" t="t" r="r" b="b"/>
            <a:pathLst>
              <a:path w="17528540">
                <a:moveTo>
                  <a:pt x="0" y="0"/>
                </a:moveTo>
                <a:lnTo>
                  <a:pt x="17528262" y="0"/>
                </a:lnTo>
              </a:path>
            </a:pathLst>
          </a:custGeom>
          <a:ln w="52354">
            <a:solidFill>
              <a:srgbClr val="000000"/>
            </a:solidFill>
          </a:ln>
        </p:spPr>
        <p:txBody>
          <a:bodyPr wrap="square" lIns="0" tIns="0" rIns="0" bIns="0" rtlCol="0"/>
          <a:lstStyle/>
          <a:p>
            <a:endParaRPr/>
          </a:p>
        </p:txBody>
      </p:sp>
      <p:pic>
        <p:nvPicPr>
          <p:cNvPr id="19" name="bg object 19"/>
          <p:cNvPicPr/>
          <p:nvPr/>
        </p:nvPicPr>
        <p:blipFill>
          <a:blip r:embed="rId2" cstate="print"/>
          <a:stretch>
            <a:fillRect/>
          </a:stretch>
        </p:blipFill>
        <p:spPr>
          <a:xfrm>
            <a:off x="18526357" y="10720762"/>
            <a:ext cx="1200790" cy="210841"/>
          </a:xfrm>
          <a:prstGeom prst="rect">
            <a:avLst/>
          </a:prstGeom>
        </p:spPr>
      </p:pic>
      <p:sp>
        <p:nvSpPr>
          <p:cNvPr id="2" name="Holder 2"/>
          <p:cNvSpPr>
            <a:spLocks noGrp="1"/>
          </p:cNvSpPr>
          <p:nvPr>
            <p:ph type="title"/>
          </p:nvPr>
        </p:nvSpPr>
        <p:spPr/>
        <p:txBody>
          <a:bodyPr lIns="0" tIns="0" rIns="0" bIns="0"/>
          <a:lstStyle>
            <a:lvl1pPr>
              <a:defRPr sz="905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6" name="Holder 6"/>
          <p:cNvSpPr>
            <a:spLocks noGrp="1"/>
          </p:cNvSpPr>
          <p:nvPr>
            <p:ph type="sldNum" sz="quarter" idx="7"/>
          </p:nvPr>
        </p:nvSpPr>
        <p:spPr/>
        <p:txBody>
          <a:bodyPr lIns="0" tIns="0" rIns="0" bIns="0"/>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4592935" cy="11308715"/>
          </a:xfrm>
          <a:custGeom>
            <a:avLst/>
            <a:gdLst/>
            <a:ahLst/>
            <a:cxnLst/>
            <a:rect l="l" t="t" r="r" b="b"/>
            <a:pathLst>
              <a:path w="14592935" h="11308715">
                <a:moveTo>
                  <a:pt x="14592895" y="0"/>
                </a:moveTo>
                <a:lnTo>
                  <a:pt x="0" y="0"/>
                </a:lnTo>
                <a:lnTo>
                  <a:pt x="0" y="11308556"/>
                </a:lnTo>
                <a:lnTo>
                  <a:pt x="14592895" y="11308556"/>
                </a:lnTo>
                <a:lnTo>
                  <a:pt x="14592895" y="0"/>
                </a:lnTo>
                <a:close/>
              </a:path>
            </a:pathLst>
          </a:custGeom>
          <a:solidFill>
            <a:srgbClr val="EDEBE8"/>
          </a:solidFill>
        </p:spPr>
        <p:txBody>
          <a:bodyPr wrap="square" lIns="0" tIns="0" rIns="0" bIns="0" rtlCol="0"/>
          <a:lstStyle/>
          <a:p>
            <a:endParaRPr/>
          </a:p>
        </p:txBody>
      </p:sp>
      <p:sp>
        <p:nvSpPr>
          <p:cNvPr id="17" name="bg object 17"/>
          <p:cNvSpPr/>
          <p:nvPr/>
        </p:nvSpPr>
        <p:spPr>
          <a:xfrm>
            <a:off x="376951" y="10474811"/>
            <a:ext cx="1445260" cy="0"/>
          </a:xfrm>
          <a:custGeom>
            <a:avLst/>
            <a:gdLst/>
            <a:ahLst/>
            <a:cxnLst/>
            <a:rect l="l" t="t" r="r" b="b"/>
            <a:pathLst>
              <a:path w="1445260">
                <a:moveTo>
                  <a:pt x="0" y="0"/>
                </a:moveTo>
                <a:lnTo>
                  <a:pt x="1444982" y="0"/>
                </a:lnTo>
              </a:path>
            </a:pathLst>
          </a:custGeom>
          <a:ln w="52354">
            <a:solidFill>
              <a:srgbClr val="CCB371"/>
            </a:solidFill>
          </a:ln>
        </p:spPr>
        <p:txBody>
          <a:bodyPr wrap="square" lIns="0" tIns="0" rIns="0" bIns="0" rtlCol="0"/>
          <a:lstStyle/>
          <a:p>
            <a:endParaRPr/>
          </a:p>
        </p:txBody>
      </p:sp>
      <p:sp>
        <p:nvSpPr>
          <p:cNvPr id="18" name="bg object 18"/>
          <p:cNvSpPr/>
          <p:nvPr/>
        </p:nvSpPr>
        <p:spPr>
          <a:xfrm>
            <a:off x="2198885" y="10474811"/>
            <a:ext cx="17528540" cy="0"/>
          </a:xfrm>
          <a:custGeom>
            <a:avLst/>
            <a:gdLst/>
            <a:ahLst/>
            <a:cxnLst/>
            <a:rect l="l" t="t" r="r" b="b"/>
            <a:pathLst>
              <a:path w="17528540">
                <a:moveTo>
                  <a:pt x="0" y="0"/>
                </a:moveTo>
                <a:lnTo>
                  <a:pt x="17528262" y="0"/>
                </a:lnTo>
              </a:path>
            </a:pathLst>
          </a:custGeom>
          <a:ln w="52354">
            <a:solidFill>
              <a:srgbClr val="000000"/>
            </a:solidFill>
          </a:ln>
        </p:spPr>
        <p:txBody>
          <a:bodyPr wrap="square" lIns="0" tIns="0" rIns="0" bIns="0" rtlCol="0"/>
          <a:lstStyle/>
          <a:p>
            <a:endParaRPr/>
          </a:p>
        </p:txBody>
      </p:sp>
      <p:pic>
        <p:nvPicPr>
          <p:cNvPr id="19" name="bg object 19"/>
          <p:cNvPicPr/>
          <p:nvPr/>
        </p:nvPicPr>
        <p:blipFill>
          <a:blip r:embed="rId2" cstate="print"/>
          <a:stretch>
            <a:fillRect/>
          </a:stretch>
        </p:blipFill>
        <p:spPr>
          <a:xfrm>
            <a:off x="18526357" y="10720762"/>
            <a:ext cx="1200790" cy="210841"/>
          </a:xfrm>
          <a:prstGeom prst="rect">
            <a:avLst/>
          </a:prstGeom>
        </p:spPr>
      </p:pic>
      <p:pic>
        <p:nvPicPr>
          <p:cNvPr id="20" name="bg object 20"/>
          <p:cNvPicPr/>
          <p:nvPr/>
        </p:nvPicPr>
        <p:blipFill>
          <a:blip r:embed="rId3" cstate="print"/>
          <a:stretch>
            <a:fillRect/>
          </a:stretch>
        </p:blipFill>
        <p:spPr>
          <a:xfrm>
            <a:off x="19133731" y="376951"/>
            <a:ext cx="593416" cy="721695"/>
          </a:xfrm>
          <a:prstGeom prst="rect">
            <a:avLst/>
          </a:prstGeom>
        </p:spPr>
      </p:pic>
      <p:sp>
        <p:nvSpPr>
          <p:cNvPr id="2" name="Holder 2"/>
          <p:cNvSpPr>
            <a:spLocks noGrp="1"/>
          </p:cNvSpPr>
          <p:nvPr>
            <p:ph type="title"/>
          </p:nvPr>
        </p:nvSpPr>
        <p:spPr/>
        <p:txBody>
          <a:bodyPr lIns="0" tIns="0" rIns="0" bIns="0"/>
          <a:lstStyle>
            <a:lvl1pPr>
              <a:defRPr sz="9050" b="1" i="0">
                <a:solidFill>
                  <a:schemeClr val="tx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7" name="Holder 7"/>
          <p:cNvSpPr>
            <a:spLocks noGrp="1"/>
          </p:cNvSpPr>
          <p:nvPr>
            <p:ph type="sldNum" sz="quarter" idx="7"/>
          </p:nvPr>
        </p:nvSpPr>
        <p:spPr/>
        <p:txBody>
          <a:bodyPr lIns="0" tIns="0" rIns="0" bIns="0"/>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5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5" name="Holder 5"/>
          <p:cNvSpPr>
            <a:spLocks noGrp="1"/>
          </p:cNvSpPr>
          <p:nvPr>
            <p:ph type="sldNum" sz="quarter" idx="7"/>
          </p:nvPr>
        </p:nvSpPr>
        <p:spPr/>
        <p:txBody>
          <a:bodyPr lIns="0" tIns="0" rIns="0" bIns="0"/>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4" name="Holder 4"/>
          <p:cNvSpPr>
            <a:spLocks noGrp="1"/>
          </p:cNvSpPr>
          <p:nvPr>
            <p:ph type="sldNum" sz="quarter" idx="7"/>
          </p:nvPr>
        </p:nvSpPr>
        <p:spPr/>
        <p:txBody>
          <a:bodyPr lIns="0" tIns="0" rIns="0" bIns="0"/>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clusion">
    <p:bg>
      <p:bgPr>
        <a:solidFill>
          <a:srgbClr val="CCB371"/>
        </a:solidFill>
        <a:effectLst/>
      </p:bgPr>
    </p:bg>
    <p:spTree>
      <p:nvGrpSpPr>
        <p:cNvPr id="1" name=""/>
        <p:cNvGrpSpPr/>
        <p:nvPr/>
      </p:nvGrpSpPr>
      <p:grpSpPr>
        <a:xfrm>
          <a:off x="0" y="0"/>
          <a:ext cx="0" cy="0"/>
          <a:chOff x="0" y="0"/>
          <a:chExt cx="0" cy="0"/>
        </a:xfrm>
      </p:grpSpPr>
      <p:sp>
        <p:nvSpPr>
          <p:cNvPr id="24" name="Espace réservé du numéro de diapositive 32">
            <a:extLst>
              <a:ext uri="{FF2B5EF4-FFF2-40B4-BE49-F238E27FC236}">
                <a16:creationId xmlns:a16="http://schemas.microsoft.com/office/drawing/2014/main" id="{1BC20493-F602-734C-9F7C-BAB2BBDA634C}"/>
              </a:ext>
            </a:extLst>
          </p:cNvPr>
          <p:cNvSpPr>
            <a:spLocks noGrp="1"/>
          </p:cNvSpPr>
          <p:nvPr>
            <p:ph type="sldNum" sz="quarter" idx="4"/>
          </p:nvPr>
        </p:nvSpPr>
        <p:spPr>
          <a:xfrm>
            <a:off x="376922" y="10552335"/>
            <a:ext cx="4522430" cy="461665"/>
          </a:xfrm>
          <a:prstGeom prst="rect">
            <a:avLst/>
          </a:prstGeom>
        </p:spPr>
        <p:txBody>
          <a:bodyPr vert="horz" lIns="91440" tIns="45720" rIns="91440" bIns="45720" rtlCol="0" anchor="ctr"/>
          <a:lstStyle>
            <a:lvl1pPr algn="l">
              <a:defRPr sz="2400" baseline="0">
                <a:solidFill>
                  <a:schemeClr val="tx1"/>
                </a:solidFill>
              </a:defRPr>
            </a:lvl1pPr>
          </a:lstStyle>
          <a:p>
            <a:endParaRPr lang="fr-FR" dirty="0"/>
          </a:p>
        </p:txBody>
      </p:sp>
      <p:sp>
        <p:nvSpPr>
          <p:cNvPr id="25" name="Espace réservé du pied de page 34">
            <a:extLst>
              <a:ext uri="{FF2B5EF4-FFF2-40B4-BE49-F238E27FC236}">
                <a16:creationId xmlns:a16="http://schemas.microsoft.com/office/drawing/2014/main" id="{A5B8A53F-013A-2C4D-AE95-64868C9B2CB5}"/>
              </a:ext>
            </a:extLst>
          </p:cNvPr>
          <p:cNvSpPr>
            <a:spLocks noGrp="1"/>
          </p:cNvSpPr>
          <p:nvPr>
            <p:ph type="ftr" sz="quarter" idx="3"/>
          </p:nvPr>
        </p:nvSpPr>
        <p:spPr>
          <a:xfrm>
            <a:off x="12939562" y="10645661"/>
            <a:ext cx="6786026" cy="830880"/>
          </a:xfrm>
          <a:prstGeom prst="rect">
            <a:avLst/>
          </a:prstGeom>
        </p:spPr>
        <p:txBody>
          <a:bodyPr vert="horz" lIns="91440" tIns="45720" rIns="91440" bIns="45720" rtlCol="0" anchor="ctr"/>
          <a:lstStyle>
            <a:lvl1pPr algn="r" fontAlgn="ctr">
              <a:defRPr sz="2400" baseline="0">
                <a:solidFill>
                  <a:schemeClr val="tx1"/>
                </a:solidFill>
                <a:latin typeface="Archia" panose="02000503000000020004" pitchFamily="2" charset="77"/>
              </a:defRPr>
            </a:lvl1pPr>
          </a:lstStyle>
          <a:p>
            <a:r>
              <a:rPr lang="fr-FR" dirty="0"/>
              <a:t>© 2022 </a:t>
            </a:r>
            <a:r>
              <a:rPr lang="fr-FR" spc="-5" dirty="0" err="1"/>
              <a:t>Property</a:t>
            </a:r>
            <a:r>
              <a:rPr lang="fr-FR" dirty="0"/>
              <a:t> of </a:t>
            </a:r>
            <a:r>
              <a:rPr lang="fr-FR" spc="-5" dirty="0" err="1"/>
              <a:t>Kopper</a:t>
            </a:r>
            <a:r>
              <a:rPr lang="fr-FR" spc="5" dirty="0"/>
              <a:t> </a:t>
            </a:r>
            <a:r>
              <a:rPr lang="fr-FR" dirty="0"/>
              <a:t>– </a:t>
            </a:r>
            <a:r>
              <a:rPr lang="fr-FR" dirty="0" err="1"/>
              <a:t>Confidential</a:t>
            </a:r>
            <a:r>
              <a:rPr lang="fr-FR" dirty="0"/>
              <a:t>.</a:t>
            </a:r>
          </a:p>
          <a:p>
            <a:endParaRPr lang="fr-FR" dirty="0"/>
          </a:p>
        </p:txBody>
      </p:sp>
      <p:grpSp>
        <p:nvGrpSpPr>
          <p:cNvPr id="26" name="object 6">
            <a:extLst>
              <a:ext uri="{FF2B5EF4-FFF2-40B4-BE49-F238E27FC236}">
                <a16:creationId xmlns:a16="http://schemas.microsoft.com/office/drawing/2014/main" id="{A48B9D47-F83F-6841-B2C8-B23E03A8339F}"/>
              </a:ext>
            </a:extLst>
          </p:cNvPr>
          <p:cNvGrpSpPr/>
          <p:nvPr userDrawn="1"/>
        </p:nvGrpSpPr>
        <p:grpSpPr>
          <a:xfrm>
            <a:off x="376922" y="10473341"/>
            <a:ext cx="19348947" cy="0"/>
            <a:chOff x="376951" y="10474812"/>
            <a:chExt cx="19350475" cy="0"/>
          </a:xfrm>
        </p:grpSpPr>
        <p:sp>
          <p:nvSpPr>
            <p:cNvPr id="27" name="object 8">
              <a:extLst>
                <a:ext uri="{FF2B5EF4-FFF2-40B4-BE49-F238E27FC236}">
                  <a16:creationId xmlns:a16="http://schemas.microsoft.com/office/drawing/2014/main" id="{09F4B76D-3A76-694E-A7D1-808AE27E36AE}"/>
                </a:ext>
              </a:extLst>
            </p:cNvPr>
            <p:cNvSpPr/>
            <p:nvPr/>
          </p:nvSpPr>
          <p:spPr>
            <a:xfrm>
              <a:off x="376951" y="10474812"/>
              <a:ext cx="1445260" cy="0"/>
            </a:xfrm>
            <a:custGeom>
              <a:avLst/>
              <a:gdLst/>
              <a:ahLst/>
              <a:cxnLst/>
              <a:rect l="l" t="t" r="r" b="b"/>
              <a:pathLst>
                <a:path w="1445260">
                  <a:moveTo>
                    <a:pt x="0" y="0"/>
                  </a:moveTo>
                  <a:lnTo>
                    <a:pt x="1444982" y="0"/>
                  </a:lnTo>
                </a:path>
              </a:pathLst>
            </a:custGeom>
            <a:ln w="52354">
              <a:solidFill>
                <a:schemeClr val="bg1"/>
              </a:solidFill>
            </a:ln>
          </p:spPr>
          <p:txBody>
            <a:bodyPr wrap="square" lIns="0" tIns="0" rIns="0" bIns="0" rtlCol="0"/>
            <a:lstStyle/>
            <a:p>
              <a:endParaRPr sz="1800"/>
            </a:p>
          </p:txBody>
        </p:sp>
        <p:sp>
          <p:nvSpPr>
            <p:cNvPr id="28" name="object 9">
              <a:extLst>
                <a:ext uri="{FF2B5EF4-FFF2-40B4-BE49-F238E27FC236}">
                  <a16:creationId xmlns:a16="http://schemas.microsoft.com/office/drawing/2014/main" id="{0BDE4D8B-D1C6-D441-B4F9-AA2F4C84CF8C}"/>
                </a:ext>
              </a:extLst>
            </p:cNvPr>
            <p:cNvSpPr/>
            <p:nvPr/>
          </p:nvSpPr>
          <p:spPr>
            <a:xfrm>
              <a:off x="2198886" y="10474812"/>
              <a:ext cx="17528540" cy="0"/>
            </a:xfrm>
            <a:custGeom>
              <a:avLst/>
              <a:gdLst/>
              <a:ahLst/>
              <a:cxnLst/>
              <a:rect l="l" t="t" r="r" b="b"/>
              <a:pathLst>
                <a:path w="17528540">
                  <a:moveTo>
                    <a:pt x="0" y="0"/>
                  </a:moveTo>
                  <a:lnTo>
                    <a:pt x="17528262" y="0"/>
                  </a:lnTo>
                </a:path>
              </a:pathLst>
            </a:custGeom>
            <a:ln w="52354">
              <a:solidFill>
                <a:srgbClr val="000000"/>
              </a:solidFill>
            </a:ln>
          </p:spPr>
          <p:txBody>
            <a:bodyPr wrap="square" lIns="0" tIns="0" rIns="0" bIns="0" rtlCol="0"/>
            <a:lstStyle/>
            <a:p>
              <a:endParaRPr sz="1800"/>
            </a:p>
          </p:txBody>
        </p:sp>
      </p:grpSp>
      <p:sp>
        <p:nvSpPr>
          <p:cNvPr id="9" name="Espace réservé du texte 2">
            <a:extLst>
              <a:ext uri="{FF2B5EF4-FFF2-40B4-BE49-F238E27FC236}">
                <a16:creationId xmlns:a16="http://schemas.microsoft.com/office/drawing/2014/main" id="{2C90439B-2147-5A47-85CE-2EE9CA4499BC}"/>
              </a:ext>
            </a:extLst>
          </p:cNvPr>
          <p:cNvSpPr>
            <a:spLocks noGrp="1"/>
          </p:cNvSpPr>
          <p:nvPr>
            <p:ph type="body" sz="quarter" idx="21" hasCustomPrompt="1"/>
          </p:nvPr>
        </p:nvSpPr>
        <p:spPr>
          <a:xfrm>
            <a:off x="1370983" y="4923614"/>
            <a:ext cx="17403545" cy="1225848"/>
          </a:xfrm>
          <a:prstGeom prst="rect">
            <a:avLst/>
          </a:prstGeom>
        </p:spPr>
        <p:txBody>
          <a:bodyPr/>
          <a:lstStyle>
            <a:lvl1pPr marL="0" marR="0" indent="0" algn="l" defTabSz="914309" rtl="0" eaLnBrk="1" fontAlgn="auto" latinLnBrk="0" hangingPunct="1">
              <a:lnSpc>
                <a:spcPct val="150000"/>
              </a:lnSpc>
              <a:spcBef>
                <a:spcPts val="1000"/>
              </a:spcBef>
              <a:spcAft>
                <a:spcPts val="0"/>
              </a:spcAft>
              <a:buClrTx/>
              <a:buSzTx/>
              <a:buFontTx/>
              <a:buNone/>
              <a:tabLst/>
              <a:defRPr sz="2800">
                <a:solidFill>
                  <a:schemeClr val="bg1"/>
                </a:solidFill>
                <a:latin typeface="Archia" panose="02000503000000020004" pitchFamily="2" charset="77"/>
              </a:defRPr>
            </a:lvl1pPr>
          </a:lstStyle>
          <a:p>
            <a:pPr lvl="0"/>
            <a:r>
              <a:rPr lang="fr-FR" dirty="0"/>
              <a:t>Dit </a:t>
            </a:r>
            <a:r>
              <a:rPr lang="fr-FR" dirty="0" err="1"/>
              <a:t>voluptas</a:t>
            </a:r>
            <a:r>
              <a:rPr lang="fr-FR" dirty="0"/>
              <a:t> </a:t>
            </a:r>
            <a:r>
              <a:rPr lang="fr-FR" dirty="0" err="1"/>
              <a:t>coruptaquis</a:t>
            </a:r>
            <a:r>
              <a:rPr lang="fr-FR" dirty="0"/>
              <a:t> </a:t>
            </a:r>
            <a:r>
              <a:rPr lang="fr-FR" dirty="0" err="1"/>
              <a:t>quam</a:t>
            </a:r>
            <a:r>
              <a:rPr lang="fr-FR" dirty="0"/>
              <a:t> </a:t>
            </a:r>
            <a:r>
              <a:rPr lang="fr-FR" dirty="0" err="1"/>
              <a:t>num</a:t>
            </a:r>
            <a:r>
              <a:rPr lang="fr-FR" dirty="0"/>
              <a:t> </a:t>
            </a:r>
            <a:r>
              <a:rPr lang="fr-FR" dirty="0" err="1"/>
              <a:t>ium</a:t>
            </a:r>
            <a:r>
              <a:rPr lang="fr-FR" dirty="0"/>
              <a:t> </a:t>
            </a:r>
            <a:r>
              <a:rPr lang="fr-FR" dirty="0" err="1"/>
              <a:t>labore</a:t>
            </a:r>
            <a:r>
              <a:rPr lang="fr-FR" dirty="0"/>
              <a:t> </a:t>
            </a:r>
            <a:r>
              <a:rPr lang="fr-FR" dirty="0" err="1"/>
              <a:t>quati</a:t>
            </a:r>
            <a:r>
              <a:rPr lang="fr-FR" dirty="0"/>
              <a:t> </a:t>
            </a:r>
            <a:r>
              <a:rPr lang="fr-FR" dirty="0" err="1"/>
              <a:t>tendiasit</a:t>
            </a:r>
            <a:r>
              <a:rPr lang="fr-FR" dirty="0"/>
              <a:t> quat </a:t>
            </a:r>
            <a:r>
              <a:rPr lang="fr-FR" dirty="0" err="1"/>
              <a:t>utet</a:t>
            </a:r>
            <a:r>
              <a:rPr lang="fr-FR" dirty="0"/>
              <a:t> </a:t>
            </a:r>
            <a:r>
              <a:rPr lang="fr-FR" dirty="0" err="1"/>
              <a:t>adia</a:t>
            </a:r>
            <a:r>
              <a:rPr lang="fr-FR" dirty="0"/>
              <a:t> qui </a:t>
            </a:r>
            <a:r>
              <a:rPr lang="fr-FR" dirty="0" err="1"/>
              <a:t>re</a:t>
            </a:r>
            <a:r>
              <a:rPr lang="fr-FR" dirty="0"/>
              <a:t> </a:t>
            </a:r>
            <a:r>
              <a:rPr lang="fr-FR" dirty="0" err="1"/>
              <a:t>dolupta</a:t>
            </a:r>
            <a:r>
              <a:rPr lang="fr-FR" dirty="0"/>
              <a:t> </a:t>
            </a:r>
            <a:r>
              <a:rPr lang="fr-FR" dirty="0" err="1"/>
              <a:t>epratec</a:t>
            </a:r>
            <a:r>
              <a:rPr lang="fr-FR" dirty="0"/>
              <a:t> </a:t>
            </a:r>
            <a:r>
              <a:rPr lang="fr-FR" dirty="0" err="1"/>
              <a:t>eperum</a:t>
            </a:r>
            <a:r>
              <a:rPr lang="fr-FR" dirty="0"/>
              <a:t> </a:t>
            </a:r>
            <a:r>
              <a:rPr lang="fr-FR" dirty="0" err="1"/>
              <a:t>untis</a:t>
            </a:r>
            <a:r>
              <a:rPr lang="fr-FR" dirty="0"/>
              <a:t> si </a:t>
            </a:r>
            <a:r>
              <a:rPr lang="fr-FR" dirty="0" err="1"/>
              <a:t>is</a:t>
            </a:r>
            <a:r>
              <a:rPr lang="fr-FR" dirty="0"/>
              <a:t> </a:t>
            </a:r>
            <a:r>
              <a:rPr lang="fr-FR" dirty="0" err="1"/>
              <a:t>doloremporro</a:t>
            </a:r>
            <a:r>
              <a:rPr lang="fr-FR" dirty="0"/>
              <a:t> </a:t>
            </a:r>
            <a:r>
              <a:rPr lang="fr-FR" dirty="0" err="1"/>
              <a:t>ea</a:t>
            </a:r>
            <a:r>
              <a:rPr lang="fr-FR" dirty="0"/>
              <a:t> </a:t>
            </a:r>
            <a:r>
              <a:rPr lang="fr-FR" dirty="0" err="1"/>
              <a:t>ium</a:t>
            </a:r>
            <a:r>
              <a:rPr lang="fr-FR" dirty="0"/>
              <a:t> </a:t>
            </a:r>
            <a:r>
              <a:rPr lang="fr-FR" dirty="0" err="1"/>
              <a:t>volesto</a:t>
            </a:r>
            <a:r>
              <a:rPr lang="fr-FR" dirty="0"/>
              <a:t> </a:t>
            </a:r>
            <a:r>
              <a:rPr lang="fr-FR" dirty="0" err="1"/>
              <a:t>tescillant</a:t>
            </a:r>
            <a:r>
              <a:rPr lang="fr-FR" dirty="0"/>
              <a:t> </a:t>
            </a:r>
            <a:r>
              <a:rPr lang="fr-FR" dirty="0" err="1"/>
              <a:t>volupiducit</a:t>
            </a:r>
            <a:r>
              <a:rPr lang="fr-FR" dirty="0"/>
              <a:t> </a:t>
            </a:r>
            <a:r>
              <a:rPr lang="fr-FR" dirty="0" err="1"/>
              <a:t>illor</a:t>
            </a:r>
            <a:r>
              <a:rPr lang="fr-FR" dirty="0"/>
              <a:t> ad </a:t>
            </a:r>
            <a:r>
              <a:rPr lang="fr-FR" dirty="0" err="1"/>
              <a:t>explatur</a:t>
            </a:r>
            <a:r>
              <a:rPr lang="fr-FR" dirty="0"/>
              <a:t> ab </a:t>
            </a:r>
            <a:r>
              <a:rPr lang="fr-FR" dirty="0" err="1"/>
              <a:t>ipienis</a:t>
            </a:r>
            <a:r>
              <a:rPr lang="fr-FR" dirty="0"/>
              <a:t> </a:t>
            </a:r>
            <a:r>
              <a:rPr lang="fr-FR" dirty="0" err="1"/>
              <a:t>ditia</a:t>
            </a:r>
            <a:r>
              <a:rPr lang="fr-FR" dirty="0"/>
              <a:t> </a:t>
            </a:r>
            <a:r>
              <a:rPr lang="fr-FR" dirty="0" err="1"/>
              <a:t>intemquae</a:t>
            </a:r>
            <a:endParaRPr lang="fr-FR" dirty="0"/>
          </a:p>
        </p:txBody>
      </p:sp>
    </p:spTree>
    <p:extLst>
      <p:ext uri="{BB962C8B-B14F-4D97-AF65-F5344CB8AC3E}">
        <p14:creationId xmlns:p14="http://schemas.microsoft.com/office/powerpoint/2010/main" val="132192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e 1">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3280DE2F-9964-C142-84FF-5C7168137F63}"/>
              </a:ext>
            </a:extLst>
          </p:cNvPr>
          <p:cNvSpPr>
            <a:spLocks noGrp="1"/>
          </p:cNvSpPr>
          <p:nvPr>
            <p:ph type="body" sz="quarter" idx="22" hasCustomPrompt="1"/>
          </p:nvPr>
        </p:nvSpPr>
        <p:spPr>
          <a:xfrm>
            <a:off x="-4106534" y="-614561"/>
            <a:ext cx="16475392" cy="11078867"/>
          </a:xfrm>
          <a:prstGeom prst="rect">
            <a:avLst/>
          </a:prstGeom>
        </p:spPr>
        <p:txBody>
          <a:bodyPr anchor="b" anchorCtr="0"/>
          <a:lstStyle>
            <a:lvl1pPr marL="0" marR="0" indent="0" algn="l" defTabSz="914309" rtl="0" eaLnBrk="1" fontAlgn="auto" latinLnBrk="0" hangingPunct="1">
              <a:lnSpc>
                <a:spcPct val="90000"/>
              </a:lnSpc>
              <a:spcBef>
                <a:spcPts val="1000"/>
              </a:spcBef>
              <a:spcAft>
                <a:spcPts val="0"/>
              </a:spcAft>
              <a:buClrTx/>
              <a:buSzTx/>
              <a:buFontTx/>
              <a:buNone/>
              <a:tabLst/>
              <a:defRPr sz="79992" b="1" i="0">
                <a:solidFill>
                  <a:srgbClr val="CCB371"/>
                </a:solidFill>
                <a:latin typeface="Archia Bold" panose="02000503000000020004" pitchFamily="2" charset="77"/>
              </a:defRPr>
            </a:lvl1pPr>
          </a:lstStyle>
          <a:p>
            <a:pPr lvl="0"/>
            <a:r>
              <a:rPr lang="fr-FR" dirty="0"/>
              <a:t>01</a:t>
            </a:r>
          </a:p>
        </p:txBody>
      </p:sp>
      <p:sp>
        <p:nvSpPr>
          <p:cNvPr id="18" name="Espace réservé du pied de page 34">
            <a:extLst>
              <a:ext uri="{FF2B5EF4-FFF2-40B4-BE49-F238E27FC236}">
                <a16:creationId xmlns:a16="http://schemas.microsoft.com/office/drawing/2014/main" id="{532ABF7B-59C9-DB4D-9B7A-59FF2116ED1C}"/>
              </a:ext>
            </a:extLst>
          </p:cNvPr>
          <p:cNvSpPr>
            <a:spLocks noGrp="1"/>
          </p:cNvSpPr>
          <p:nvPr>
            <p:ph type="ftr" sz="quarter" idx="3"/>
          </p:nvPr>
        </p:nvSpPr>
        <p:spPr>
          <a:xfrm>
            <a:off x="12939562" y="10645661"/>
            <a:ext cx="6786026" cy="830880"/>
          </a:xfrm>
          <a:prstGeom prst="rect">
            <a:avLst/>
          </a:prstGeom>
        </p:spPr>
        <p:txBody>
          <a:bodyPr vert="horz" lIns="91440" tIns="45720" rIns="91440" bIns="45720" rtlCol="0" anchor="ctr"/>
          <a:lstStyle>
            <a:lvl1pPr algn="r" fontAlgn="ctr">
              <a:defRPr sz="2400" baseline="0">
                <a:solidFill>
                  <a:schemeClr val="bg1"/>
                </a:solidFill>
                <a:latin typeface="Archia" panose="02000503000000020004" pitchFamily="2" charset="77"/>
              </a:defRPr>
            </a:lvl1pPr>
          </a:lstStyle>
          <a:p>
            <a:r>
              <a:rPr lang="fr-FR" dirty="0"/>
              <a:t>© 2022 </a:t>
            </a:r>
            <a:r>
              <a:rPr lang="fr-FR" spc="-5" dirty="0" err="1"/>
              <a:t>Property</a:t>
            </a:r>
            <a:r>
              <a:rPr lang="fr-FR" dirty="0"/>
              <a:t> of </a:t>
            </a:r>
            <a:r>
              <a:rPr lang="fr-FR" spc="-5" dirty="0" err="1"/>
              <a:t>Kopper</a:t>
            </a:r>
            <a:r>
              <a:rPr lang="fr-FR" spc="5" dirty="0"/>
              <a:t> </a:t>
            </a:r>
            <a:r>
              <a:rPr lang="fr-FR" dirty="0"/>
              <a:t>– </a:t>
            </a:r>
            <a:r>
              <a:rPr lang="fr-FR" dirty="0" err="1"/>
              <a:t>Confidential</a:t>
            </a:r>
            <a:r>
              <a:rPr lang="fr-FR" dirty="0"/>
              <a:t>.</a:t>
            </a:r>
          </a:p>
          <a:p>
            <a:endParaRPr lang="fr-FR" dirty="0"/>
          </a:p>
        </p:txBody>
      </p:sp>
      <p:sp>
        <p:nvSpPr>
          <p:cNvPr id="20" name="Espace réservé du titre 1">
            <a:extLst>
              <a:ext uri="{FF2B5EF4-FFF2-40B4-BE49-F238E27FC236}">
                <a16:creationId xmlns:a16="http://schemas.microsoft.com/office/drawing/2014/main" id="{3672DEB0-541F-4749-B402-6D596D7CD570}"/>
              </a:ext>
            </a:extLst>
          </p:cNvPr>
          <p:cNvSpPr>
            <a:spLocks noGrp="1"/>
          </p:cNvSpPr>
          <p:nvPr>
            <p:ph type="title" hasCustomPrompt="1"/>
          </p:nvPr>
        </p:nvSpPr>
        <p:spPr>
          <a:xfrm>
            <a:off x="7842527" y="2047085"/>
            <a:ext cx="9052659" cy="4442307"/>
          </a:xfrm>
          <a:prstGeom prst="rect">
            <a:avLst/>
          </a:prstGeom>
        </p:spPr>
        <p:txBody>
          <a:bodyPr vert="horz" lIns="91440" tIns="45720" rIns="91440" bIns="45720" rtlCol="0" anchor="ctr">
            <a:noAutofit/>
          </a:bodyPr>
          <a:lstStyle>
            <a:lvl1pPr>
              <a:defRPr baseline="0">
                <a:solidFill>
                  <a:schemeClr val="bg1"/>
                </a:solidFill>
                <a:latin typeface="Archia" panose="02000503000000020004" pitchFamily="2" charset="77"/>
              </a:defRPr>
            </a:lvl1pPr>
          </a:lstStyle>
          <a:p>
            <a:r>
              <a:rPr lang="fr-FR" dirty="0"/>
              <a:t>Cliquez pour ajouter un titre</a:t>
            </a:r>
          </a:p>
        </p:txBody>
      </p:sp>
      <p:grpSp>
        <p:nvGrpSpPr>
          <p:cNvPr id="22" name="object 6">
            <a:extLst>
              <a:ext uri="{FF2B5EF4-FFF2-40B4-BE49-F238E27FC236}">
                <a16:creationId xmlns:a16="http://schemas.microsoft.com/office/drawing/2014/main" id="{C8B16363-E5B1-8549-A2EE-AF4DBE788FF3}"/>
              </a:ext>
            </a:extLst>
          </p:cNvPr>
          <p:cNvGrpSpPr/>
          <p:nvPr userDrawn="1"/>
        </p:nvGrpSpPr>
        <p:grpSpPr>
          <a:xfrm>
            <a:off x="376922" y="10473341"/>
            <a:ext cx="19348947" cy="0"/>
            <a:chOff x="376951" y="10474812"/>
            <a:chExt cx="19350475" cy="0"/>
          </a:xfrm>
        </p:grpSpPr>
        <p:sp>
          <p:nvSpPr>
            <p:cNvPr id="23" name="object 8">
              <a:extLst>
                <a:ext uri="{FF2B5EF4-FFF2-40B4-BE49-F238E27FC236}">
                  <a16:creationId xmlns:a16="http://schemas.microsoft.com/office/drawing/2014/main" id="{F93EBD67-AC53-374B-A0E5-AC9F8B23067E}"/>
                </a:ext>
              </a:extLst>
            </p:cNvPr>
            <p:cNvSpPr/>
            <p:nvPr/>
          </p:nvSpPr>
          <p:spPr>
            <a:xfrm>
              <a:off x="376951" y="10474812"/>
              <a:ext cx="1445260" cy="0"/>
            </a:xfrm>
            <a:custGeom>
              <a:avLst/>
              <a:gdLst/>
              <a:ahLst/>
              <a:cxnLst/>
              <a:rect l="l" t="t" r="r" b="b"/>
              <a:pathLst>
                <a:path w="1445260">
                  <a:moveTo>
                    <a:pt x="0" y="0"/>
                  </a:moveTo>
                  <a:lnTo>
                    <a:pt x="1444982" y="0"/>
                  </a:lnTo>
                </a:path>
              </a:pathLst>
            </a:custGeom>
            <a:ln w="52354">
              <a:solidFill>
                <a:srgbClr val="CCB372"/>
              </a:solidFill>
            </a:ln>
          </p:spPr>
          <p:txBody>
            <a:bodyPr wrap="square" lIns="0" tIns="0" rIns="0" bIns="0" rtlCol="0"/>
            <a:lstStyle/>
            <a:p>
              <a:endParaRPr sz="1800"/>
            </a:p>
          </p:txBody>
        </p:sp>
        <p:sp>
          <p:nvSpPr>
            <p:cNvPr id="24" name="object 9">
              <a:extLst>
                <a:ext uri="{FF2B5EF4-FFF2-40B4-BE49-F238E27FC236}">
                  <a16:creationId xmlns:a16="http://schemas.microsoft.com/office/drawing/2014/main" id="{0F7EF9B6-8994-AA43-B021-DB6272DE7770}"/>
                </a:ext>
              </a:extLst>
            </p:cNvPr>
            <p:cNvSpPr/>
            <p:nvPr/>
          </p:nvSpPr>
          <p:spPr>
            <a:xfrm>
              <a:off x="2198886" y="10474812"/>
              <a:ext cx="17528540" cy="0"/>
            </a:xfrm>
            <a:custGeom>
              <a:avLst/>
              <a:gdLst/>
              <a:ahLst/>
              <a:cxnLst/>
              <a:rect l="l" t="t" r="r" b="b"/>
              <a:pathLst>
                <a:path w="17528540">
                  <a:moveTo>
                    <a:pt x="0" y="0"/>
                  </a:moveTo>
                  <a:lnTo>
                    <a:pt x="17528262" y="0"/>
                  </a:lnTo>
                </a:path>
              </a:pathLst>
            </a:custGeom>
            <a:ln w="52354">
              <a:solidFill>
                <a:schemeClr val="bg1"/>
              </a:solidFill>
            </a:ln>
          </p:spPr>
          <p:txBody>
            <a:bodyPr wrap="square" lIns="0" tIns="0" rIns="0" bIns="0" rtlCol="0"/>
            <a:lstStyle/>
            <a:p>
              <a:endParaRPr sz="1800"/>
            </a:p>
          </p:txBody>
        </p:sp>
      </p:grpSp>
      <p:pic>
        <p:nvPicPr>
          <p:cNvPr id="25" name="object 4">
            <a:extLst>
              <a:ext uri="{FF2B5EF4-FFF2-40B4-BE49-F238E27FC236}">
                <a16:creationId xmlns:a16="http://schemas.microsoft.com/office/drawing/2014/main" id="{31F09F2D-ED5E-E540-AE1F-083DAE44A6E0}"/>
              </a:ext>
            </a:extLst>
          </p:cNvPr>
          <p:cNvPicPr/>
          <p:nvPr userDrawn="1"/>
        </p:nvPicPr>
        <p:blipFill>
          <a:blip r:embed="rId3"/>
          <a:srcRect/>
          <a:stretch/>
        </p:blipFill>
        <p:spPr>
          <a:xfrm>
            <a:off x="19132376" y="376898"/>
            <a:ext cx="593056" cy="721596"/>
          </a:xfrm>
          <a:prstGeom prst="rect">
            <a:avLst/>
          </a:prstGeom>
        </p:spPr>
      </p:pic>
      <p:sp>
        <p:nvSpPr>
          <p:cNvPr id="19" name="Espace réservé du numéro de diapositive 32">
            <a:extLst>
              <a:ext uri="{FF2B5EF4-FFF2-40B4-BE49-F238E27FC236}">
                <a16:creationId xmlns:a16="http://schemas.microsoft.com/office/drawing/2014/main" id="{FCCA5528-30EA-804A-8AC3-7996CE8F17E6}"/>
              </a:ext>
            </a:extLst>
          </p:cNvPr>
          <p:cNvSpPr>
            <a:spLocks noGrp="1"/>
          </p:cNvSpPr>
          <p:nvPr>
            <p:ph type="sldNum" sz="quarter" idx="4"/>
          </p:nvPr>
        </p:nvSpPr>
        <p:spPr>
          <a:xfrm>
            <a:off x="376922" y="10552335"/>
            <a:ext cx="4522430" cy="461665"/>
          </a:xfrm>
          <a:prstGeom prst="rect">
            <a:avLst/>
          </a:prstGeom>
        </p:spPr>
        <p:txBody>
          <a:bodyPr vert="horz" lIns="91440" tIns="45720" rIns="91440" bIns="45720" rtlCol="0" anchor="ctr"/>
          <a:lstStyle>
            <a:lvl1pPr algn="l">
              <a:defRPr sz="2400" baseline="0">
                <a:solidFill>
                  <a:schemeClr val="bg1"/>
                </a:solidFill>
              </a:defRPr>
            </a:lvl1pPr>
          </a:lstStyle>
          <a:p>
            <a:endParaRPr lang="fr-FR" dirty="0"/>
          </a:p>
        </p:txBody>
      </p:sp>
    </p:spTree>
    <p:extLst>
      <p:ext uri="{BB962C8B-B14F-4D97-AF65-F5344CB8AC3E}">
        <p14:creationId xmlns:p14="http://schemas.microsoft.com/office/powerpoint/2010/main" val="301163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e 3">
    <p:bg>
      <p:bgPr>
        <a:solidFill>
          <a:srgbClr val="EEEBE8"/>
        </a:solidFill>
        <a:effectLst/>
      </p:bgPr>
    </p:bg>
    <p:spTree>
      <p:nvGrpSpPr>
        <p:cNvPr id="1" name=""/>
        <p:cNvGrpSpPr/>
        <p:nvPr/>
      </p:nvGrpSpPr>
      <p:grpSpPr>
        <a:xfrm>
          <a:off x="0" y="0"/>
          <a:ext cx="0" cy="0"/>
          <a:chOff x="0" y="0"/>
          <a:chExt cx="0" cy="0"/>
        </a:xfrm>
      </p:grpSpPr>
      <p:grpSp>
        <p:nvGrpSpPr>
          <p:cNvPr id="10" name="object 6">
            <a:extLst>
              <a:ext uri="{FF2B5EF4-FFF2-40B4-BE49-F238E27FC236}">
                <a16:creationId xmlns:a16="http://schemas.microsoft.com/office/drawing/2014/main" id="{A1E17326-397D-284C-9A93-D157F2C3E897}"/>
              </a:ext>
            </a:extLst>
          </p:cNvPr>
          <p:cNvGrpSpPr/>
          <p:nvPr userDrawn="1"/>
        </p:nvGrpSpPr>
        <p:grpSpPr>
          <a:xfrm>
            <a:off x="376922" y="10473341"/>
            <a:ext cx="19348947" cy="0"/>
            <a:chOff x="376951" y="10474812"/>
            <a:chExt cx="19350475" cy="0"/>
          </a:xfrm>
        </p:grpSpPr>
        <p:sp>
          <p:nvSpPr>
            <p:cNvPr id="11" name="object 8">
              <a:extLst>
                <a:ext uri="{FF2B5EF4-FFF2-40B4-BE49-F238E27FC236}">
                  <a16:creationId xmlns:a16="http://schemas.microsoft.com/office/drawing/2014/main" id="{DAA7E4CD-AA1D-634B-B7D8-2A450D56A663}"/>
                </a:ext>
              </a:extLst>
            </p:cNvPr>
            <p:cNvSpPr/>
            <p:nvPr/>
          </p:nvSpPr>
          <p:spPr>
            <a:xfrm>
              <a:off x="376951" y="10474812"/>
              <a:ext cx="1445260" cy="0"/>
            </a:xfrm>
            <a:custGeom>
              <a:avLst/>
              <a:gdLst/>
              <a:ahLst/>
              <a:cxnLst/>
              <a:rect l="l" t="t" r="r" b="b"/>
              <a:pathLst>
                <a:path w="1445260">
                  <a:moveTo>
                    <a:pt x="0" y="0"/>
                  </a:moveTo>
                  <a:lnTo>
                    <a:pt x="1444982" y="0"/>
                  </a:lnTo>
                </a:path>
              </a:pathLst>
            </a:custGeom>
            <a:ln w="52354">
              <a:solidFill>
                <a:srgbClr val="CCB372"/>
              </a:solidFill>
            </a:ln>
          </p:spPr>
          <p:txBody>
            <a:bodyPr wrap="square" lIns="0" tIns="0" rIns="0" bIns="0" rtlCol="0"/>
            <a:lstStyle/>
            <a:p>
              <a:endParaRPr sz="1800"/>
            </a:p>
          </p:txBody>
        </p:sp>
        <p:sp>
          <p:nvSpPr>
            <p:cNvPr id="12" name="object 9">
              <a:extLst>
                <a:ext uri="{FF2B5EF4-FFF2-40B4-BE49-F238E27FC236}">
                  <a16:creationId xmlns:a16="http://schemas.microsoft.com/office/drawing/2014/main" id="{954E860D-BCFD-5F4A-8CBF-612B8335B76A}"/>
                </a:ext>
              </a:extLst>
            </p:cNvPr>
            <p:cNvSpPr/>
            <p:nvPr/>
          </p:nvSpPr>
          <p:spPr>
            <a:xfrm>
              <a:off x="2198886" y="10474812"/>
              <a:ext cx="17528540" cy="0"/>
            </a:xfrm>
            <a:custGeom>
              <a:avLst/>
              <a:gdLst/>
              <a:ahLst/>
              <a:cxnLst/>
              <a:rect l="l" t="t" r="r" b="b"/>
              <a:pathLst>
                <a:path w="17528540">
                  <a:moveTo>
                    <a:pt x="0" y="0"/>
                  </a:moveTo>
                  <a:lnTo>
                    <a:pt x="17528262" y="0"/>
                  </a:lnTo>
                </a:path>
              </a:pathLst>
            </a:custGeom>
            <a:ln w="52354">
              <a:solidFill>
                <a:srgbClr val="000000"/>
              </a:solidFill>
            </a:ln>
          </p:spPr>
          <p:txBody>
            <a:bodyPr wrap="square" lIns="0" tIns="0" rIns="0" bIns="0" rtlCol="0"/>
            <a:lstStyle/>
            <a:p>
              <a:endParaRPr sz="1800"/>
            </a:p>
          </p:txBody>
        </p:sp>
      </p:grpSp>
      <p:sp>
        <p:nvSpPr>
          <p:cNvPr id="18" name="Espace réservé du pied de page 34">
            <a:extLst>
              <a:ext uri="{FF2B5EF4-FFF2-40B4-BE49-F238E27FC236}">
                <a16:creationId xmlns:a16="http://schemas.microsoft.com/office/drawing/2014/main" id="{BE762E6D-990D-3C4D-886A-DB45BB743A31}"/>
              </a:ext>
            </a:extLst>
          </p:cNvPr>
          <p:cNvSpPr>
            <a:spLocks noGrp="1"/>
          </p:cNvSpPr>
          <p:nvPr>
            <p:ph type="ftr" sz="quarter" idx="3"/>
          </p:nvPr>
        </p:nvSpPr>
        <p:spPr>
          <a:xfrm>
            <a:off x="12939562" y="10645661"/>
            <a:ext cx="6786026" cy="830880"/>
          </a:xfrm>
          <a:prstGeom prst="rect">
            <a:avLst/>
          </a:prstGeom>
        </p:spPr>
        <p:txBody>
          <a:bodyPr vert="horz" lIns="91440" tIns="45720" rIns="91440" bIns="45720" rtlCol="0" anchor="ctr"/>
          <a:lstStyle>
            <a:lvl1pPr algn="r" fontAlgn="ctr">
              <a:defRPr sz="2400" baseline="0">
                <a:solidFill>
                  <a:schemeClr val="tx1"/>
                </a:solidFill>
                <a:latin typeface="Archia" panose="02000503000000020004" pitchFamily="2" charset="77"/>
              </a:defRPr>
            </a:lvl1pPr>
          </a:lstStyle>
          <a:p>
            <a:r>
              <a:rPr lang="fr-FR" dirty="0"/>
              <a:t>© 2022 </a:t>
            </a:r>
            <a:r>
              <a:rPr lang="fr-FR" spc="-5" dirty="0" err="1"/>
              <a:t>Property</a:t>
            </a:r>
            <a:r>
              <a:rPr lang="fr-FR" dirty="0"/>
              <a:t> of </a:t>
            </a:r>
            <a:r>
              <a:rPr lang="fr-FR" spc="-5" dirty="0" err="1"/>
              <a:t>Kopper</a:t>
            </a:r>
            <a:r>
              <a:rPr lang="fr-FR" spc="5" dirty="0"/>
              <a:t> </a:t>
            </a:r>
            <a:r>
              <a:rPr lang="fr-FR" dirty="0"/>
              <a:t>– </a:t>
            </a:r>
            <a:r>
              <a:rPr lang="fr-FR" dirty="0" err="1"/>
              <a:t>Confidential</a:t>
            </a:r>
            <a:r>
              <a:rPr lang="fr-FR" dirty="0"/>
              <a:t>.</a:t>
            </a:r>
          </a:p>
          <a:p>
            <a:endParaRPr lang="fr-FR" dirty="0"/>
          </a:p>
        </p:txBody>
      </p:sp>
      <p:sp>
        <p:nvSpPr>
          <p:cNvPr id="20" name="Espace réservé du numéro de diapositive 32">
            <a:extLst>
              <a:ext uri="{FF2B5EF4-FFF2-40B4-BE49-F238E27FC236}">
                <a16:creationId xmlns:a16="http://schemas.microsoft.com/office/drawing/2014/main" id="{AD68F98A-4D5C-0048-898D-2912AC9D7F5B}"/>
              </a:ext>
            </a:extLst>
          </p:cNvPr>
          <p:cNvSpPr>
            <a:spLocks noGrp="1"/>
          </p:cNvSpPr>
          <p:nvPr>
            <p:ph type="sldNum" sz="quarter" idx="4"/>
          </p:nvPr>
        </p:nvSpPr>
        <p:spPr>
          <a:xfrm>
            <a:off x="376922" y="10552335"/>
            <a:ext cx="4522430" cy="461665"/>
          </a:xfrm>
          <a:prstGeom prst="rect">
            <a:avLst/>
          </a:prstGeom>
        </p:spPr>
        <p:txBody>
          <a:bodyPr vert="horz" lIns="91440" tIns="45720" rIns="91440" bIns="45720" rtlCol="0" anchor="ctr"/>
          <a:lstStyle>
            <a:lvl1pPr algn="l">
              <a:defRPr sz="2400" baseline="0">
                <a:solidFill>
                  <a:schemeClr val="tx1"/>
                </a:solidFill>
              </a:defRPr>
            </a:lvl1pPr>
          </a:lstStyle>
          <a:p>
            <a:endParaRPr lang="fr-FR" dirty="0"/>
          </a:p>
        </p:txBody>
      </p:sp>
    </p:spTree>
    <p:extLst>
      <p:ext uri="{BB962C8B-B14F-4D97-AF65-F5344CB8AC3E}">
        <p14:creationId xmlns:p14="http://schemas.microsoft.com/office/powerpoint/2010/main" val="116778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325" y="1637146"/>
            <a:ext cx="18733486" cy="4513186"/>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33"/>
            </a:lvl1pPr>
            <a:lvl2pPr lvl="1" algn="ctr">
              <a:spcBef>
                <a:spcPts val="0"/>
              </a:spcBef>
              <a:spcAft>
                <a:spcPts val="0"/>
              </a:spcAft>
              <a:buSzPts val="5200"/>
              <a:buNone/>
              <a:defRPr sz="11433"/>
            </a:lvl2pPr>
            <a:lvl3pPr lvl="2" algn="ctr">
              <a:spcBef>
                <a:spcPts val="0"/>
              </a:spcBef>
              <a:spcAft>
                <a:spcPts val="0"/>
              </a:spcAft>
              <a:buSzPts val="5200"/>
              <a:buNone/>
              <a:defRPr sz="11433"/>
            </a:lvl3pPr>
            <a:lvl4pPr lvl="3" algn="ctr">
              <a:spcBef>
                <a:spcPts val="0"/>
              </a:spcBef>
              <a:spcAft>
                <a:spcPts val="0"/>
              </a:spcAft>
              <a:buSzPts val="5200"/>
              <a:buNone/>
              <a:defRPr sz="11433"/>
            </a:lvl4pPr>
            <a:lvl5pPr lvl="4" algn="ctr">
              <a:spcBef>
                <a:spcPts val="0"/>
              </a:spcBef>
              <a:spcAft>
                <a:spcPts val="0"/>
              </a:spcAft>
              <a:buSzPts val="5200"/>
              <a:buNone/>
              <a:defRPr sz="11433"/>
            </a:lvl5pPr>
            <a:lvl6pPr lvl="5" algn="ctr">
              <a:spcBef>
                <a:spcPts val="0"/>
              </a:spcBef>
              <a:spcAft>
                <a:spcPts val="0"/>
              </a:spcAft>
              <a:buSzPts val="5200"/>
              <a:buNone/>
              <a:defRPr sz="11433"/>
            </a:lvl6pPr>
            <a:lvl7pPr lvl="6" algn="ctr">
              <a:spcBef>
                <a:spcPts val="0"/>
              </a:spcBef>
              <a:spcAft>
                <a:spcPts val="0"/>
              </a:spcAft>
              <a:buSzPts val="5200"/>
              <a:buNone/>
              <a:defRPr sz="11433"/>
            </a:lvl7pPr>
            <a:lvl8pPr lvl="7" algn="ctr">
              <a:spcBef>
                <a:spcPts val="0"/>
              </a:spcBef>
              <a:spcAft>
                <a:spcPts val="0"/>
              </a:spcAft>
              <a:buSzPts val="5200"/>
              <a:buNone/>
              <a:defRPr sz="11433"/>
            </a:lvl8pPr>
            <a:lvl9pPr lvl="8" algn="ctr">
              <a:spcBef>
                <a:spcPts val="0"/>
              </a:spcBef>
              <a:spcAft>
                <a:spcPts val="0"/>
              </a:spcAft>
              <a:buSzPts val="5200"/>
              <a:buNone/>
              <a:defRPr sz="11433"/>
            </a:lvl9pPr>
          </a:lstStyle>
          <a:p>
            <a:endParaRPr/>
          </a:p>
        </p:txBody>
      </p:sp>
      <p:sp>
        <p:nvSpPr>
          <p:cNvPr id="11" name="Google Shape;11;p2"/>
          <p:cNvSpPr txBox="1">
            <a:spLocks noGrp="1"/>
          </p:cNvSpPr>
          <p:nvPr>
            <p:ph type="subTitle" idx="1"/>
          </p:nvPr>
        </p:nvSpPr>
        <p:spPr>
          <a:xfrm>
            <a:off x="685307" y="6231576"/>
            <a:ext cx="18733486" cy="1742741"/>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6156"/>
            </a:lvl1pPr>
            <a:lvl2pPr lvl="1" algn="ctr">
              <a:lnSpc>
                <a:spcPct val="100000"/>
              </a:lnSpc>
              <a:spcBef>
                <a:spcPts val="0"/>
              </a:spcBef>
              <a:spcAft>
                <a:spcPts val="0"/>
              </a:spcAft>
              <a:buSzPts val="2800"/>
              <a:buNone/>
              <a:defRPr sz="6156"/>
            </a:lvl2pPr>
            <a:lvl3pPr lvl="2" algn="ctr">
              <a:lnSpc>
                <a:spcPct val="100000"/>
              </a:lnSpc>
              <a:spcBef>
                <a:spcPts val="0"/>
              </a:spcBef>
              <a:spcAft>
                <a:spcPts val="0"/>
              </a:spcAft>
              <a:buSzPts val="2800"/>
              <a:buNone/>
              <a:defRPr sz="6156"/>
            </a:lvl3pPr>
            <a:lvl4pPr lvl="3" algn="ctr">
              <a:lnSpc>
                <a:spcPct val="100000"/>
              </a:lnSpc>
              <a:spcBef>
                <a:spcPts val="0"/>
              </a:spcBef>
              <a:spcAft>
                <a:spcPts val="0"/>
              </a:spcAft>
              <a:buSzPts val="2800"/>
              <a:buNone/>
              <a:defRPr sz="6156"/>
            </a:lvl4pPr>
            <a:lvl5pPr lvl="4" algn="ctr">
              <a:lnSpc>
                <a:spcPct val="100000"/>
              </a:lnSpc>
              <a:spcBef>
                <a:spcPts val="0"/>
              </a:spcBef>
              <a:spcAft>
                <a:spcPts val="0"/>
              </a:spcAft>
              <a:buSzPts val="2800"/>
              <a:buNone/>
              <a:defRPr sz="6156"/>
            </a:lvl5pPr>
            <a:lvl6pPr lvl="5" algn="ctr">
              <a:lnSpc>
                <a:spcPct val="100000"/>
              </a:lnSpc>
              <a:spcBef>
                <a:spcPts val="0"/>
              </a:spcBef>
              <a:spcAft>
                <a:spcPts val="0"/>
              </a:spcAft>
              <a:buSzPts val="2800"/>
              <a:buNone/>
              <a:defRPr sz="6156"/>
            </a:lvl6pPr>
            <a:lvl7pPr lvl="6" algn="ctr">
              <a:lnSpc>
                <a:spcPct val="100000"/>
              </a:lnSpc>
              <a:spcBef>
                <a:spcPts val="0"/>
              </a:spcBef>
              <a:spcAft>
                <a:spcPts val="0"/>
              </a:spcAft>
              <a:buSzPts val="2800"/>
              <a:buNone/>
              <a:defRPr sz="6156"/>
            </a:lvl7pPr>
            <a:lvl8pPr lvl="7" algn="ctr">
              <a:lnSpc>
                <a:spcPct val="100000"/>
              </a:lnSpc>
              <a:spcBef>
                <a:spcPts val="0"/>
              </a:spcBef>
              <a:spcAft>
                <a:spcPts val="0"/>
              </a:spcAft>
              <a:buSzPts val="2800"/>
              <a:buNone/>
              <a:defRPr sz="6156"/>
            </a:lvl8pPr>
            <a:lvl9pPr lvl="8" algn="ctr">
              <a:lnSpc>
                <a:spcPct val="100000"/>
              </a:lnSpc>
              <a:spcBef>
                <a:spcPts val="0"/>
              </a:spcBef>
              <a:spcAft>
                <a:spcPts val="0"/>
              </a:spcAft>
              <a:buSzPts val="2800"/>
              <a:buNone/>
              <a:defRPr sz="6156"/>
            </a:lvl9pPr>
          </a:lstStyle>
          <a:p>
            <a:endParaRPr/>
          </a:p>
        </p:txBody>
      </p:sp>
      <p:sp>
        <p:nvSpPr>
          <p:cNvPr id="12" name="Google Shape;12;p2"/>
          <p:cNvSpPr txBox="1">
            <a:spLocks noGrp="1"/>
          </p:cNvSpPr>
          <p:nvPr>
            <p:ph type="sldNum" idx="12"/>
          </p:nvPr>
        </p:nvSpPr>
        <p:spPr>
          <a:xfrm>
            <a:off x="18627640" y="10253320"/>
            <a:ext cx="1206378" cy="86543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fr-FR" smtClean="0"/>
              <a:pPr algn="r"/>
              <a:t>‹#›</a:t>
            </a:fld>
            <a:endParaRPr lang="fr-FR"/>
          </a:p>
        </p:txBody>
      </p:sp>
    </p:spTree>
    <p:extLst>
      <p:ext uri="{BB962C8B-B14F-4D97-AF65-F5344CB8AC3E}">
        <p14:creationId xmlns:p14="http://schemas.microsoft.com/office/powerpoint/2010/main" val="292027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86185" y="852310"/>
            <a:ext cx="15731728" cy="2539365"/>
          </a:xfrm>
          <a:prstGeom prst="rect">
            <a:avLst/>
          </a:prstGeom>
        </p:spPr>
        <p:txBody>
          <a:bodyPr wrap="square" lIns="0" tIns="0" rIns="0" bIns="0">
            <a:spAutoFit/>
          </a:bodyPr>
          <a:lstStyle>
            <a:lvl1pPr>
              <a:defRPr sz="9050" b="1" i="0">
                <a:solidFill>
                  <a:schemeClr val="tx1"/>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12/12/2022</a:t>
            </a:fld>
            <a:endParaRPr lang="en-US"/>
          </a:p>
        </p:txBody>
      </p:sp>
      <p:sp>
        <p:nvSpPr>
          <p:cNvPr id="6" name="Holder 6"/>
          <p:cNvSpPr>
            <a:spLocks noGrp="1"/>
          </p:cNvSpPr>
          <p:nvPr>
            <p:ph type="sldNum" sz="quarter" idx="7"/>
          </p:nvPr>
        </p:nvSpPr>
        <p:spPr>
          <a:xfrm>
            <a:off x="338851" y="10690612"/>
            <a:ext cx="238125" cy="308609"/>
          </a:xfrm>
          <a:prstGeom prst="rect">
            <a:avLst/>
          </a:prstGeom>
        </p:spPr>
        <p:txBody>
          <a:bodyPr wrap="square" lIns="0" tIns="0" rIns="0" bIns="0">
            <a:spAutoFit/>
          </a:bodyPr>
          <a:lstStyle>
            <a:lvl1pPr>
              <a:defRPr sz="1850" b="1" i="0">
                <a:solidFill>
                  <a:schemeClr val="tx1"/>
                </a:solidFill>
                <a:latin typeface="Arial"/>
                <a:cs typeface="Arial"/>
              </a:defRPr>
            </a:lvl1pPr>
          </a:lstStyle>
          <a:p>
            <a:pPr marL="38100">
              <a:lnSpc>
                <a:spcPct val="100000"/>
              </a:lnSpc>
              <a:spcBef>
                <a:spcPts val="45"/>
              </a:spcBef>
            </a:pPr>
            <a:fld id="{81D60167-4931-47E6-BA6A-407CBD079E47}" type="slidenum">
              <a:rPr spc="140" dirty="0"/>
              <a:t>‹#›</a:t>
            </a:fld>
            <a:endParaRPr spc="14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10.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Layout" Target="../diagrams/layout7.xml"/><Relationship Id="rId7" Type="http://schemas.openxmlformats.org/officeDocument/2006/relationships/image" Target="../media/image10.png"/><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diagramData" Target="../diagrams/data7.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8" Type="http://schemas.openxmlformats.org/officeDocument/2006/relationships/hyperlink" Target="mailto:kalle.pedak@hedmanpartners.fi" TargetMode="External"/><Relationship Id="rId13" Type="http://schemas.openxmlformats.org/officeDocument/2006/relationships/image" Target="../media/image27.png"/><Relationship Id="rId3" Type="http://schemas.openxmlformats.org/officeDocument/2006/relationships/hyperlink" Target="mailto:tfernandez-boni@kopper.legal" TargetMode="External"/><Relationship Id="rId7" Type="http://schemas.openxmlformats.org/officeDocument/2006/relationships/image" Target="../media/image25.png"/><Relationship Id="rId12" Type="http://schemas.openxmlformats.org/officeDocument/2006/relationships/hyperlink" Target="mailto:jen@skaureipurth.com" TargetMode="External"/><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hyperlink" Target="mailto:slotnaes@braekhus.no" TargetMode="External"/><Relationship Id="rId11" Type="http://schemas.openxmlformats.org/officeDocument/2006/relationships/hyperlink" Target="mailto:daniel.eisenberg@deel.com" TargetMode="External"/><Relationship Id="rId5" Type="http://schemas.openxmlformats.org/officeDocument/2006/relationships/image" Target="../media/image24.png"/><Relationship Id="rId10" Type="http://schemas.openxmlformats.org/officeDocument/2006/relationships/hyperlink" Target="mailto:johan.karlman@hellstromlaw.com" TargetMode="External"/><Relationship Id="rId4" Type="http://schemas.openxmlformats.org/officeDocument/2006/relationships/hyperlink" Target="mailto:sthiry@kopper.legal" TargetMode="External"/><Relationship Id="rId9" Type="http://schemas.openxmlformats.org/officeDocument/2006/relationships/image" Target="../media/image26.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6D69DFEC-4261-F34D-B890-C8E88D48992F}"/>
              </a:ext>
            </a:extLst>
          </p:cNvPr>
          <p:cNvSpPr>
            <a:spLocks noGrp="1"/>
          </p:cNvSpPr>
          <p:nvPr>
            <p:ph type="title"/>
          </p:nvPr>
        </p:nvSpPr>
        <p:spPr>
          <a:xfrm>
            <a:off x="898324" y="3712181"/>
            <a:ext cx="17783455" cy="4442307"/>
          </a:xfrm>
        </p:spPr>
        <p:txBody>
          <a:bodyPr/>
          <a:lstStyle/>
          <a:p>
            <a:r>
              <a:rPr lang="fr-FR" sz="9600" dirty="0" err="1">
                <a:solidFill>
                  <a:srgbClr val="CCB371"/>
                </a:solidFill>
                <a:latin typeface="Arial" panose="020B0604020202020204" pitchFamily="34" charset="0"/>
                <a:cs typeface="Arial" panose="020B0604020202020204" pitchFamily="34" charset="0"/>
              </a:rPr>
              <a:t>Telework</a:t>
            </a:r>
            <a:r>
              <a:rPr lang="fr-FR" sz="9600" dirty="0">
                <a:solidFill>
                  <a:srgbClr val="CCB371"/>
                </a:solidFill>
                <a:latin typeface="Arial" panose="020B0604020202020204" pitchFamily="34" charset="0"/>
                <a:cs typeface="Arial" panose="020B0604020202020204" pitchFamily="34" charset="0"/>
              </a:rPr>
              <a:t> and </a:t>
            </a:r>
            <a:r>
              <a:rPr lang="fr-FR" sz="9600" dirty="0" err="1">
                <a:solidFill>
                  <a:srgbClr val="CCB371"/>
                </a:solidFill>
                <a:latin typeface="Arial" panose="020B0604020202020204" pitchFamily="34" charset="0"/>
                <a:cs typeface="Arial" panose="020B0604020202020204" pitchFamily="34" charset="0"/>
              </a:rPr>
              <a:t>remote</a:t>
            </a:r>
            <a:r>
              <a:rPr lang="fr-FR" sz="9600" dirty="0">
                <a:solidFill>
                  <a:srgbClr val="CCB371"/>
                </a:solidFill>
                <a:latin typeface="Arial" panose="020B0604020202020204" pitchFamily="34" charset="0"/>
                <a:cs typeface="Arial" panose="020B0604020202020204" pitchFamily="34" charset="0"/>
              </a:rPr>
              <a:t> </a:t>
            </a:r>
            <a:r>
              <a:rPr lang="fr-FR" sz="9600" dirty="0" err="1">
                <a:solidFill>
                  <a:srgbClr val="CCB371"/>
                </a:solidFill>
                <a:latin typeface="Arial" panose="020B0604020202020204" pitchFamily="34" charset="0"/>
                <a:cs typeface="Arial" panose="020B0604020202020204" pitchFamily="34" charset="0"/>
              </a:rPr>
              <a:t>work</a:t>
            </a:r>
            <a:endParaRPr lang="fr-FR" sz="9600" dirty="0">
              <a:solidFill>
                <a:srgbClr val="CCB37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061D65B2-995B-4525-A01A-09C03801BBC6}"/>
              </a:ext>
            </a:extLst>
          </p:cNvPr>
          <p:cNvSpPr txBox="1"/>
          <p:nvPr/>
        </p:nvSpPr>
        <p:spPr>
          <a:xfrm>
            <a:off x="898324" y="6569075"/>
            <a:ext cx="19205158" cy="769441"/>
          </a:xfrm>
          <a:prstGeom prst="rect">
            <a:avLst/>
          </a:prstGeom>
          <a:noFill/>
        </p:spPr>
        <p:txBody>
          <a:bodyPr wrap="square">
            <a:spAutoFit/>
          </a:bodyPr>
          <a:lstStyle/>
          <a:p>
            <a:r>
              <a:rPr lang="fr-FR"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challenges for the Nordic and French </a:t>
            </a:r>
            <a:r>
              <a:rPr lang="fr-FR" sz="4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companies</a:t>
            </a:r>
            <a:endParaRPr lang="fr-FR"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F3C062B-C57F-4661-B51A-022198F06F5B}"/>
              </a:ext>
            </a:extLst>
          </p:cNvPr>
          <p:cNvSpPr txBox="1"/>
          <p:nvPr/>
        </p:nvSpPr>
        <p:spPr>
          <a:xfrm>
            <a:off x="898325" y="7923688"/>
            <a:ext cx="4571358" cy="461600"/>
          </a:xfrm>
          <a:prstGeom prst="rect">
            <a:avLst/>
          </a:prstGeom>
          <a:noFill/>
        </p:spPr>
        <p:txBody>
          <a:bodyPr wrap="square" rtlCol="0">
            <a:spAutoFit/>
          </a:bodyPr>
          <a:lstStyle/>
          <a:p>
            <a:r>
              <a:rPr lang="fr-FR" sz="2400" b="1" dirty="0" err="1">
                <a:solidFill>
                  <a:srgbClr val="CCB371"/>
                </a:solidFill>
                <a:latin typeface="Arial" panose="020B0604020202020204" pitchFamily="34" charset="0"/>
                <a:cs typeface="Arial" panose="020B0604020202020204" pitchFamily="34" charset="0"/>
              </a:rPr>
              <a:t>December</a:t>
            </a:r>
            <a:r>
              <a:rPr lang="fr-FR" sz="2400" b="1" dirty="0">
                <a:solidFill>
                  <a:srgbClr val="CCB371"/>
                </a:solidFill>
                <a:latin typeface="Arial" panose="020B0604020202020204" pitchFamily="34" charset="0"/>
                <a:cs typeface="Arial" panose="020B0604020202020204" pitchFamily="34" charset="0"/>
              </a:rPr>
              <a:t>, 5th 2022</a:t>
            </a:r>
          </a:p>
        </p:txBody>
      </p:sp>
    </p:spTree>
    <p:extLst>
      <p:ext uri="{BB962C8B-B14F-4D97-AF65-F5344CB8AC3E}">
        <p14:creationId xmlns:p14="http://schemas.microsoft.com/office/powerpoint/2010/main" val="45555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5. </a:t>
            </a:r>
            <a:r>
              <a:rPr lang="fr-FR" sz="4400" b="1" u="sng" dirty="0" err="1">
                <a:latin typeface="Arial" panose="020B0604020202020204" pitchFamily="34" charset="0"/>
                <a:cs typeface="Arial" panose="020B0604020202020204" pitchFamily="34" charset="0"/>
              </a:rPr>
              <a:t>Company-specific</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remote</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work</a:t>
            </a:r>
            <a:r>
              <a:rPr lang="fr-FR" sz="4400" b="1" u="sng" dirty="0">
                <a:latin typeface="Arial" panose="020B0604020202020204" pitchFamily="34" charset="0"/>
                <a:cs typeface="Arial" panose="020B0604020202020204" pitchFamily="34" charset="0"/>
              </a:rPr>
              <a:t> guidelines</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sp>
        <p:nvSpPr>
          <p:cNvPr id="15" name="ZoneTexte 14">
            <a:extLst>
              <a:ext uri="{FF2B5EF4-FFF2-40B4-BE49-F238E27FC236}">
                <a16:creationId xmlns:a16="http://schemas.microsoft.com/office/drawing/2014/main" id="{080F5303-E5E5-C600-4B2B-6CF9CE0C9445}"/>
              </a:ext>
            </a:extLst>
          </p:cNvPr>
          <p:cNvSpPr txBox="1"/>
          <p:nvPr/>
        </p:nvSpPr>
        <p:spPr>
          <a:xfrm>
            <a:off x="842990" y="2040077"/>
            <a:ext cx="6402856" cy="6370975"/>
          </a:xfrm>
          <a:prstGeom prst="roundRect">
            <a:avLst>
              <a:gd name="adj"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effectLst/>
                <a:ea typeface="Times New Roman" panose="02020603050405020304" pitchFamily="18" charset="0"/>
              </a:rPr>
              <a:t>Remote work and its guidelines are mutually agreed in workplaces and practices may </a:t>
            </a:r>
            <a:r>
              <a:rPr lang="en-US" sz="2400" b="1" dirty="0">
                <a:effectLst/>
                <a:ea typeface="Times New Roman" panose="02020603050405020304" pitchFamily="18" charset="0"/>
              </a:rPr>
              <a:t>vary from company to company</a:t>
            </a:r>
            <a:r>
              <a:rPr lang="en-US" sz="2400" dirty="0">
                <a:effectLst/>
                <a:ea typeface="Times New Roman" panose="02020603050405020304" pitchFamily="18" charset="0"/>
              </a:rPr>
              <a:t>. </a:t>
            </a:r>
            <a:r>
              <a:rPr lang="en-US" sz="2400" b="1" dirty="0">
                <a:effectLst/>
                <a:ea typeface="Times New Roman" panose="02020603050405020304" pitchFamily="18" charset="0"/>
              </a:rPr>
              <a:t>Usually</a:t>
            </a:r>
            <a:r>
              <a:rPr lang="en-US" sz="2400" dirty="0">
                <a:effectLst/>
                <a:ea typeface="Times New Roman" panose="02020603050405020304" pitchFamily="18" charset="0"/>
              </a:rPr>
              <a:t>, companies have remote work guidelines that </a:t>
            </a:r>
            <a:r>
              <a:rPr lang="en-US" sz="2400" b="1" dirty="0">
                <a:effectLst/>
                <a:ea typeface="Times New Roman" panose="02020603050405020304" pitchFamily="18" charset="0"/>
              </a:rPr>
              <a:t>apply to all its employees</a:t>
            </a:r>
            <a:r>
              <a:rPr lang="en-US" sz="2400" dirty="0">
                <a:effectLst/>
                <a:ea typeface="Times New Roman" panose="02020603050405020304" pitchFamily="18" charset="0"/>
              </a:rPr>
              <a:t>. Depending on the company, sometimes a separate remote work contract is also entered into between the employee and the employer. </a:t>
            </a:r>
          </a:p>
          <a:p>
            <a:endParaRPr lang="en-US" sz="2400" dirty="0">
              <a:effectLst/>
              <a:ea typeface="Times New Roman" panose="02020603050405020304" pitchFamily="18" charset="0"/>
            </a:endParaRPr>
          </a:p>
          <a:p>
            <a:pPr marL="457200" indent="-457200">
              <a:buFont typeface="Arial" panose="020B0604020202020204" pitchFamily="34" charset="0"/>
              <a:buChar char="•"/>
            </a:pPr>
            <a:r>
              <a:rPr lang="en-US" sz="2400" dirty="0">
                <a:effectLst/>
                <a:ea typeface="Times New Roman" panose="02020603050405020304" pitchFamily="18" charset="0"/>
              </a:rPr>
              <a:t>The guidelines </a:t>
            </a:r>
            <a:r>
              <a:rPr lang="en-US" sz="2400" b="1" dirty="0">
                <a:effectLst/>
                <a:ea typeface="Times New Roman" panose="02020603050405020304" pitchFamily="18" charset="0"/>
              </a:rPr>
              <a:t>usually</a:t>
            </a:r>
            <a:r>
              <a:rPr lang="en-US" sz="2400" dirty="0">
                <a:effectLst/>
                <a:ea typeface="Times New Roman" panose="02020603050405020304" pitchFamily="18" charset="0"/>
              </a:rPr>
              <a:t> agree on, for example: </a:t>
            </a:r>
            <a:r>
              <a:rPr lang="en-US" sz="2400" b="1" dirty="0">
                <a:effectLst/>
                <a:ea typeface="Times New Roman" panose="02020603050405020304" pitchFamily="18" charset="0"/>
              </a:rPr>
              <a:t>when one is allowed to work remotely </a:t>
            </a:r>
            <a:r>
              <a:rPr lang="en-US" sz="2400" dirty="0">
                <a:effectLst/>
                <a:ea typeface="Times New Roman" panose="02020603050405020304" pitchFamily="18" charset="0"/>
              </a:rPr>
              <a:t>and </a:t>
            </a:r>
            <a:r>
              <a:rPr lang="en-US" sz="2400" b="1" dirty="0">
                <a:effectLst/>
                <a:ea typeface="Times New Roman" panose="02020603050405020304" pitchFamily="18" charset="0"/>
              </a:rPr>
              <a:t>how much in advance that is agreed</a:t>
            </a:r>
            <a:r>
              <a:rPr lang="en-US" sz="2400" dirty="0">
                <a:effectLst/>
                <a:ea typeface="Times New Roman" panose="02020603050405020304" pitchFamily="18" charset="0"/>
              </a:rPr>
              <a:t>, allowed remote work locations, working hours in remote work, how work results are monitored, sick leave policy, information security and possible costs of remote work and how the cost are distributed.</a:t>
            </a:r>
          </a:p>
        </p:txBody>
      </p:sp>
      <p:sp>
        <p:nvSpPr>
          <p:cNvPr id="9" name="ZoneTexte 8">
            <a:extLst>
              <a:ext uri="{FF2B5EF4-FFF2-40B4-BE49-F238E27FC236}">
                <a16:creationId xmlns:a16="http://schemas.microsoft.com/office/drawing/2014/main" id="{54574476-8AA0-B80B-FA93-9EFACFC4A3B5}"/>
              </a:ext>
            </a:extLst>
          </p:cNvPr>
          <p:cNvSpPr txBox="1"/>
          <p:nvPr/>
        </p:nvSpPr>
        <p:spPr>
          <a:xfrm>
            <a:off x="7918450" y="2758886"/>
            <a:ext cx="10465484" cy="3416320"/>
          </a:xfrm>
          <a:prstGeom prst="roundRect">
            <a:avLst>
              <a:gd name="adj"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t>Remote work must be decided in accordance with the principle of </a:t>
            </a:r>
            <a:r>
              <a:rPr lang="en-US" sz="2400" b="1" dirty="0"/>
              <a:t>equal treatment </a:t>
            </a:r>
            <a:r>
              <a:rPr lang="en-US" sz="2400" dirty="0"/>
              <a:t>in the workplace. However, it should be noted that it is not necessary to treat all employees the same way, but all the employees working in similar positions must be treated equally. </a:t>
            </a:r>
          </a:p>
          <a:p>
            <a:endParaRPr lang="en-US" sz="2400" dirty="0"/>
          </a:p>
          <a:p>
            <a:pPr marL="457200" indent="-457200">
              <a:buFont typeface="Arial" panose="020B0604020202020204" pitchFamily="34" charset="0"/>
              <a:buChar char="•"/>
            </a:pPr>
            <a:r>
              <a:rPr lang="en-US" sz="2400" dirty="0"/>
              <a:t>The essence is the </a:t>
            </a:r>
            <a:r>
              <a:rPr lang="en-US" sz="2400" b="1" dirty="0"/>
              <a:t>content of the job function and the nature of the work</a:t>
            </a:r>
            <a:r>
              <a:rPr lang="en-US" sz="2400" dirty="0"/>
              <a:t>, as well as the </a:t>
            </a:r>
            <a:r>
              <a:rPr lang="en-US" sz="2400" b="1" dirty="0"/>
              <a:t>employer's justification </a:t>
            </a:r>
            <a:r>
              <a:rPr lang="en-US" sz="2400" dirty="0"/>
              <a:t>for possible different treatment. In accordance with the principle of equality, </a:t>
            </a:r>
            <a:r>
              <a:rPr lang="en-US" sz="2400" b="1" dirty="0"/>
              <a:t>the employer must make clear who is allowed to telecommute and under what conditions</a:t>
            </a:r>
            <a:r>
              <a:rPr lang="en-US" sz="2400" dirty="0"/>
              <a:t>.</a:t>
            </a:r>
          </a:p>
        </p:txBody>
      </p:sp>
      <p:sp>
        <p:nvSpPr>
          <p:cNvPr id="11" name="ZoneTexte 10">
            <a:extLst>
              <a:ext uri="{FF2B5EF4-FFF2-40B4-BE49-F238E27FC236}">
                <a16:creationId xmlns:a16="http://schemas.microsoft.com/office/drawing/2014/main" id="{614CA0D2-E4FE-1B8F-136C-64DFDE9C32B1}"/>
              </a:ext>
            </a:extLst>
          </p:cNvPr>
          <p:cNvSpPr txBox="1"/>
          <p:nvPr/>
        </p:nvSpPr>
        <p:spPr>
          <a:xfrm>
            <a:off x="7637986" y="6887558"/>
            <a:ext cx="8697154" cy="3046988"/>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t>The common remote work instructions or contract also agree on whether the employer can order the employee to come to the place of employment when necessary and over what time the employee should be at the place of employment. </a:t>
            </a:r>
          </a:p>
          <a:p>
            <a:endParaRPr lang="en-US" sz="2400" dirty="0"/>
          </a:p>
          <a:p>
            <a:pPr marL="457200" indent="-457200">
              <a:buFont typeface="Arial" panose="020B0604020202020204" pitchFamily="34" charset="0"/>
              <a:buChar char="•"/>
            </a:pPr>
            <a:r>
              <a:rPr lang="en-US" sz="2400" dirty="0"/>
              <a:t>If the employee does not arrive at the place of employment, employment penalties may arise, for example a warning of </a:t>
            </a:r>
            <a:r>
              <a:rPr lang="en-US" sz="2400" dirty="0" err="1"/>
              <a:t>unauthorised</a:t>
            </a:r>
            <a:r>
              <a:rPr lang="en-US" sz="2400" dirty="0"/>
              <a:t> absence and failure to fulfil a work obligation.</a:t>
            </a:r>
          </a:p>
        </p:txBody>
      </p:sp>
      <p:pic>
        <p:nvPicPr>
          <p:cNvPr id="6" name="Picture 6" descr="🇫🇮 Drapeau : Finlande Emoji">
            <a:extLst>
              <a:ext uri="{FF2B5EF4-FFF2-40B4-BE49-F238E27FC236}">
                <a16:creationId xmlns:a16="http://schemas.microsoft.com/office/drawing/2014/main" id="{6F57DFA6-837B-C2EF-2F71-69E8A7BB52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050" y="1169963"/>
            <a:ext cx="1740227" cy="174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3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5. </a:t>
            </a:r>
            <a:r>
              <a:rPr lang="fr-FR" sz="4400" b="1" u="sng" dirty="0" err="1">
                <a:latin typeface="Arial" panose="020B0604020202020204" pitchFamily="34" charset="0"/>
                <a:cs typeface="Arial" panose="020B0604020202020204" pitchFamily="34" charset="0"/>
              </a:rPr>
              <a:t>Company-specific</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remote</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work</a:t>
            </a:r>
            <a:r>
              <a:rPr lang="fr-FR" sz="4400" b="1" u="sng" dirty="0">
                <a:latin typeface="Arial" panose="020B0604020202020204" pitchFamily="34" charset="0"/>
                <a:cs typeface="Arial" panose="020B0604020202020204" pitchFamily="34" charset="0"/>
              </a:rPr>
              <a:t> guidelines</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sp>
        <p:nvSpPr>
          <p:cNvPr id="15" name="ZoneTexte 14">
            <a:extLst>
              <a:ext uri="{FF2B5EF4-FFF2-40B4-BE49-F238E27FC236}">
                <a16:creationId xmlns:a16="http://schemas.microsoft.com/office/drawing/2014/main" id="{080F5303-E5E5-C600-4B2B-6CF9CE0C9445}"/>
              </a:ext>
            </a:extLst>
          </p:cNvPr>
          <p:cNvSpPr txBox="1"/>
          <p:nvPr/>
        </p:nvSpPr>
        <p:spPr>
          <a:xfrm>
            <a:off x="1495220" y="4141173"/>
            <a:ext cx="16004949" cy="2308324"/>
          </a:xfrm>
          <a:prstGeom prst="roundRect">
            <a:avLst>
              <a:gd name="adj"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solidFill>
                  <a:schemeClr val="tx1"/>
                </a:solidFill>
                <a:effectLst/>
                <a:ea typeface="Times New Roman" panose="02020603050405020304" pitchFamily="18" charset="0"/>
              </a:rPr>
              <a:t>Remote work and its guidelines are mutually agreed in workplaces and practices may vary from company to company. Usually, companies have remote work guidelines that apply to all its employees. Depending on the company, sometimes a separate remote work contract is also entered into between the employee and the employer. </a:t>
            </a:r>
          </a:p>
          <a:p>
            <a:pPr marL="342900" indent="-342900">
              <a:buFont typeface="Arial" panose="020B0604020202020204" pitchFamily="34" charset="0"/>
              <a:buChar char="•"/>
            </a:pPr>
            <a:r>
              <a:rPr lang="en-US" sz="2400" dirty="0">
                <a:solidFill>
                  <a:schemeClr val="tx1"/>
                </a:solidFill>
                <a:effectLst/>
                <a:ea typeface="Times New Roman" panose="02020603050405020304" pitchFamily="18" charset="0"/>
              </a:rPr>
              <a:t>The guidelines usually agree on, for example: when one is allowed to work remotely and how much in advance that is agreed, allowed remote work locations, working hours in remote work, how work results are monitored, sick leave policy, information security and possible costs of remote work and how the cost are distributed.</a:t>
            </a:r>
          </a:p>
        </p:txBody>
      </p:sp>
      <p:pic>
        <p:nvPicPr>
          <p:cNvPr id="21" name="Picture 6">
            <a:extLst>
              <a:ext uri="{FF2B5EF4-FFF2-40B4-BE49-F238E27FC236}">
                <a16:creationId xmlns:a16="http://schemas.microsoft.com/office/drawing/2014/main" id="{253FB246-F470-93DB-BAAB-AF9017235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2450" y="4741286"/>
            <a:ext cx="1702984" cy="170298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A91C8D6-7240-8288-784F-3173CED4DCC4}"/>
              </a:ext>
            </a:extLst>
          </p:cNvPr>
          <p:cNvSpPr txBox="1"/>
          <p:nvPr/>
        </p:nvSpPr>
        <p:spPr>
          <a:xfrm>
            <a:off x="2534413" y="7483475"/>
            <a:ext cx="16004949" cy="892552"/>
          </a:xfrm>
          <a:prstGeom prst="roundRect">
            <a:avLst>
              <a:gd name="adj"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2600" dirty="0"/>
              <a:t>It is </a:t>
            </a:r>
            <a:r>
              <a:rPr lang="en-US" sz="2600" b="1" dirty="0"/>
              <a:t>not an obligation </a:t>
            </a:r>
            <a:r>
              <a:rPr lang="en-US" sz="2600" dirty="0"/>
              <a:t>to have internal guidelines that regulates remote, but it is becoming </a:t>
            </a:r>
            <a:r>
              <a:rPr lang="en-US" sz="2600" b="1" dirty="0"/>
              <a:t>more common</a:t>
            </a:r>
            <a:r>
              <a:rPr lang="en-US" sz="2600" dirty="0"/>
              <a:t> and such guidelines often includes the </a:t>
            </a:r>
            <a:r>
              <a:rPr lang="en-US" sz="2600" b="1" dirty="0"/>
              <a:t>same regulation as described for Finland</a:t>
            </a:r>
            <a:r>
              <a:rPr lang="en-US" sz="2600" dirty="0"/>
              <a:t>. </a:t>
            </a:r>
            <a:endParaRPr lang="fr-FR" sz="2600" dirty="0"/>
          </a:p>
        </p:txBody>
      </p:sp>
      <p:pic>
        <p:nvPicPr>
          <p:cNvPr id="3" name="Picture 4" descr="🇩🇰 Drapeau : Danemark Emoji">
            <a:extLst>
              <a:ext uri="{FF2B5EF4-FFF2-40B4-BE49-F238E27FC236}">
                <a16:creationId xmlns:a16="http://schemas.microsoft.com/office/drawing/2014/main" id="{AE502289-21C8-02EF-1001-1E33B92DE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050" y="7682322"/>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08EA40C-6F60-DAD8-4911-92B055AB9136}"/>
              </a:ext>
            </a:extLst>
          </p:cNvPr>
          <p:cNvSpPr txBox="1"/>
          <p:nvPr/>
        </p:nvSpPr>
        <p:spPr>
          <a:xfrm>
            <a:off x="5620078" y="2109848"/>
            <a:ext cx="10210799" cy="892552"/>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2600" dirty="0"/>
              <a:t>As in Finland, it is also </a:t>
            </a:r>
            <a:r>
              <a:rPr lang="en-US" sz="2600" b="1" dirty="0"/>
              <a:t>common</a:t>
            </a:r>
            <a:r>
              <a:rPr lang="en-US" sz="2600" dirty="0"/>
              <a:t> in Norway with company </a:t>
            </a:r>
            <a:r>
              <a:rPr lang="en-US" sz="2600" b="1" dirty="0"/>
              <a:t>specific remote work guidelines</a:t>
            </a:r>
            <a:r>
              <a:rPr lang="en-US" sz="2600" dirty="0"/>
              <a:t>. </a:t>
            </a:r>
            <a:endParaRPr lang="fr-FR" sz="2600" dirty="0"/>
          </a:p>
        </p:txBody>
      </p:sp>
      <p:pic>
        <p:nvPicPr>
          <p:cNvPr id="20" name="Picture 2">
            <a:extLst>
              <a:ext uri="{FF2B5EF4-FFF2-40B4-BE49-F238E27FC236}">
                <a16:creationId xmlns:a16="http://schemas.microsoft.com/office/drawing/2014/main" id="{30B94C00-E974-765A-093B-9936402838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050" y="2335686"/>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2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cteur : en arc 21">
            <a:extLst>
              <a:ext uri="{FF2B5EF4-FFF2-40B4-BE49-F238E27FC236}">
                <a16:creationId xmlns:a16="http://schemas.microsoft.com/office/drawing/2014/main" id="{FAEA7FC7-EA22-46DA-0201-BD656D452A35}"/>
              </a:ext>
            </a:extLst>
          </p:cNvPr>
          <p:cNvCxnSpPr>
            <a:cxnSpLocks/>
          </p:cNvCxnSpPr>
          <p:nvPr/>
        </p:nvCxnSpPr>
        <p:spPr>
          <a:xfrm rot="5400000">
            <a:off x="2698142" y="4267665"/>
            <a:ext cx="1309316" cy="12700"/>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eur : en arc 8">
            <a:extLst>
              <a:ext uri="{FF2B5EF4-FFF2-40B4-BE49-F238E27FC236}">
                <a16:creationId xmlns:a16="http://schemas.microsoft.com/office/drawing/2014/main" id="{509FC278-B8A2-242F-3ED5-C405EFE5C657}"/>
              </a:ext>
            </a:extLst>
          </p:cNvPr>
          <p:cNvCxnSpPr>
            <a:cxnSpLocks/>
          </p:cNvCxnSpPr>
          <p:nvPr/>
        </p:nvCxnSpPr>
        <p:spPr>
          <a:xfrm rot="5400000">
            <a:off x="804683" y="3849277"/>
            <a:ext cx="2353034" cy="12700"/>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5. </a:t>
            </a:r>
            <a:r>
              <a:rPr lang="fr-FR" sz="4400" b="1" u="sng" dirty="0" err="1">
                <a:latin typeface="Arial" panose="020B0604020202020204" pitchFamily="34" charset="0"/>
                <a:cs typeface="Arial" panose="020B0604020202020204" pitchFamily="34" charset="0"/>
              </a:rPr>
              <a:t>Company-specific</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remote</a:t>
            </a:r>
            <a:r>
              <a:rPr lang="fr-FR" sz="4400" b="1" u="sng" dirty="0">
                <a:latin typeface="Arial" panose="020B0604020202020204" pitchFamily="34" charset="0"/>
                <a:cs typeface="Arial" panose="020B0604020202020204" pitchFamily="34" charset="0"/>
              </a:rPr>
              <a:t> </a:t>
            </a:r>
            <a:r>
              <a:rPr lang="fr-FR" sz="4400" b="1" u="sng" dirty="0" err="1">
                <a:latin typeface="Arial" panose="020B0604020202020204" pitchFamily="34" charset="0"/>
                <a:cs typeface="Arial" panose="020B0604020202020204" pitchFamily="34" charset="0"/>
              </a:rPr>
              <a:t>work</a:t>
            </a:r>
            <a:r>
              <a:rPr lang="fr-FR" sz="4400" b="1" u="sng" dirty="0">
                <a:latin typeface="Arial" panose="020B0604020202020204" pitchFamily="34" charset="0"/>
                <a:cs typeface="Arial" panose="020B0604020202020204" pitchFamily="34" charset="0"/>
              </a:rPr>
              <a:t> guidelines</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pic>
        <p:nvPicPr>
          <p:cNvPr id="2" name="Picture 8">
            <a:extLst>
              <a:ext uri="{FF2B5EF4-FFF2-40B4-BE49-F238E27FC236}">
                <a16:creationId xmlns:a16="http://schemas.microsoft.com/office/drawing/2014/main" id="{4FB74D68-DDF2-E183-28A2-11DACDA11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292" y="2937311"/>
            <a:ext cx="1740228" cy="17402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e 2">
            <a:extLst>
              <a:ext uri="{FF2B5EF4-FFF2-40B4-BE49-F238E27FC236}">
                <a16:creationId xmlns:a16="http://schemas.microsoft.com/office/drawing/2014/main" id="{9CBE6A84-73D7-E7F3-6FD5-802CB00699A9}"/>
              </a:ext>
            </a:extLst>
          </p:cNvPr>
          <p:cNvGraphicFramePr/>
          <p:nvPr>
            <p:extLst>
              <p:ext uri="{D42A27DB-BD31-4B8C-83A1-F6EECF244321}">
                <p14:modId xmlns:p14="http://schemas.microsoft.com/office/powerpoint/2010/main" val="1428012412"/>
              </p:ext>
            </p:extLst>
          </p:nvPr>
        </p:nvGraphicFramePr>
        <p:xfrm>
          <a:off x="1584862" y="1839601"/>
          <a:ext cx="17687388" cy="2822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D9FBB9F0-4230-37EE-8E94-0BAAD421A2D3}"/>
              </a:ext>
            </a:extLst>
          </p:cNvPr>
          <p:cNvSpPr txBox="1"/>
          <p:nvPr/>
        </p:nvSpPr>
        <p:spPr>
          <a:xfrm>
            <a:off x="1127230" y="1322365"/>
            <a:ext cx="9301326" cy="461665"/>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dirty="0">
                <a:solidFill>
                  <a:schemeClr val="bg1"/>
                </a:solidFill>
              </a:rPr>
              <a:t>In France, there are three ways to implement telework in a company:</a:t>
            </a:r>
          </a:p>
        </p:txBody>
      </p:sp>
      <p:graphicFrame>
        <p:nvGraphicFramePr>
          <p:cNvPr id="6" name="Diagramme 5">
            <a:extLst>
              <a:ext uri="{FF2B5EF4-FFF2-40B4-BE49-F238E27FC236}">
                <a16:creationId xmlns:a16="http://schemas.microsoft.com/office/drawing/2014/main" id="{1E794B3E-3E81-D5C0-1D68-C59C82AAC17C}"/>
              </a:ext>
            </a:extLst>
          </p:cNvPr>
          <p:cNvGraphicFramePr/>
          <p:nvPr>
            <p:extLst>
              <p:ext uri="{D42A27DB-BD31-4B8C-83A1-F6EECF244321}">
                <p14:modId xmlns:p14="http://schemas.microsoft.com/office/powerpoint/2010/main" val="116589590"/>
              </p:ext>
            </p:extLst>
          </p:nvPr>
        </p:nvGraphicFramePr>
        <p:xfrm>
          <a:off x="1127230" y="4383912"/>
          <a:ext cx="1627812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9" name="Diagramme 28">
            <a:extLst>
              <a:ext uri="{FF2B5EF4-FFF2-40B4-BE49-F238E27FC236}">
                <a16:creationId xmlns:a16="http://schemas.microsoft.com/office/drawing/2014/main" id="{2FBB507A-9923-54B8-A63C-F4BBCC62FA90}"/>
              </a:ext>
            </a:extLst>
          </p:cNvPr>
          <p:cNvGraphicFramePr/>
          <p:nvPr>
            <p:extLst>
              <p:ext uri="{D42A27DB-BD31-4B8C-83A1-F6EECF244321}">
                <p14:modId xmlns:p14="http://schemas.microsoft.com/office/powerpoint/2010/main" val="1698345220"/>
              </p:ext>
            </p:extLst>
          </p:nvPr>
        </p:nvGraphicFramePr>
        <p:xfrm>
          <a:off x="1060450" y="7206613"/>
          <a:ext cx="16370300" cy="4495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27933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6C4B54B5-3F35-845F-CC35-318AA7733D1F}"/>
              </a:ext>
            </a:extLst>
          </p:cNvPr>
          <p:cNvSpPr txBox="1">
            <a:spLocks/>
          </p:cNvSpPr>
          <p:nvPr/>
        </p:nvSpPr>
        <p:spPr>
          <a:xfrm>
            <a:off x="692623" y="309658"/>
            <a:ext cx="18093690" cy="203132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400" b="1" u="sng" kern="0" dirty="0">
                <a:solidFill>
                  <a:sysClr val="windowText" lastClr="000000"/>
                </a:solidFill>
                <a:latin typeface="Arial" panose="020B0604020202020204" pitchFamily="34" charset="0"/>
                <a:cs typeface="Arial" panose="020B0604020202020204" pitchFamily="34" charset="0"/>
              </a:rPr>
              <a:t>6. </a:t>
            </a:r>
            <a:r>
              <a:rPr lang="en-US" sz="4400" b="1" u="sng" kern="0" dirty="0">
                <a:solidFill>
                  <a:sysClr val="windowText" lastClr="000000"/>
                </a:solidFill>
                <a:latin typeface="Arial" panose="020B0604020202020204" pitchFamily="34" charset="0"/>
                <a:cs typeface="Arial" panose="020B0604020202020204" pitchFamily="34" charset="0"/>
              </a:rPr>
              <a:t>Equipment and reimbursement of expenses</a:t>
            </a:r>
            <a:endParaRPr lang="fr-FR" sz="4000" b="1" u="sng" kern="0" dirty="0">
              <a:solidFill>
                <a:sysClr val="windowText" lastClr="000000"/>
              </a:solidFill>
              <a:latin typeface="Arial" panose="020B0604020202020204" pitchFamily="34" charset="0"/>
              <a:cs typeface="Arial" panose="020B0604020202020204" pitchFamily="34" charset="0"/>
            </a:endParaRPr>
          </a:p>
          <a:p>
            <a:endParaRPr lang="fr-FR" sz="4000" b="1" u="sng" kern="0" dirty="0">
              <a:solidFill>
                <a:sysClr val="windowText" lastClr="000000"/>
              </a:solidFill>
              <a:latin typeface="Arial" panose="020B0604020202020204" pitchFamily="34" charset="0"/>
              <a:cs typeface="Arial" panose="020B0604020202020204" pitchFamily="34" charset="0"/>
            </a:endParaRPr>
          </a:p>
          <a:p>
            <a:pPr marL="342900" indent="-342900">
              <a:buFontTx/>
              <a:buAutoNum type="arabicPeriod"/>
            </a:pPr>
            <a:endParaRPr lang="fr-FR" sz="2400" u="sng" kern="0" dirty="0">
              <a:solidFill>
                <a:sysClr val="windowText" lastClr="000000"/>
              </a:solidFill>
            </a:endParaRPr>
          </a:p>
          <a:p>
            <a:endParaRPr lang="en-US" sz="2400" u="sng" kern="0" dirty="0">
              <a:solidFill>
                <a:sysClr val="windowText" lastClr="000000"/>
              </a:solidFill>
            </a:endParaRPr>
          </a:p>
        </p:txBody>
      </p:sp>
      <p:sp>
        <p:nvSpPr>
          <p:cNvPr id="6" name="ZoneTexte 5">
            <a:extLst>
              <a:ext uri="{FF2B5EF4-FFF2-40B4-BE49-F238E27FC236}">
                <a16:creationId xmlns:a16="http://schemas.microsoft.com/office/drawing/2014/main" id="{D8D62978-2500-1C9D-A77C-F4683F3D7471}"/>
              </a:ext>
            </a:extLst>
          </p:cNvPr>
          <p:cNvSpPr txBox="1"/>
          <p:nvPr/>
        </p:nvSpPr>
        <p:spPr>
          <a:xfrm>
            <a:off x="2924078" y="6605456"/>
            <a:ext cx="6806908" cy="2677656"/>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 typeface="Arial" panose="020B0604020202020204" pitchFamily="34" charset="0"/>
              <a:buChar char="•"/>
            </a:pPr>
            <a:r>
              <a:rPr lang="en-US" sz="2400" b="1" dirty="0"/>
              <a:t>Tax deductions </a:t>
            </a:r>
            <a:r>
              <a:rPr lang="en-US" sz="2400" dirty="0"/>
              <a:t>can also be obtained for the cost of </a:t>
            </a:r>
            <a:r>
              <a:rPr lang="en-US" sz="2400" b="1" dirty="0"/>
              <a:t>internet access</a:t>
            </a:r>
            <a:r>
              <a:rPr lang="en-US" sz="2400" dirty="0"/>
              <a:t>, among other things. The cost can be completely reduced if you use the connection mainly for work use. If you use it partly for work and partly in your own use, you can deduct half the costs for the period when the work has also included telecommuting.</a:t>
            </a:r>
            <a:endParaRPr lang="fr-FR" sz="2400" dirty="0"/>
          </a:p>
        </p:txBody>
      </p:sp>
      <p:sp>
        <p:nvSpPr>
          <p:cNvPr id="13" name="ZoneTexte 12">
            <a:extLst>
              <a:ext uri="{FF2B5EF4-FFF2-40B4-BE49-F238E27FC236}">
                <a16:creationId xmlns:a16="http://schemas.microsoft.com/office/drawing/2014/main" id="{79ECC44A-FC9D-BB36-4652-E53BBD0944A7}"/>
              </a:ext>
            </a:extLst>
          </p:cNvPr>
          <p:cNvSpPr txBox="1"/>
          <p:nvPr/>
        </p:nvSpPr>
        <p:spPr>
          <a:xfrm>
            <a:off x="10966450" y="6278177"/>
            <a:ext cx="6981662" cy="1200329"/>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t>In Denmark it is also possible to get deducti</a:t>
            </a:r>
            <a:r>
              <a:rPr lang="en-US" sz="2400" b="1" dirty="0"/>
              <a:t>on in personal tax</a:t>
            </a:r>
            <a:r>
              <a:rPr lang="en-US" sz="2400" dirty="0"/>
              <a:t>, but it is very </a:t>
            </a:r>
            <a:r>
              <a:rPr lang="en-US" sz="2400" b="1" dirty="0"/>
              <a:t>difficult</a:t>
            </a:r>
            <a:r>
              <a:rPr lang="en-US" sz="2400" dirty="0"/>
              <a:t>, and the </a:t>
            </a:r>
            <a:r>
              <a:rPr lang="en-US" sz="2400" b="1" dirty="0"/>
              <a:t>home workplace must be used only for work </a:t>
            </a:r>
            <a:r>
              <a:rPr lang="en-US" sz="2400" dirty="0"/>
              <a:t>purposes.</a:t>
            </a:r>
          </a:p>
        </p:txBody>
      </p:sp>
      <p:sp>
        <p:nvSpPr>
          <p:cNvPr id="15" name="ZoneTexte 14">
            <a:extLst>
              <a:ext uri="{FF2B5EF4-FFF2-40B4-BE49-F238E27FC236}">
                <a16:creationId xmlns:a16="http://schemas.microsoft.com/office/drawing/2014/main" id="{2C7DA514-C2AF-2FF7-A70F-9AA3BDA515BF}"/>
              </a:ext>
            </a:extLst>
          </p:cNvPr>
          <p:cNvSpPr txBox="1"/>
          <p:nvPr/>
        </p:nvSpPr>
        <p:spPr>
          <a:xfrm>
            <a:off x="11804650" y="7770870"/>
            <a:ext cx="6981663" cy="1569660"/>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Arial" panose="020B0604020202020204" pitchFamily="34" charset="0"/>
              <a:buChar char="•"/>
            </a:pPr>
            <a:r>
              <a:rPr lang="en-US" sz="2400" b="1" dirty="0"/>
              <a:t>Internet access is often paid for </a:t>
            </a:r>
            <a:r>
              <a:rPr lang="en-US" sz="2400" dirty="0"/>
              <a:t>by the employer and if the employee has access to company network it is not a taxable benefit or it is considered included in the tax for mobile phone. </a:t>
            </a:r>
          </a:p>
        </p:txBody>
      </p:sp>
      <p:sp>
        <p:nvSpPr>
          <p:cNvPr id="16" name="ZoneTexte 15">
            <a:extLst>
              <a:ext uri="{FF2B5EF4-FFF2-40B4-BE49-F238E27FC236}">
                <a16:creationId xmlns:a16="http://schemas.microsoft.com/office/drawing/2014/main" id="{0BBEBF6A-C1A2-BEC8-C741-034790CECDC0}"/>
              </a:ext>
            </a:extLst>
          </p:cNvPr>
          <p:cNvSpPr txBox="1"/>
          <p:nvPr/>
        </p:nvSpPr>
        <p:spPr>
          <a:xfrm>
            <a:off x="1317787" y="1517234"/>
            <a:ext cx="6806908" cy="1569660"/>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t>The employer is </a:t>
            </a:r>
            <a:r>
              <a:rPr lang="en-US" sz="2400" b="1" dirty="0"/>
              <a:t>responsible for purchasing, servicing and insuring equipment and software necessary </a:t>
            </a:r>
            <a:r>
              <a:rPr lang="en-US" sz="2400" dirty="0"/>
              <a:t>for employment and the damage caused by them. </a:t>
            </a:r>
          </a:p>
        </p:txBody>
      </p:sp>
      <p:sp>
        <p:nvSpPr>
          <p:cNvPr id="17" name="ZoneTexte 16">
            <a:extLst>
              <a:ext uri="{FF2B5EF4-FFF2-40B4-BE49-F238E27FC236}">
                <a16:creationId xmlns:a16="http://schemas.microsoft.com/office/drawing/2014/main" id="{FBD29236-788D-5859-E5CA-F103CC2CE4CB}"/>
              </a:ext>
            </a:extLst>
          </p:cNvPr>
          <p:cNvSpPr txBox="1"/>
          <p:nvPr/>
        </p:nvSpPr>
        <p:spPr>
          <a:xfrm>
            <a:off x="1900686" y="3322681"/>
            <a:ext cx="6806908" cy="3046988"/>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t>A worker working remotely is </a:t>
            </a:r>
            <a:r>
              <a:rPr lang="en-US" sz="2400" b="1" dirty="0"/>
              <a:t>not compensated for example for electricity </a:t>
            </a:r>
            <a:r>
              <a:rPr lang="en-US" sz="2400" dirty="0"/>
              <a:t>consumed by a computer. </a:t>
            </a:r>
            <a:r>
              <a:rPr lang="en-US" sz="2400" b="1" dirty="0"/>
              <a:t>The employer does not reimburse the workroom costs</a:t>
            </a:r>
            <a:r>
              <a:rPr lang="en-US" sz="2400" dirty="0"/>
              <a:t>. However, a remote worker may be entitled to a </a:t>
            </a:r>
            <a:r>
              <a:rPr lang="en-US" sz="2400" b="1" dirty="0"/>
              <a:t>workhouse deduction in their personal tax</a:t>
            </a:r>
            <a:r>
              <a:rPr lang="en-US" sz="2400" dirty="0"/>
              <a:t>. The reduction increases depending on how much of their annual working days are remote workdays.</a:t>
            </a:r>
          </a:p>
        </p:txBody>
      </p:sp>
      <p:pic>
        <p:nvPicPr>
          <p:cNvPr id="7" name="Picture 6" descr="🇫🇮 Drapeau : Finlande Emoji">
            <a:extLst>
              <a:ext uri="{FF2B5EF4-FFF2-40B4-BE49-F238E27FC236}">
                <a16:creationId xmlns:a16="http://schemas.microsoft.com/office/drawing/2014/main" id="{7582C4D1-0E9E-AE1C-6A4C-1A9386D2DD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908" y="1735458"/>
            <a:ext cx="1740227" cy="1740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 Drapeau : Danemark Emoji">
            <a:extLst>
              <a:ext uri="{FF2B5EF4-FFF2-40B4-BE49-F238E27FC236}">
                <a16:creationId xmlns:a16="http://schemas.microsoft.com/office/drawing/2014/main" id="{271A3636-024A-429C-09AB-BB124891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3414" y="5951550"/>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12">
            <a:extLst>
              <a:ext uri="{FF2B5EF4-FFF2-40B4-BE49-F238E27FC236}">
                <a16:creationId xmlns:a16="http://schemas.microsoft.com/office/drawing/2014/main" id="{4F5FAC16-7D11-CD5A-FD85-20033E88AAB9}"/>
              </a:ext>
            </a:extLst>
          </p:cNvPr>
          <p:cNvSpPr txBox="1"/>
          <p:nvPr/>
        </p:nvSpPr>
        <p:spPr>
          <a:xfrm>
            <a:off x="10406573" y="1554607"/>
            <a:ext cx="9537068" cy="4462760"/>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spcAft>
                <a:spcPts val="1200"/>
              </a:spcAft>
              <a:buFont typeface="Arial" panose="020B0604020202020204" pitchFamily="34" charset="0"/>
              <a:buChar char="•"/>
            </a:pPr>
            <a:r>
              <a:rPr lang="en-GB" sz="2400" dirty="0"/>
              <a:t>There are a few exceptions to the main rule that the working environment legislation also cover remote work. These exceptions are set out in the order on homework, </a:t>
            </a:r>
            <a:r>
              <a:rPr lang="en-GB" sz="2400" dirty="0" err="1"/>
              <a:t>i.a.</a:t>
            </a:r>
            <a:r>
              <a:rPr lang="en-GB" sz="2400" dirty="0"/>
              <a:t> in relation to requirements for furnishing the workplace. </a:t>
            </a:r>
          </a:p>
          <a:p>
            <a:pPr marL="342900" indent="-342900">
              <a:spcAft>
                <a:spcPts val="1200"/>
              </a:spcAft>
              <a:buFont typeface="Arial" panose="020B0604020202020204" pitchFamily="34" charset="0"/>
              <a:buChar char="•"/>
            </a:pPr>
            <a:r>
              <a:rPr lang="en-GB" sz="2400" dirty="0"/>
              <a:t>As a general rule, the working environment legislation's requirements for furnishing the workplace do not apply to the home workplace. However, the special rules in the screen executive order – including the stipulated special requirements for the workplace layout – also apply to screen work at home, if the employee performs screen work at home on a regularly. </a:t>
            </a:r>
            <a:endParaRPr lang="da-DK" sz="2400" dirty="0"/>
          </a:p>
          <a:p>
            <a:pPr marL="342900" indent="-342900">
              <a:spcAft>
                <a:spcPts val="1200"/>
              </a:spcAft>
              <a:buFont typeface="Arial" panose="020B0604020202020204" pitchFamily="34" charset="0"/>
              <a:buChar char="•"/>
            </a:pPr>
            <a:r>
              <a:rPr lang="en-GB" sz="2400" dirty="0"/>
              <a:t>A regularly basis means more than two days per week on an average.  </a:t>
            </a:r>
            <a:endParaRPr lang="da-DK" sz="2400" dirty="0"/>
          </a:p>
        </p:txBody>
      </p:sp>
    </p:spTree>
    <p:extLst>
      <p:ext uri="{BB962C8B-B14F-4D97-AF65-F5344CB8AC3E}">
        <p14:creationId xmlns:p14="http://schemas.microsoft.com/office/powerpoint/2010/main" val="85842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6C4B54B5-3F35-845F-CC35-318AA7733D1F}"/>
              </a:ext>
            </a:extLst>
          </p:cNvPr>
          <p:cNvSpPr txBox="1">
            <a:spLocks/>
          </p:cNvSpPr>
          <p:nvPr/>
        </p:nvSpPr>
        <p:spPr>
          <a:xfrm>
            <a:off x="268280" y="338514"/>
            <a:ext cx="18093690" cy="203132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4400" b="1" u="sng" kern="0" dirty="0">
                <a:solidFill>
                  <a:sysClr val="windowText" lastClr="000000"/>
                </a:solidFill>
                <a:latin typeface="Arial" panose="020B0604020202020204" pitchFamily="34" charset="0"/>
                <a:cs typeface="Arial" panose="020B0604020202020204" pitchFamily="34" charset="0"/>
              </a:rPr>
              <a:t>6. </a:t>
            </a:r>
            <a:r>
              <a:rPr lang="en-US" sz="4400" b="1" u="sng" kern="0" dirty="0">
                <a:solidFill>
                  <a:sysClr val="windowText" lastClr="000000"/>
                </a:solidFill>
                <a:latin typeface="Arial" panose="020B0604020202020204" pitchFamily="34" charset="0"/>
                <a:cs typeface="Arial" panose="020B0604020202020204" pitchFamily="34" charset="0"/>
              </a:rPr>
              <a:t>Equipment and reimbursement of expenses</a:t>
            </a:r>
            <a:endParaRPr lang="fr-FR" sz="4000" b="1" u="sng" kern="0" dirty="0">
              <a:solidFill>
                <a:sysClr val="windowText" lastClr="000000"/>
              </a:solidFill>
              <a:latin typeface="Arial" panose="020B0604020202020204" pitchFamily="34" charset="0"/>
              <a:cs typeface="Arial" panose="020B0604020202020204" pitchFamily="34" charset="0"/>
            </a:endParaRPr>
          </a:p>
          <a:p>
            <a:endParaRPr lang="fr-FR" sz="4000" b="1" u="sng" kern="0" dirty="0">
              <a:solidFill>
                <a:sysClr val="windowText" lastClr="000000"/>
              </a:solidFill>
              <a:latin typeface="Arial" panose="020B0604020202020204" pitchFamily="34" charset="0"/>
              <a:cs typeface="Arial" panose="020B0604020202020204" pitchFamily="34" charset="0"/>
            </a:endParaRPr>
          </a:p>
          <a:p>
            <a:pPr marL="342900" indent="-342900">
              <a:buFontTx/>
              <a:buAutoNum type="arabicPeriod"/>
            </a:pPr>
            <a:endParaRPr lang="fr-FR" sz="2400" u="sng" kern="0" dirty="0">
              <a:solidFill>
                <a:sysClr val="windowText" lastClr="000000"/>
              </a:solidFill>
            </a:endParaRPr>
          </a:p>
          <a:p>
            <a:endParaRPr lang="en-US" sz="2400" u="sng" kern="0" dirty="0">
              <a:solidFill>
                <a:sysClr val="windowText" lastClr="000000"/>
              </a:solidFill>
            </a:endParaRPr>
          </a:p>
        </p:txBody>
      </p:sp>
      <p:sp>
        <p:nvSpPr>
          <p:cNvPr id="2" name="ZoneTexte 1">
            <a:extLst>
              <a:ext uri="{FF2B5EF4-FFF2-40B4-BE49-F238E27FC236}">
                <a16:creationId xmlns:a16="http://schemas.microsoft.com/office/drawing/2014/main" id="{0C032B64-E89F-5EF3-6BEB-C82E56C5210C}"/>
              </a:ext>
            </a:extLst>
          </p:cNvPr>
          <p:cNvSpPr txBox="1"/>
          <p:nvPr/>
        </p:nvSpPr>
        <p:spPr>
          <a:xfrm>
            <a:off x="2018570" y="1692275"/>
            <a:ext cx="6836622" cy="3046988"/>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solidFill>
                  <a:schemeClr val="tx1"/>
                </a:solidFill>
              </a:rPr>
              <a:t>In France, </a:t>
            </a:r>
            <a:r>
              <a:rPr lang="en-US" sz="2400" b="1" dirty="0">
                <a:solidFill>
                  <a:schemeClr val="tx1"/>
                </a:solidFill>
              </a:rPr>
              <a:t>the employer provides, installs and maintains the equipment necessary for telework</a:t>
            </a:r>
            <a:r>
              <a:rPr lang="en-US" sz="2400" dirty="0">
                <a:solidFill>
                  <a:schemeClr val="tx1"/>
                </a:solidFill>
              </a:rPr>
              <a:t>. </a:t>
            </a:r>
          </a:p>
          <a:p>
            <a:pPr algn="ctr"/>
            <a:r>
              <a:rPr lang="en-US" sz="2400" dirty="0">
                <a:solidFill>
                  <a:schemeClr val="tx1"/>
                </a:solidFill>
              </a:rPr>
              <a:t>If, exceptionally, the teleworker uses his or her own equipment, the employer provides for its adaptation and maintenance.</a:t>
            </a:r>
          </a:p>
          <a:p>
            <a:pPr algn="ctr"/>
            <a:r>
              <a:rPr lang="en-US" sz="2400" dirty="0">
                <a:solidFill>
                  <a:schemeClr val="tx1"/>
                </a:solidFill>
              </a:rPr>
              <a:t>inform the employee of any </a:t>
            </a:r>
            <a:r>
              <a:rPr lang="en-US" sz="2400" b="1" dirty="0">
                <a:solidFill>
                  <a:schemeClr val="tx1"/>
                </a:solidFill>
              </a:rPr>
              <a:t>restrictions on the use of computer equipment or tools or communication </a:t>
            </a:r>
            <a:r>
              <a:rPr lang="en-US" sz="2400" dirty="0">
                <a:solidFill>
                  <a:schemeClr val="tx1"/>
                </a:solidFill>
              </a:rPr>
              <a:t>services and the penalties for non-compliance </a:t>
            </a:r>
            <a:endParaRPr lang="fr-FR" sz="2400" dirty="0">
              <a:solidFill>
                <a:schemeClr val="tx1"/>
              </a:solidFill>
            </a:endParaRPr>
          </a:p>
        </p:txBody>
      </p:sp>
      <p:sp>
        <p:nvSpPr>
          <p:cNvPr id="3" name="ZoneTexte 2">
            <a:extLst>
              <a:ext uri="{FF2B5EF4-FFF2-40B4-BE49-F238E27FC236}">
                <a16:creationId xmlns:a16="http://schemas.microsoft.com/office/drawing/2014/main" id="{199B1932-FB6E-C406-749A-E9CA78EC96F3}"/>
              </a:ext>
            </a:extLst>
          </p:cNvPr>
          <p:cNvSpPr txBox="1"/>
          <p:nvPr/>
        </p:nvSpPr>
        <p:spPr>
          <a:xfrm>
            <a:off x="679451" y="4883445"/>
            <a:ext cx="7315199" cy="5262979"/>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solidFill>
                  <a:schemeClr val="bg2"/>
                </a:solidFill>
              </a:rPr>
              <a:t>On the reimbursement of telework-related expenses:</a:t>
            </a:r>
          </a:p>
          <a:p>
            <a:pPr marL="457200" indent="-457200">
              <a:buFont typeface="Arial" panose="020B0604020202020204" pitchFamily="34" charset="0"/>
              <a:buChar char="•"/>
            </a:pPr>
            <a:r>
              <a:rPr lang="en-US" sz="2400" b="1" dirty="0">
                <a:solidFill>
                  <a:schemeClr val="bg2"/>
                </a:solidFill>
              </a:rPr>
              <a:t>reimbursement of teleworking expenses</a:t>
            </a:r>
            <a:r>
              <a:rPr lang="en-US" sz="2400" dirty="0">
                <a:solidFill>
                  <a:schemeClr val="bg2"/>
                </a:solidFill>
              </a:rPr>
              <a:t>, according to the general obligation for the employer to cover the costs of the employee's performance of his functions (cost of computer equipment, connections and various supplies, etc.). Expenses may be reimbursed through a </a:t>
            </a:r>
            <a:r>
              <a:rPr lang="en-US" sz="2400" b="1" dirty="0">
                <a:solidFill>
                  <a:schemeClr val="bg2"/>
                </a:solidFill>
              </a:rPr>
              <a:t>flat-rate allowanc</a:t>
            </a:r>
            <a:r>
              <a:rPr lang="en-US" sz="2400" dirty="0">
                <a:solidFill>
                  <a:schemeClr val="bg2"/>
                </a:solidFill>
              </a:rPr>
              <a:t>e (exempt from contributions if it does not exceed a certain amount), </a:t>
            </a:r>
            <a:r>
              <a:rPr lang="en-US" sz="2400" b="1" dirty="0">
                <a:solidFill>
                  <a:schemeClr val="bg2"/>
                </a:solidFill>
              </a:rPr>
              <a:t>or on the basis of actual expenses</a:t>
            </a:r>
            <a:r>
              <a:rPr lang="en-US" sz="2400" dirty="0">
                <a:solidFill>
                  <a:schemeClr val="bg2"/>
                </a:solidFill>
              </a:rPr>
              <a:t>.</a:t>
            </a:r>
          </a:p>
          <a:p>
            <a:pPr marL="457200" indent="-457200">
              <a:buFont typeface="Arial" panose="020B0604020202020204" pitchFamily="34" charset="0"/>
              <a:buChar char="•"/>
            </a:pPr>
            <a:r>
              <a:rPr lang="en-US" sz="2400" b="1" dirty="0">
                <a:solidFill>
                  <a:schemeClr val="bg2"/>
                </a:solidFill>
              </a:rPr>
              <a:t>if no business premises are made available </a:t>
            </a:r>
            <a:r>
              <a:rPr lang="en-US" sz="2400" dirty="0">
                <a:solidFill>
                  <a:schemeClr val="bg2"/>
                </a:solidFill>
              </a:rPr>
              <a:t>to the employee by the employer, the latter must pay the employee an </a:t>
            </a:r>
            <a:r>
              <a:rPr lang="en-US" sz="2400" b="1" dirty="0">
                <a:solidFill>
                  <a:schemeClr val="bg2"/>
                </a:solidFill>
              </a:rPr>
              <a:t>occupation allowance </a:t>
            </a:r>
            <a:r>
              <a:rPr lang="en-US" sz="2400" dirty="0">
                <a:solidFill>
                  <a:schemeClr val="bg2"/>
                </a:solidFill>
              </a:rPr>
              <a:t>to compensate for the occupation of the residence for business purposes</a:t>
            </a:r>
          </a:p>
        </p:txBody>
      </p:sp>
      <p:pic>
        <p:nvPicPr>
          <p:cNvPr id="4" name="Picture 8">
            <a:extLst>
              <a:ext uri="{FF2B5EF4-FFF2-40B4-BE49-F238E27FC236}">
                <a16:creationId xmlns:a16="http://schemas.microsoft.com/office/drawing/2014/main" id="{68D30579-1B71-ED15-D0F0-1ED4685A09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280" y="2560845"/>
            <a:ext cx="1740228" cy="174022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662AF0E-9651-E513-2EC6-55358830A0E5}"/>
              </a:ext>
            </a:extLst>
          </p:cNvPr>
          <p:cNvSpPr txBox="1"/>
          <p:nvPr/>
        </p:nvSpPr>
        <p:spPr>
          <a:xfrm>
            <a:off x="9747250" y="1581661"/>
            <a:ext cx="9218456" cy="20928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spcAft>
                <a:spcPts val="1200"/>
              </a:spcAft>
            </a:pPr>
            <a:r>
              <a:rPr lang="en-GB" sz="2400" dirty="0">
                <a:effectLst/>
                <a:latin typeface="+mj-lt"/>
                <a:ea typeface="Times New Roman" panose="02020603050405020304" pitchFamily="18" charset="0"/>
              </a:rPr>
              <a:t>There are </a:t>
            </a:r>
            <a:r>
              <a:rPr lang="en-GB" sz="2400" b="1" dirty="0">
                <a:effectLst/>
                <a:latin typeface="+mj-lt"/>
                <a:ea typeface="Times New Roman" panose="02020603050405020304" pitchFamily="18" charset="0"/>
              </a:rPr>
              <a:t>no mandatory explicit rules </a:t>
            </a:r>
            <a:r>
              <a:rPr lang="en-GB" sz="2400" dirty="0">
                <a:effectLst/>
                <a:latin typeface="+mj-lt"/>
                <a:ea typeface="Times New Roman" panose="02020603050405020304" pitchFamily="18" charset="0"/>
              </a:rPr>
              <a:t>that an employer shall provide certain equipment for employees that work from a remote location. </a:t>
            </a:r>
            <a:endParaRPr lang="fr-FR" sz="2400" dirty="0">
              <a:latin typeface="+mj-lt"/>
              <a:ea typeface="Times New Roman" panose="02020603050405020304" pitchFamily="18" charset="0"/>
            </a:endParaRPr>
          </a:p>
          <a:p>
            <a:pPr algn="ctr">
              <a:spcAft>
                <a:spcPts val="1200"/>
              </a:spcAft>
            </a:pPr>
            <a:r>
              <a:rPr lang="en-GB" sz="2400" dirty="0">
                <a:effectLst/>
                <a:latin typeface="+mj-lt"/>
                <a:ea typeface="Times New Roman" panose="02020603050405020304" pitchFamily="18" charset="0"/>
              </a:rPr>
              <a:t>However, </a:t>
            </a:r>
            <a:r>
              <a:rPr lang="en-GB" sz="2400" b="1" dirty="0">
                <a:effectLst/>
                <a:latin typeface="+mj-lt"/>
                <a:ea typeface="Times New Roman" panose="02020603050405020304" pitchFamily="18" charset="0"/>
              </a:rPr>
              <a:t>the greater the requirement that the employer places on the employee to work remotely, the greater the requirement to provide work equipment such as a computer, desk, chair and lighting will be</a:t>
            </a:r>
            <a:r>
              <a:rPr lang="en-GB" sz="2400" dirty="0">
                <a:effectLst/>
                <a:latin typeface="+mj-lt"/>
                <a:ea typeface="Times New Roman" panose="02020603050405020304" pitchFamily="18" charset="0"/>
              </a:rPr>
              <a:t>.</a:t>
            </a:r>
            <a:endParaRPr lang="fr-FR" sz="2400" dirty="0">
              <a:effectLst/>
              <a:latin typeface="+mj-lt"/>
              <a:ea typeface="Times New Roman" panose="02020603050405020304" pitchFamily="18" charset="0"/>
            </a:endParaRPr>
          </a:p>
        </p:txBody>
      </p:sp>
      <p:sp>
        <p:nvSpPr>
          <p:cNvPr id="7" name="ZoneTexte 6">
            <a:extLst>
              <a:ext uri="{FF2B5EF4-FFF2-40B4-BE49-F238E27FC236}">
                <a16:creationId xmlns:a16="http://schemas.microsoft.com/office/drawing/2014/main" id="{B44AE007-9C12-DBC6-F9E1-6DC95366A985}"/>
              </a:ext>
            </a:extLst>
          </p:cNvPr>
          <p:cNvSpPr txBox="1"/>
          <p:nvPr/>
        </p:nvSpPr>
        <p:spPr>
          <a:xfrm>
            <a:off x="10206193" y="3768864"/>
            <a:ext cx="9218456" cy="61863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42900" indent="-342900">
              <a:buFont typeface="Arial" panose="020B0604020202020204" pitchFamily="34" charset="0"/>
              <a:buChar char="•"/>
            </a:pPr>
            <a:r>
              <a:rPr lang="en-GB" sz="2200" b="1" dirty="0">
                <a:effectLst/>
                <a:latin typeface="+mj-lt"/>
                <a:ea typeface="Times New Roman" panose="02020603050405020304" pitchFamily="18" charset="0"/>
              </a:rPr>
              <a:t>If an employer makes a contribution to an employee's private purchase </a:t>
            </a:r>
            <a:r>
              <a:rPr lang="en-GB" sz="2200" dirty="0">
                <a:effectLst/>
                <a:latin typeface="+mj-lt"/>
                <a:ea typeface="Times New Roman" panose="02020603050405020304" pitchFamily="18" charset="0"/>
              </a:rPr>
              <a:t>of, for example, an office chair or a height-adjustable desk, the </a:t>
            </a:r>
            <a:r>
              <a:rPr lang="en-GB" sz="2200" b="1" dirty="0">
                <a:effectLst/>
                <a:latin typeface="+mj-lt"/>
                <a:ea typeface="Times New Roman" panose="02020603050405020304" pitchFamily="18" charset="0"/>
              </a:rPr>
              <a:t>contribution becomes taxable as income from employment</a:t>
            </a:r>
            <a:r>
              <a:rPr lang="en-GB" sz="2200" dirty="0">
                <a:effectLst/>
                <a:latin typeface="+mj-lt"/>
                <a:ea typeface="Times New Roman" panose="02020603050405020304" pitchFamily="18" charset="0"/>
              </a:rPr>
              <a:t>. The same applies if the employer is involved in financing employees' private purchases of equipment of various kinds, such as headsets, webcams, printers and computer screens. The employee is thus taxed for the compensation and the employer must pay employer contributions. This scenario assumes that the bought equipment is the employee's private property. </a:t>
            </a:r>
          </a:p>
          <a:p>
            <a:pPr marL="342900" indent="-342900">
              <a:buFont typeface="Arial" panose="020B0604020202020204" pitchFamily="34" charset="0"/>
              <a:buChar char="•"/>
            </a:pPr>
            <a:r>
              <a:rPr lang="en-GB" sz="2200" dirty="0">
                <a:effectLst/>
                <a:latin typeface="+mj-lt"/>
                <a:ea typeface="Times New Roman" panose="02020603050405020304" pitchFamily="18" charset="0"/>
              </a:rPr>
              <a:t>If on the other hand the </a:t>
            </a:r>
            <a:r>
              <a:rPr lang="en-GB" sz="2200" b="1" dirty="0">
                <a:effectLst/>
                <a:latin typeface="+mj-lt"/>
                <a:ea typeface="Times New Roman" panose="02020603050405020304" pitchFamily="18" charset="0"/>
              </a:rPr>
              <a:t>employer is responsible for the purchase itself, the assessment may be different</a:t>
            </a:r>
            <a:r>
              <a:rPr lang="en-GB" sz="2200" dirty="0">
                <a:effectLst/>
                <a:latin typeface="+mj-lt"/>
                <a:ea typeface="Times New Roman" panose="02020603050405020304" pitchFamily="18" charset="0"/>
              </a:rPr>
              <a:t>. The employer then </a:t>
            </a:r>
            <a:r>
              <a:rPr lang="en-GB" sz="2200" b="1" dirty="0">
                <a:effectLst/>
                <a:latin typeface="+mj-lt"/>
                <a:ea typeface="Times New Roman" panose="02020603050405020304" pitchFamily="18" charset="0"/>
              </a:rPr>
              <a:t>makes the purchase directly or compensates the employee against the submission of a receipt</a:t>
            </a:r>
            <a:r>
              <a:rPr lang="en-GB" sz="2200" dirty="0">
                <a:effectLst/>
                <a:latin typeface="+mj-lt"/>
                <a:ea typeface="Times New Roman" panose="02020603050405020304" pitchFamily="18" charset="0"/>
              </a:rPr>
              <a:t>. The expense receipt must then be able to be used as verification in the employer's accounting. Equipping an office for an employee who works from home with suitable office furniture </a:t>
            </a:r>
            <a:r>
              <a:rPr lang="en-GB" sz="2200" b="1" dirty="0">
                <a:effectLst/>
                <a:latin typeface="+mj-lt"/>
                <a:ea typeface="Times New Roman" panose="02020603050405020304" pitchFamily="18" charset="0"/>
              </a:rPr>
              <a:t>does not normally have any tax consequences</a:t>
            </a:r>
            <a:r>
              <a:rPr lang="en-GB" sz="2200" dirty="0">
                <a:effectLst/>
                <a:latin typeface="+mj-lt"/>
                <a:ea typeface="Times New Roman" panose="02020603050405020304" pitchFamily="18" charset="0"/>
              </a:rPr>
              <a:t>. Of course, this presupposes that what is purchased can be justified on the basis of the employee's work situation. The employer must be able to argue that he does not bear the employee's private cost of living. Otherwise, a taxable benefit arises for the employee.</a:t>
            </a:r>
            <a:endParaRPr lang="fr-FR" sz="2200" dirty="0">
              <a:latin typeface="+mj-lt"/>
            </a:endParaRPr>
          </a:p>
        </p:txBody>
      </p:sp>
      <p:pic>
        <p:nvPicPr>
          <p:cNvPr id="9" name="Picture 2">
            <a:extLst>
              <a:ext uri="{FF2B5EF4-FFF2-40B4-BE49-F238E27FC236}">
                <a16:creationId xmlns:a16="http://schemas.microsoft.com/office/drawing/2014/main" id="{A27D2BAA-AE6D-7DC7-6FB9-EEC0D411B0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5758" y="4883445"/>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1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CE71D3-AB45-4F35-8CBD-F18DD48B79C5}"/>
              </a:ext>
            </a:extLst>
          </p:cNvPr>
          <p:cNvSpPr>
            <a:spLocks noGrp="1"/>
          </p:cNvSpPr>
          <p:nvPr>
            <p:ph type="title" idx="4294967295"/>
          </p:nvPr>
        </p:nvSpPr>
        <p:spPr>
          <a:xfrm>
            <a:off x="8655723" y="3890417"/>
            <a:ext cx="11447762" cy="2954655"/>
          </a:xfrm>
        </p:spPr>
        <p:txBody>
          <a:bodyPr/>
          <a:lstStyle/>
          <a:p>
            <a:pPr algn="r"/>
            <a:r>
              <a:rPr lang="fr-FR" sz="9600" dirty="0">
                <a:solidFill>
                  <a:schemeClr val="bg1"/>
                </a:solidFill>
              </a:rPr>
              <a:t>2 – </a:t>
            </a:r>
            <a:r>
              <a:rPr lang="fr-FR" sz="9600" dirty="0"/>
              <a:t>International </a:t>
            </a:r>
            <a:r>
              <a:rPr lang="fr-FR" sz="9600" dirty="0" err="1"/>
              <a:t>remote</a:t>
            </a:r>
            <a:r>
              <a:rPr lang="fr-FR" sz="9600" dirty="0"/>
              <a:t> </a:t>
            </a:r>
            <a:r>
              <a:rPr lang="fr-FR" sz="9600" dirty="0" err="1"/>
              <a:t>work</a:t>
            </a:r>
            <a:r>
              <a:rPr lang="fr-FR" sz="9600" dirty="0"/>
              <a:t> </a:t>
            </a:r>
          </a:p>
        </p:txBody>
      </p:sp>
    </p:spTree>
    <p:extLst>
      <p:ext uri="{BB962C8B-B14F-4D97-AF65-F5344CB8AC3E}">
        <p14:creationId xmlns:p14="http://schemas.microsoft.com/office/powerpoint/2010/main" val="468948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77516" y="325684"/>
            <a:ext cx="19911824" cy="830751"/>
          </a:xfrm>
        </p:spPr>
        <p:txBody>
          <a:bodyPr/>
          <a:lstStyle/>
          <a:p>
            <a:r>
              <a:rPr lang="fr-FR" sz="5399" u="sng" dirty="0" err="1">
                <a:latin typeface="+mn-lt"/>
              </a:rPr>
              <a:t>Existing</a:t>
            </a:r>
            <a:r>
              <a:rPr lang="fr-FR" sz="5399" u="sng" dirty="0">
                <a:latin typeface="+mn-lt"/>
              </a:rPr>
              <a:t> scenarios</a:t>
            </a:r>
          </a:p>
        </p:txBody>
      </p:sp>
      <p:grpSp>
        <p:nvGrpSpPr>
          <p:cNvPr id="5" name="Groupe 4">
            <a:extLst>
              <a:ext uri="{FF2B5EF4-FFF2-40B4-BE49-F238E27FC236}">
                <a16:creationId xmlns:a16="http://schemas.microsoft.com/office/drawing/2014/main" id="{7613E7C6-EF40-FA88-2BB2-F096AFE42918}"/>
              </a:ext>
            </a:extLst>
          </p:cNvPr>
          <p:cNvGrpSpPr/>
          <p:nvPr/>
        </p:nvGrpSpPr>
        <p:grpSpPr>
          <a:xfrm>
            <a:off x="1774343" y="3184950"/>
            <a:ext cx="8190468" cy="1914710"/>
            <a:chOff x="484279" y="3396155"/>
            <a:chExt cx="7273235" cy="1446550"/>
          </a:xfrm>
        </p:grpSpPr>
        <p:sp>
          <p:nvSpPr>
            <p:cNvPr id="4" name="Rectangle : coins arrondis 3">
              <a:extLst>
                <a:ext uri="{FF2B5EF4-FFF2-40B4-BE49-F238E27FC236}">
                  <a16:creationId xmlns:a16="http://schemas.microsoft.com/office/drawing/2014/main" id="{B9F1AF08-6C5D-2794-A792-38ADE5BA2582}"/>
                </a:ext>
              </a:extLst>
            </p:cNvPr>
            <p:cNvSpPr/>
            <p:nvPr/>
          </p:nvSpPr>
          <p:spPr>
            <a:xfrm>
              <a:off x="484279" y="3464050"/>
              <a:ext cx="7273235" cy="500769"/>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3600"/>
            </a:p>
          </p:txBody>
        </p:sp>
        <p:sp>
          <p:nvSpPr>
            <p:cNvPr id="7" name="ZoneTexte 6">
              <a:extLst>
                <a:ext uri="{FF2B5EF4-FFF2-40B4-BE49-F238E27FC236}">
                  <a16:creationId xmlns:a16="http://schemas.microsoft.com/office/drawing/2014/main" id="{9CDBF642-B825-41D9-B4B6-8BC68460E291}"/>
                </a:ext>
              </a:extLst>
            </p:cNvPr>
            <p:cNvSpPr txBox="1"/>
            <p:nvPr/>
          </p:nvSpPr>
          <p:spPr>
            <a:xfrm>
              <a:off x="484279" y="3396155"/>
              <a:ext cx="6443571" cy="14465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sz="3200" u="sng" dirty="0" err="1">
                  <a:latin typeface="Archia" panose="02000503000000020004" pitchFamily="50" charset="0"/>
                </a:rPr>
                <a:t>Different</a:t>
              </a:r>
              <a:r>
                <a:rPr lang="fr-FR" sz="3200" u="sng" dirty="0">
                  <a:latin typeface="Archia" panose="02000503000000020004" pitchFamily="50" charset="0"/>
                </a:rPr>
                <a:t> international </a:t>
              </a:r>
              <a:r>
                <a:rPr lang="fr-FR" sz="3200" u="sng" dirty="0" err="1">
                  <a:latin typeface="Archia" panose="02000503000000020004" pitchFamily="50" charset="0"/>
                </a:rPr>
                <a:t>remote-work</a:t>
              </a:r>
              <a:r>
                <a:rPr lang="fr-FR" sz="3200" u="sng" dirty="0">
                  <a:latin typeface="Archia" panose="02000503000000020004" pitchFamily="50" charset="0"/>
                </a:rPr>
                <a:t> types:</a:t>
              </a:r>
            </a:p>
            <a:p>
              <a:endParaRPr lang="fr-FR" sz="2400" u="sng" dirty="0">
                <a:latin typeface="Archia" panose="02000503000000020004" pitchFamily="50" charset="0"/>
              </a:endParaRPr>
            </a:p>
          </p:txBody>
        </p:sp>
      </p:grpSp>
      <p:sp>
        <p:nvSpPr>
          <p:cNvPr id="6" name="ZoneTexte 5">
            <a:extLst>
              <a:ext uri="{FF2B5EF4-FFF2-40B4-BE49-F238E27FC236}">
                <a16:creationId xmlns:a16="http://schemas.microsoft.com/office/drawing/2014/main" id="{F5FB8118-A741-00B9-98C6-FFBFE0ABBE57}"/>
              </a:ext>
            </a:extLst>
          </p:cNvPr>
          <p:cNvSpPr txBox="1"/>
          <p:nvPr/>
        </p:nvSpPr>
        <p:spPr>
          <a:xfrm>
            <a:off x="1584368" y="1534058"/>
            <a:ext cx="16760885" cy="1354217"/>
          </a:xfrm>
          <a:prstGeom prst="rect">
            <a:avLst/>
          </a:prstGeom>
          <a:solidFill>
            <a:schemeClr val="bg1"/>
          </a:solidFill>
          <a:ln w="28575">
            <a:solidFill>
              <a:srgbClr val="CCB371"/>
            </a:solidFill>
            <a:prstDash val="dash"/>
          </a:ln>
        </p:spPr>
        <p:txBody>
          <a:bodyPr wrap="square" rtlCol="0">
            <a:spAutoFit/>
          </a:bodyPr>
          <a:lstStyle/>
          <a:p>
            <a:r>
              <a:rPr lang="fr-FR" sz="3200" dirty="0" err="1">
                <a:latin typeface="Archia" panose="02000503000000020004" pitchFamily="50" charset="0"/>
              </a:rPr>
              <a:t>Remote</a:t>
            </a:r>
            <a:r>
              <a:rPr lang="fr-FR" sz="3200" dirty="0">
                <a:latin typeface="Archia" panose="02000503000000020004" pitchFamily="50" charset="0"/>
              </a:rPr>
              <a:t> </a:t>
            </a:r>
            <a:r>
              <a:rPr lang="fr-FR" sz="3200" dirty="0" err="1">
                <a:latin typeface="Archia" panose="02000503000000020004" pitchFamily="50" charset="0"/>
              </a:rPr>
              <a:t>work</a:t>
            </a:r>
            <a:r>
              <a:rPr lang="fr-FR" sz="3200" dirty="0">
                <a:latin typeface="Archia" panose="02000503000000020004" pitchFamily="50" charset="0"/>
              </a:rPr>
              <a:t> can </a:t>
            </a:r>
            <a:r>
              <a:rPr lang="fr-FR" sz="3200" dirty="0" err="1">
                <a:latin typeface="Archia" panose="02000503000000020004" pitchFamily="50" charset="0"/>
              </a:rPr>
              <a:t>be</a:t>
            </a:r>
            <a:r>
              <a:rPr lang="fr-FR" sz="3200" dirty="0">
                <a:latin typeface="Archia" panose="02000503000000020004" pitchFamily="50" charset="0"/>
              </a:rPr>
              <a:t> a </a:t>
            </a:r>
            <a:r>
              <a:rPr lang="fr-FR" sz="3200" dirty="0" err="1">
                <a:latin typeface="Archia" panose="02000503000000020004" pitchFamily="50" charset="0"/>
              </a:rPr>
              <a:t>result</a:t>
            </a:r>
            <a:r>
              <a:rPr lang="fr-FR" sz="3200" dirty="0">
                <a:latin typeface="Archia" panose="02000503000000020004" pitchFamily="50" charset="0"/>
              </a:rPr>
              <a:t> of </a:t>
            </a:r>
            <a:r>
              <a:rPr lang="fr-FR" sz="3200" b="1" dirty="0" err="1">
                <a:latin typeface="Archia" panose="02000503000000020004" pitchFamily="50" charset="0"/>
              </a:rPr>
              <a:t>both</a:t>
            </a:r>
            <a:r>
              <a:rPr lang="fr-FR" sz="3200" b="1" dirty="0">
                <a:latin typeface="Archia" panose="02000503000000020004" pitchFamily="50" charset="0"/>
              </a:rPr>
              <a:t> the </a:t>
            </a:r>
            <a:r>
              <a:rPr lang="fr-FR" sz="3200" b="1" dirty="0">
                <a:solidFill>
                  <a:srgbClr val="CCB371"/>
                </a:solidFill>
                <a:latin typeface="Archia" panose="02000503000000020004" pitchFamily="50" charset="0"/>
              </a:rPr>
              <a:t>employer</a:t>
            </a:r>
            <a:r>
              <a:rPr lang="fr-FR" sz="3200" b="1" dirty="0">
                <a:latin typeface="Archia" panose="02000503000000020004" pitchFamily="50" charset="0"/>
              </a:rPr>
              <a:t> or the </a:t>
            </a:r>
            <a:r>
              <a:rPr lang="fr-FR" sz="3200" b="1" dirty="0" err="1">
                <a:solidFill>
                  <a:srgbClr val="CCB371"/>
                </a:solidFill>
                <a:latin typeface="Archia" panose="02000503000000020004" pitchFamily="50" charset="0"/>
              </a:rPr>
              <a:t>employee</a:t>
            </a:r>
            <a:r>
              <a:rPr lang="fr-FR" sz="3200" b="1" dirty="0">
                <a:solidFill>
                  <a:srgbClr val="CCB371"/>
                </a:solidFill>
                <a:latin typeface="Archia" panose="02000503000000020004" pitchFamily="50" charset="0"/>
              </a:rPr>
              <a:t> </a:t>
            </a:r>
            <a:r>
              <a:rPr lang="fr-FR" sz="3200" b="1" dirty="0" err="1">
                <a:latin typeface="Archia" panose="02000503000000020004" pitchFamily="50" charset="0"/>
              </a:rPr>
              <a:t>choice</a:t>
            </a:r>
            <a:r>
              <a:rPr lang="fr-FR" sz="3200" b="1" dirty="0">
                <a:latin typeface="Archia" panose="02000503000000020004" pitchFamily="50" charset="0"/>
              </a:rPr>
              <a:t> </a:t>
            </a:r>
            <a:r>
              <a:rPr lang="fr-FR" sz="3200" dirty="0">
                <a:latin typeface="Archia" panose="02000503000000020004" pitchFamily="50" charset="0"/>
              </a:rPr>
              <a:t>and </a:t>
            </a:r>
            <a:r>
              <a:rPr lang="en-US" sz="3200" dirty="0">
                <a:latin typeface="Archia" panose="02000503000000020004" pitchFamily="50" charset="0"/>
              </a:rPr>
              <a:t>and may concern existing employees but also international recruitments</a:t>
            </a:r>
            <a:r>
              <a:rPr lang="fr-FR" sz="3200" dirty="0">
                <a:latin typeface="Archia" panose="02000503000000020004" pitchFamily="50" charset="0"/>
              </a:rPr>
              <a:t> for short, long but </a:t>
            </a:r>
            <a:r>
              <a:rPr lang="fr-FR" sz="3200" dirty="0" err="1">
                <a:latin typeface="Archia" panose="02000503000000020004" pitchFamily="50" charset="0"/>
              </a:rPr>
              <a:t>also</a:t>
            </a:r>
            <a:r>
              <a:rPr lang="fr-FR" sz="3200" dirty="0">
                <a:latin typeface="Archia" panose="02000503000000020004" pitchFamily="50" charset="0"/>
              </a:rPr>
              <a:t> permanent </a:t>
            </a:r>
            <a:r>
              <a:rPr lang="fr-FR" sz="3200" dirty="0" err="1">
                <a:latin typeface="Archia" panose="02000503000000020004" pitchFamily="50" charset="0"/>
              </a:rPr>
              <a:t>terms</a:t>
            </a:r>
            <a:r>
              <a:rPr lang="fr-FR" sz="3200" dirty="0">
                <a:latin typeface="Archia" panose="02000503000000020004" pitchFamily="50" charset="0"/>
              </a:rPr>
              <a:t>.</a:t>
            </a:r>
            <a:endParaRPr lang="fr-FR" sz="4400" dirty="0">
              <a:latin typeface="Archia" panose="02000503000000020004" pitchFamily="50" charset="0"/>
            </a:endParaRPr>
          </a:p>
          <a:p>
            <a:endParaRPr lang="fr-FR" dirty="0"/>
          </a:p>
        </p:txBody>
      </p:sp>
      <p:grpSp>
        <p:nvGrpSpPr>
          <p:cNvPr id="9" name="Groupe 8">
            <a:extLst>
              <a:ext uri="{FF2B5EF4-FFF2-40B4-BE49-F238E27FC236}">
                <a16:creationId xmlns:a16="http://schemas.microsoft.com/office/drawing/2014/main" id="{ACD67DC9-B2E5-9B95-A9BC-88652F04D002}"/>
              </a:ext>
            </a:extLst>
          </p:cNvPr>
          <p:cNvGrpSpPr/>
          <p:nvPr/>
        </p:nvGrpSpPr>
        <p:grpSpPr>
          <a:xfrm>
            <a:off x="350064" y="4324198"/>
            <a:ext cx="18760311" cy="5818092"/>
            <a:chOff x="378688" y="4070753"/>
            <a:chExt cx="18760311" cy="5818092"/>
          </a:xfrm>
        </p:grpSpPr>
        <p:graphicFrame>
          <p:nvGraphicFramePr>
            <p:cNvPr id="3" name="Diagramme 2">
              <a:extLst>
                <a:ext uri="{FF2B5EF4-FFF2-40B4-BE49-F238E27FC236}">
                  <a16:creationId xmlns:a16="http://schemas.microsoft.com/office/drawing/2014/main" id="{B363982C-E674-41E1-9B4F-733D8999439E}"/>
                </a:ext>
              </a:extLst>
            </p:cNvPr>
            <p:cNvGraphicFramePr/>
            <p:nvPr>
              <p:extLst>
                <p:ext uri="{D42A27DB-BD31-4B8C-83A1-F6EECF244321}">
                  <p14:modId xmlns:p14="http://schemas.microsoft.com/office/powerpoint/2010/main" val="3884462958"/>
                </p:ext>
              </p:extLst>
            </p:nvPr>
          </p:nvGraphicFramePr>
          <p:xfrm>
            <a:off x="1441450" y="4070753"/>
            <a:ext cx="17068800" cy="5114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 coins arrondis 7">
              <a:extLst>
                <a:ext uri="{FF2B5EF4-FFF2-40B4-BE49-F238E27FC236}">
                  <a16:creationId xmlns:a16="http://schemas.microsoft.com/office/drawing/2014/main" id="{FF8FD4BB-E8B4-8CDB-6164-4799CC2E6B8B}"/>
                </a:ext>
              </a:extLst>
            </p:cNvPr>
            <p:cNvSpPr/>
            <p:nvPr/>
          </p:nvSpPr>
          <p:spPr>
            <a:xfrm>
              <a:off x="13796889" y="7974135"/>
              <a:ext cx="5342110" cy="1914710"/>
            </a:xfrm>
            <a:prstGeom prst="roundRect">
              <a:avLst>
                <a:gd name="adj" fmla="val 11524"/>
              </a:avLst>
            </a:prstGeom>
            <a:solidFill>
              <a:srgbClr val="A39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u="sng" dirty="0">
                  <a:solidFill>
                    <a:srgbClr val="E5D7B5"/>
                  </a:solidFill>
                  <a:latin typeface="Archia" panose="02000503000000020004" pitchFamily="50" charset="0"/>
                </a:rPr>
                <a:t>Ex:</a:t>
              </a:r>
              <a:r>
                <a:rPr lang="fr-FR" sz="2200" b="1" dirty="0">
                  <a:solidFill>
                    <a:srgbClr val="E5D7B5"/>
                  </a:solidFill>
                  <a:latin typeface="Archia" panose="02000503000000020004" pitchFamily="50" charset="0"/>
                </a:rPr>
                <a:t> </a:t>
              </a:r>
              <a:r>
                <a:rPr lang="fr-FR" sz="2200" b="1" dirty="0">
                  <a:solidFill>
                    <a:schemeClr val="tx1"/>
                  </a:solidFill>
                  <a:latin typeface="Archia" panose="02000503000000020004" pitchFamily="50" charset="0"/>
                </a:rPr>
                <a:t>Assignation and </a:t>
              </a:r>
              <a:r>
                <a:rPr lang="fr-FR" sz="2200" b="1" dirty="0" err="1">
                  <a:solidFill>
                    <a:schemeClr val="tx1"/>
                  </a:solidFill>
                  <a:latin typeface="Archia" panose="02000503000000020004" pitchFamily="50" charset="0"/>
                </a:rPr>
                <a:t>secondment</a:t>
              </a:r>
              <a:r>
                <a:rPr lang="fr-FR" sz="2200" b="1" dirty="0">
                  <a:solidFill>
                    <a:schemeClr val="tx1"/>
                  </a:solidFill>
                  <a:latin typeface="Archia" panose="02000503000000020004" pitchFamily="50" charset="0"/>
                </a:rPr>
                <a:t> of a non-mobile talent for a </a:t>
              </a:r>
              <a:r>
                <a:rPr lang="fr-FR" sz="2200" b="1" dirty="0" err="1">
                  <a:solidFill>
                    <a:schemeClr val="tx1"/>
                  </a:solidFill>
                  <a:latin typeface="Archia" panose="02000503000000020004" pitchFamily="50" charset="0"/>
                </a:rPr>
                <a:t>project</a:t>
              </a:r>
              <a:r>
                <a:rPr lang="fr-FR" sz="2200" b="1" dirty="0">
                  <a:solidFill>
                    <a:schemeClr val="tx1"/>
                  </a:solidFill>
                  <a:latin typeface="Archia" panose="02000503000000020004" pitchFamily="50" charset="0"/>
                </a:rPr>
                <a:t> by the Home </a:t>
              </a:r>
              <a:r>
                <a:rPr lang="fr-FR" sz="2200" b="1" dirty="0" err="1">
                  <a:solidFill>
                    <a:schemeClr val="tx1"/>
                  </a:solidFill>
                  <a:latin typeface="Archia" panose="02000503000000020004" pitchFamily="50" charset="0"/>
                </a:rPr>
                <a:t>country’s</a:t>
              </a:r>
              <a:r>
                <a:rPr lang="fr-FR" sz="2200" b="1" dirty="0">
                  <a:solidFill>
                    <a:schemeClr val="tx1"/>
                  </a:solidFill>
                  <a:latin typeface="Archia" panose="02000503000000020004" pitchFamily="50" charset="0"/>
                </a:rPr>
                <a:t> </a:t>
              </a:r>
              <a:r>
                <a:rPr lang="fr-FR" sz="2200" b="1" dirty="0" err="1">
                  <a:solidFill>
                    <a:schemeClr val="tx1"/>
                  </a:solidFill>
                  <a:latin typeface="Archia" panose="02000503000000020004" pitchFamily="50" charset="0"/>
                </a:rPr>
                <a:t>company</a:t>
              </a:r>
              <a:r>
                <a:rPr lang="fr-FR" sz="2200" b="1" dirty="0">
                  <a:solidFill>
                    <a:schemeClr val="tx1"/>
                  </a:solidFill>
                  <a:latin typeface="Archia" panose="02000503000000020004" pitchFamily="50" charset="0"/>
                </a:rPr>
                <a:t> ; </a:t>
              </a:r>
              <a:r>
                <a:rPr lang="en-US" sz="2200" b="1" dirty="0">
                  <a:solidFill>
                    <a:schemeClr val="tx1"/>
                  </a:solidFill>
                  <a:latin typeface="Archia" panose="02000503000000020004" pitchFamily="50" charset="0"/>
                </a:rPr>
                <a:t>recruitment of an employee in a country where the group is established under a "group" project</a:t>
              </a:r>
            </a:p>
          </p:txBody>
        </p:sp>
        <p:sp>
          <p:nvSpPr>
            <p:cNvPr id="15" name="Rectangle : coins arrondis 14">
              <a:extLst>
                <a:ext uri="{FF2B5EF4-FFF2-40B4-BE49-F238E27FC236}">
                  <a16:creationId xmlns:a16="http://schemas.microsoft.com/office/drawing/2014/main" id="{3D302C43-9C18-0F38-9EE4-B82918083C7D}"/>
                </a:ext>
              </a:extLst>
            </p:cNvPr>
            <p:cNvSpPr/>
            <p:nvPr/>
          </p:nvSpPr>
          <p:spPr>
            <a:xfrm>
              <a:off x="6862689" y="7815564"/>
              <a:ext cx="3353237" cy="1914710"/>
            </a:xfrm>
            <a:prstGeom prst="roundRect">
              <a:avLst>
                <a:gd name="adj" fmla="val 107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u="sng" dirty="0">
                  <a:solidFill>
                    <a:srgbClr val="CCB371"/>
                  </a:solidFill>
                  <a:latin typeface="Archia" panose="02000503000000020004" pitchFamily="50" charset="0"/>
                </a:rPr>
                <a:t>Ex:</a:t>
              </a:r>
              <a:r>
                <a:rPr lang="fr-FR" sz="2000" b="1" dirty="0">
                  <a:solidFill>
                    <a:srgbClr val="CCB371"/>
                  </a:solidFill>
                  <a:latin typeface="Archia" panose="02000503000000020004" pitchFamily="50" charset="0"/>
                </a:rPr>
                <a:t>  </a:t>
              </a:r>
              <a:r>
                <a:rPr lang="en-US" sz="2000" b="1" dirty="0">
                  <a:solidFill>
                    <a:schemeClr val="tx1"/>
                  </a:solidFill>
                  <a:latin typeface="Archia" panose="02000503000000020004" pitchFamily="50" charset="0"/>
                </a:rPr>
                <a:t>Employee who wants to telework a few weeks per year in a country where he has a secondary residence ; family problems requiring a regular presence abroad</a:t>
              </a:r>
            </a:p>
          </p:txBody>
        </p:sp>
        <p:sp>
          <p:nvSpPr>
            <p:cNvPr id="16" name="Rectangle : coins arrondis 15">
              <a:extLst>
                <a:ext uri="{FF2B5EF4-FFF2-40B4-BE49-F238E27FC236}">
                  <a16:creationId xmlns:a16="http://schemas.microsoft.com/office/drawing/2014/main" id="{4433C033-8B51-8235-873D-89AD47116396}"/>
                </a:ext>
              </a:extLst>
            </p:cNvPr>
            <p:cNvSpPr/>
            <p:nvPr/>
          </p:nvSpPr>
          <p:spPr>
            <a:xfrm>
              <a:off x="378688" y="7324043"/>
              <a:ext cx="4522152" cy="1597568"/>
            </a:xfrm>
            <a:prstGeom prst="roundRect">
              <a:avLst>
                <a:gd name="adj" fmla="val 8742"/>
              </a:avLst>
            </a:prstGeom>
            <a:solidFill>
              <a:srgbClr val="564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i="1" u="sng" dirty="0">
                  <a:solidFill>
                    <a:srgbClr val="CCB371"/>
                  </a:solidFill>
                  <a:latin typeface="Archia" panose="02000503000000020004" pitchFamily="50" charset="0"/>
                </a:rPr>
                <a:t>Ex:</a:t>
              </a:r>
              <a:r>
                <a:rPr lang="fr-FR" sz="2200" b="1" dirty="0">
                  <a:solidFill>
                    <a:srgbClr val="CCB371"/>
                  </a:solidFill>
                  <a:latin typeface="Archia" panose="02000503000000020004" pitchFamily="50" charset="0"/>
                </a:rPr>
                <a:t>  </a:t>
              </a:r>
              <a:r>
                <a:rPr lang="en-US" sz="2200" b="1" dirty="0">
                  <a:solidFill>
                    <a:srgbClr val="F6F5F4"/>
                  </a:solidFill>
                  <a:latin typeface="Archia" panose="02000503000000020004" pitchFamily="50" charset="0"/>
                </a:rPr>
                <a:t>Employee who joins his/her expatriate spouse ; recruitment of a talent in a country in which the group is not established</a:t>
              </a:r>
              <a:endParaRPr lang="fr-FR" sz="2200" b="1" dirty="0">
                <a:solidFill>
                  <a:srgbClr val="F6F5F4"/>
                </a:solidFill>
                <a:latin typeface="Archia" panose="02000503000000020004" pitchFamily="50" charset="0"/>
              </a:endParaRPr>
            </a:p>
          </p:txBody>
        </p:sp>
      </p:grpSp>
    </p:spTree>
    <p:extLst>
      <p:ext uri="{BB962C8B-B14F-4D97-AF65-F5344CB8AC3E}">
        <p14:creationId xmlns:p14="http://schemas.microsoft.com/office/powerpoint/2010/main" val="113881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77516" y="342560"/>
            <a:ext cx="20102866" cy="1346011"/>
          </a:xfrm>
        </p:spPr>
        <p:txBody>
          <a:bodyPr>
            <a:noAutofit/>
          </a:bodyPr>
          <a:lstStyle/>
          <a:p>
            <a:r>
              <a:rPr lang="fr-FR" sz="5399" u="sng" dirty="0">
                <a:latin typeface="+mn-lt"/>
              </a:rPr>
              <a:t>Main </a:t>
            </a:r>
            <a:r>
              <a:rPr lang="fr-FR" sz="5399" u="sng" dirty="0" err="1">
                <a:latin typeface="+mn-lt"/>
              </a:rPr>
              <a:t>advantages</a:t>
            </a:r>
            <a:r>
              <a:rPr lang="fr-FR" sz="5399" u="sng" dirty="0">
                <a:latin typeface="+mn-lt"/>
              </a:rPr>
              <a:t> of the « </a:t>
            </a:r>
            <a:r>
              <a:rPr lang="fr-FR" sz="5399" u="sng" dirty="0" err="1">
                <a:latin typeface="+mn-lt"/>
              </a:rPr>
              <a:t>remote</a:t>
            </a:r>
            <a:r>
              <a:rPr lang="fr-FR" sz="5399" u="sng" dirty="0">
                <a:latin typeface="+mn-lt"/>
              </a:rPr>
              <a:t> </a:t>
            </a:r>
            <a:r>
              <a:rPr lang="fr-FR" sz="5399" u="sng" dirty="0" err="1">
                <a:latin typeface="+mn-lt"/>
              </a:rPr>
              <a:t>work</a:t>
            </a:r>
            <a:r>
              <a:rPr lang="fr-FR" sz="5399" u="sng" dirty="0">
                <a:latin typeface="+mn-lt"/>
              </a:rPr>
              <a:t> » system</a:t>
            </a:r>
          </a:p>
        </p:txBody>
      </p:sp>
      <p:grpSp>
        <p:nvGrpSpPr>
          <p:cNvPr id="13" name="Groupe 12">
            <a:extLst>
              <a:ext uri="{FF2B5EF4-FFF2-40B4-BE49-F238E27FC236}">
                <a16:creationId xmlns:a16="http://schemas.microsoft.com/office/drawing/2014/main" id="{14594FC2-DE57-6A32-A4AA-6105785FC7A8}"/>
              </a:ext>
            </a:extLst>
          </p:cNvPr>
          <p:cNvGrpSpPr/>
          <p:nvPr/>
        </p:nvGrpSpPr>
        <p:grpSpPr>
          <a:xfrm>
            <a:off x="2513214" y="3178907"/>
            <a:ext cx="15077672" cy="6614922"/>
            <a:chOff x="2348424" y="3357361"/>
            <a:chExt cx="15077672" cy="6614922"/>
          </a:xfrm>
        </p:grpSpPr>
        <p:pic>
          <p:nvPicPr>
            <p:cNvPr id="36" name="Graphique 35" descr="Ampoule">
              <a:extLst>
                <a:ext uri="{FF2B5EF4-FFF2-40B4-BE49-F238E27FC236}">
                  <a16:creationId xmlns:a16="http://schemas.microsoft.com/office/drawing/2014/main" id="{7A31111C-9A4D-4833-93AF-AFDA025241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6243" y="3357361"/>
              <a:ext cx="518166" cy="518166"/>
            </a:xfrm>
            <a:prstGeom prst="rect">
              <a:avLst/>
            </a:prstGeom>
          </p:spPr>
        </p:pic>
        <p:pic>
          <p:nvPicPr>
            <p:cNvPr id="40" name="Graphique 39" descr="Ampoule">
              <a:extLst>
                <a:ext uri="{FF2B5EF4-FFF2-40B4-BE49-F238E27FC236}">
                  <a16:creationId xmlns:a16="http://schemas.microsoft.com/office/drawing/2014/main" id="{E9696F25-38D5-499C-8FBD-CFACE27E1E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8689" y="3426900"/>
              <a:ext cx="518166" cy="518166"/>
            </a:xfrm>
            <a:prstGeom prst="rect">
              <a:avLst/>
            </a:prstGeom>
          </p:spPr>
        </p:pic>
        <p:pic>
          <p:nvPicPr>
            <p:cNvPr id="44" name="Graphique 43" descr="Ampoule">
              <a:extLst>
                <a:ext uri="{FF2B5EF4-FFF2-40B4-BE49-F238E27FC236}">
                  <a16:creationId xmlns:a16="http://schemas.microsoft.com/office/drawing/2014/main" id="{53A7496E-F9F4-4E7C-B343-0E2AF3520D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11298" y="3452121"/>
              <a:ext cx="518166" cy="518166"/>
            </a:xfrm>
            <a:prstGeom prst="rect">
              <a:avLst/>
            </a:prstGeom>
          </p:spPr>
        </p:pic>
        <p:pic>
          <p:nvPicPr>
            <p:cNvPr id="56" name="Graphique 55" descr="Ampoule">
              <a:extLst>
                <a:ext uri="{FF2B5EF4-FFF2-40B4-BE49-F238E27FC236}">
                  <a16:creationId xmlns:a16="http://schemas.microsoft.com/office/drawing/2014/main" id="{A0A92309-A525-498A-A43D-00EAE3CBCD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8951" y="6714439"/>
              <a:ext cx="518166" cy="518166"/>
            </a:xfrm>
            <a:prstGeom prst="rect">
              <a:avLst/>
            </a:prstGeom>
          </p:spPr>
        </p:pic>
        <p:pic>
          <p:nvPicPr>
            <p:cNvPr id="64" name="Graphique 63" descr="Ampoule">
              <a:extLst>
                <a:ext uri="{FF2B5EF4-FFF2-40B4-BE49-F238E27FC236}">
                  <a16:creationId xmlns:a16="http://schemas.microsoft.com/office/drawing/2014/main" id="{67A27BDB-7C6A-4971-B157-CD2DD428D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8386" y="6694780"/>
              <a:ext cx="518166" cy="518166"/>
            </a:xfrm>
            <a:prstGeom prst="rect">
              <a:avLst/>
            </a:prstGeom>
          </p:spPr>
        </p:pic>
        <p:grpSp>
          <p:nvGrpSpPr>
            <p:cNvPr id="12" name="Groupe 11">
              <a:extLst>
                <a:ext uri="{FF2B5EF4-FFF2-40B4-BE49-F238E27FC236}">
                  <a16:creationId xmlns:a16="http://schemas.microsoft.com/office/drawing/2014/main" id="{D8F88F0A-3EF0-ADBC-0287-03DF7DEBDE4F}"/>
                </a:ext>
              </a:extLst>
            </p:cNvPr>
            <p:cNvGrpSpPr/>
            <p:nvPr/>
          </p:nvGrpSpPr>
          <p:grpSpPr>
            <a:xfrm>
              <a:off x="2348424" y="3435079"/>
              <a:ext cx="15077672" cy="6537204"/>
              <a:chOff x="2348424" y="3435079"/>
              <a:chExt cx="15077672" cy="6537204"/>
            </a:xfrm>
          </p:grpSpPr>
          <p:grpSp>
            <p:nvGrpSpPr>
              <p:cNvPr id="18" name="Groupe 17">
                <a:extLst>
                  <a:ext uri="{FF2B5EF4-FFF2-40B4-BE49-F238E27FC236}">
                    <a16:creationId xmlns:a16="http://schemas.microsoft.com/office/drawing/2014/main" id="{1875D1AA-88C8-41AC-842D-93A2ACD4A552}"/>
                  </a:ext>
                </a:extLst>
              </p:cNvPr>
              <p:cNvGrpSpPr/>
              <p:nvPr/>
            </p:nvGrpSpPr>
            <p:grpSpPr>
              <a:xfrm>
                <a:off x="2348424" y="3990467"/>
                <a:ext cx="15077672" cy="5981816"/>
                <a:chOff x="2114924" y="2821875"/>
                <a:chExt cx="8310079" cy="2766113"/>
              </a:xfrm>
            </p:grpSpPr>
            <p:sp>
              <p:nvSpPr>
                <p:cNvPr id="20" name="Larme 19">
                  <a:extLst>
                    <a:ext uri="{FF2B5EF4-FFF2-40B4-BE49-F238E27FC236}">
                      <a16:creationId xmlns:a16="http://schemas.microsoft.com/office/drawing/2014/main" id="{3F779FC6-BB6D-444C-A86F-70B9B80F2F68}"/>
                    </a:ext>
                  </a:extLst>
                </p:cNvPr>
                <p:cNvSpPr/>
                <p:nvPr/>
              </p:nvSpPr>
              <p:spPr>
                <a:xfrm>
                  <a:off x="2114924" y="2825253"/>
                  <a:ext cx="2079579" cy="1256242"/>
                </a:xfrm>
                <a:prstGeom prst="teardrop">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612494">
                    <a:lnSpc>
                      <a:spcPct val="90000"/>
                    </a:lnSpc>
                    <a:spcBef>
                      <a:spcPct val="0"/>
                    </a:spcBef>
                    <a:spcAft>
                      <a:spcPct val="35000"/>
                    </a:spcAft>
                  </a:pPr>
                  <a:r>
                    <a:rPr lang="en-US" sz="2400" dirty="0">
                      <a:solidFill>
                        <a:schemeClr val="bg1"/>
                      </a:solidFill>
                      <a:latin typeface="Archia" panose="02000503000000020004" pitchFamily="50" charset="0"/>
                    </a:rPr>
                    <a:t>An </a:t>
                  </a:r>
                  <a:r>
                    <a:rPr lang="en-US" sz="2400" b="1" dirty="0">
                      <a:solidFill>
                        <a:srgbClr val="AF8F3F"/>
                      </a:solidFill>
                      <a:latin typeface="Archia" panose="02000503000000020004" pitchFamily="50" charset="0"/>
                    </a:rPr>
                    <a:t>international situation </a:t>
                  </a:r>
                  <a:r>
                    <a:rPr lang="en-US" sz="2400" dirty="0">
                      <a:solidFill>
                        <a:schemeClr val="bg1"/>
                      </a:solidFill>
                      <a:latin typeface="Archia" panose="02000503000000020004" pitchFamily="50" charset="0"/>
                    </a:rPr>
                    <a:t>without the cost of international mobility</a:t>
                  </a:r>
                  <a:endParaRPr lang="fr-FR" sz="2400" dirty="0">
                    <a:solidFill>
                      <a:schemeClr val="bg1"/>
                    </a:solidFill>
                    <a:latin typeface="Archia" panose="02000503000000020004" pitchFamily="50" charset="0"/>
                  </a:endParaRPr>
                </a:p>
              </p:txBody>
            </p:sp>
            <p:sp>
              <p:nvSpPr>
                <p:cNvPr id="22" name="Larme 21">
                  <a:extLst>
                    <a:ext uri="{FF2B5EF4-FFF2-40B4-BE49-F238E27FC236}">
                      <a16:creationId xmlns:a16="http://schemas.microsoft.com/office/drawing/2014/main" id="{72E5EA5D-0974-4FA5-8726-44BC7407F70B}"/>
                    </a:ext>
                  </a:extLst>
                </p:cNvPr>
                <p:cNvSpPr/>
                <p:nvPr/>
              </p:nvSpPr>
              <p:spPr>
                <a:xfrm>
                  <a:off x="5328362" y="2825253"/>
                  <a:ext cx="2019364" cy="1221097"/>
                </a:xfrm>
                <a:prstGeom prst="teardrop">
                  <a:avLst/>
                </a:prstGeom>
                <a:solidFill>
                  <a:srgbClr val="AF8F3F"/>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612494">
                    <a:lnSpc>
                      <a:spcPct val="90000"/>
                    </a:lnSpc>
                    <a:spcBef>
                      <a:spcPct val="0"/>
                    </a:spcBef>
                    <a:spcAft>
                      <a:spcPct val="35000"/>
                    </a:spcAft>
                  </a:pPr>
                  <a:r>
                    <a:rPr lang="fr-FR" sz="2800" dirty="0">
                      <a:latin typeface="Archia" panose="02000503000000020004" pitchFamily="50" charset="0"/>
                    </a:rPr>
                    <a:t>No changement of the </a:t>
                  </a:r>
                  <a:r>
                    <a:rPr lang="fr-FR" sz="2800" b="1" dirty="0" err="1">
                      <a:solidFill>
                        <a:schemeClr val="bg1"/>
                      </a:solidFill>
                      <a:latin typeface="Archia" panose="02000503000000020004" pitchFamily="50" charset="0"/>
                    </a:rPr>
                    <a:t>employee’s</a:t>
                  </a:r>
                  <a:r>
                    <a:rPr lang="fr-FR" sz="2800" b="1" dirty="0">
                      <a:solidFill>
                        <a:schemeClr val="bg1"/>
                      </a:solidFill>
                      <a:latin typeface="Archia" panose="02000503000000020004" pitchFamily="50" charset="0"/>
                    </a:rPr>
                    <a:t> </a:t>
                  </a:r>
                  <a:r>
                    <a:rPr lang="fr-FR" sz="2800" b="1" dirty="0" err="1">
                      <a:solidFill>
                        <a:schemeClr val="bg1"/>
                      </a:solidFill>
                      <a:latin typeface="Archia" panose="02000503000000020004" pitchFamily="50" charset="0"/>
                    </a:rPr>
                    <a:t>family</a:t>
                  </a:r>
                  <a:r>
                    <a:rPr lang="fr-FR" sz="2800" b="1" dirty="0">
                      <a:solidFill>
                        <a:schemeClr val="bg1"/>
                      </a:solidFill>
                      <a:latin typeface="Archia" panose="02000503000000020004" pitchFamily="50" charset="0"/>
                    </a:rPr>
                    <a:t> situation</a:t>
                  </a:r>
                </a:p>
              </p:txBody>
            </p:sp>
            <p:sp>
              <p:nvSpPr>
                <p:cNvPr id="24" name="Larme 23">
                  <a:extLst>
                    <a:ext uri="{FF2B5EF4-FFF2-40B4-BE49-F238E27FC236}">
                      <a16:creationId xmlns:a16="http://schemas.microsoft.com/office/drawing/2014/main" id="{1758215C-96E4-446B-887C-6E4986955E36}"/>
                    </a:ext>
                  </a:extLst>
                </p:cNvPr>
                <p:cNvSpPr/>
                <p:nvPr/>
              </p:nvSpPr>
              <p:spPr>
                <a:xfrm>
                  <a:off x="8405639" y="2821875"/>
                  <a:ext cx="2019364" cy="1221098"/>
                </a:xfrm>
                <a:prstGeom prst="teardrop">
                  <a:avLst/>
                </a:prstGeom>
                <a:solidFill>
                  <a:schemeClr val="bg1"/>
                </a:solidFill>
                <a:ln>
                  <a:solidFill>
                    <a:srgbClr val="A39789"/>
                  </a:solid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926615">
                    <a:lnSpc>
                      <a:spcPct val="90000"/>
                    </a:lnSpc>
                    <a:spcBef>
                      <a:spcPct val="0"/>
                    </a:spcBef>
                    <a:spcAft>
                      <a:spcPct val="35000"/>
                    </a:spcAft>
                    <a:tabLst>
                      <a:tab pos="1033987" algn="l"/>
                    </a:tabLst>
                  </a:pPr>
                  <a:r>
                    <a:rPr lang="en-US" sz="2400" dirty="0">
                      <a:latin typeface="Archia" panose="02000503000000020004" pitchFamily="50" charset="0"/>
                    </a:rPr>
                    <a:t>New </a:t>
                  </a:r>
                  <a:r>
                    <a:rPr lang="en-US" sz="2400" b="1" dirty="0">
                      <a:solidFill>
                        <a:srgbClr val="AF8F3F"/>
                      </a:solidFill>
                      <a:latin typeface="Archia" panose="02000503000000020004" pitchFamily="50" charset="0"/>
                    </a:rPr>
                    <a:t>business development opportunities </a:t>
                  </a:r>
                  <a:r>
                    <a:rPr lang="en-US" sz="2400" dirty="0">
                      <a:latin typeface="Archia" panose="02000503000000020004" pitchFamily="50" charset="0"/>
                    </a:rPr>
                    <a:t>for the employer</a:t>
                  </a:r>
                  <a:endParaRPr lang="fr-FR" sz="2400" dirty="0">
                    <a:latin typeface="Archia" panose="02000503000000020004" pitchFamily="50" charset="0"/>
                  </a:endParaRPr>
                </a:p>
              </p:txBody>
            </p:sp>
            <p:sp>
              <p:nvSpPr>
                <p:cNvPr id="28" name="Larme 27">
                  <a:extLst>
                    <a:ext uri="{FF2B5EF4-FFF2-40B4-BE49-F238E27FC236}">
                      <a16:creationId xmlns:a16="http://schemas.microsoft.com/office/drawing/2014/main" id="{96C98378-AE3F-4FB1-A5A4-3AE20BB0D7E0}"/>
                    </a:ext>
                  </a:extLst>
                </p:cNvPr>
                <p:cNvSpPr/>
                <p:nvPr/>
              </p:nvSpPr>
              <p:spPr>
                <a:xfrm>
                  <a:off x="2146219" y="4366890"/>
                  <a:ext cx="2016986" cy="1221098"/>
                </a:xfrm>
                <a:prstGeom prst="teardrop">
                  <a:avLst/>
                </a:prstGeom>
                <a:solidFill>
                  <a:srgbClr val="454659"/>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612494">
                    <a:lnSpc>
                      <a:spcPct val="90000"/>
                    </a:lnSpc>
                    <a:spcBef>
                      <a:spcPct val="0"/>
                    </a:spcBef>
                    <a:spcAft>
                      <a:spcPct val="35000"/>
                    </a:spcAft>
                  </a:pPr>
                  <a:r>
                    <a:rPr lang="en-US" sz="2800" dirty="0">
                      <a:solidFill>
                        <a:srgbClr val="E5D7B5"/>
                      </a:solidFill>
                      <a:latin typeface="Archia" panose="02000503000000020004" pitchFamily="50" charset="0"/>
                    </a:rPr>
                    <a:t>Lower costs </a:t>
                  </a:r>
                  <a:r>
                    <a:rPr lang="en-US" sz="2800" dirty="0">
                      <a:solidFill>
                        <a:schemeClr val="bg1"/>
                      </a:solidFill>
                      <a:latin typeface="Archia" panose="02000503000000020004" pitchFamily="50" charset="0"/>
                    </a:rPr>
                    <a:t>and reduction of </a:t>
                  </a:r>
                  <a:r>
                    <a:rPr lang="en-US" sz="2800" dirty="0">
                      <a:solidFill>
                        <a:srgbClr val="E5D7B5"/>
                      </a:solidFill>
                      <a:latin typeface="Archia" panose="02000503000000020004" pitchFamily="50" charset="0"/>
                    </a:rPr>
                    <a:t>health risks</a:t>
                  </a:r>
                  <a:endParaRPr lang="fr-FR" sz="2800" dirty="0">
                    <a:solidFill>
                      <a:srgbClr val="E5D7B5"/>
                    </a:solidFill>
                    <a:latin typeface="Archia" panose="02000503000000020004" pitchFamily="50" charset="0"/>
                  </a:endParaRPr>
                </a:p>
              </p:txBody>
            </p:sp>
            <p:sp>
              <p:nvSpPr>
                <p:cNvPr id="30" name="Larme 29">
                  <a:extLst>
                    <a:ext uri="{FF2B5EF4-FFF2-40B4-BE49-F238E27FC236}">
                      <a16:creationId xmlns:a16="http://schemas.microsoft.com/office/drawing/2014/main" id="{6B94FBC0-0CFC-4F17-9999-122363C9B776}"/>
                    </a:ext>
                  </a:extLst>
                </p:cNvPr>
                <p:cNvSpPr/>
                <p:nvPr/>
              </p:nvSpPr>
              <p:spPr>
                <a:xfrm>
                  <a:off x="5377552" y="4366890"/>
                  <a:ext cx="1920982" cy="1221098"/>
                </a:xfrm>
                <a:prstGeom prst="teardrop">
                  <a:avLst/>
                </a:prstGeom>
                <a:solidFill>
                  <a:srgbClr val="E5D7B5"/>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612494">
                    <a:lnSpc>
                      <a:spcPct val="90000"/>
                    </a:lnSpc>
                    <a:spcBef>
                      <a:spcPct val="0"/>
                    </a:spcBef>
                    <a:spcAft>
                      <a:spcPct val="35000"/>
                    </a:spcAft>
                  </a:pPr>
                  <a:r>
                    <a:rPr lang="fr-FR" sz="2800" dirty="0" err="1">
                      <a:latin typeface="Archia" panose="02000503000000020004" pitchFamily="50" charset="0"/>
                    </a:rPr>
                    <a:t>Well-being</a:t>
                  </a:r>
                  <a:r>
                    <a:rPr lang="fr-FR" sz="2800" dirty="0">
                      <a:latin typeface="Archia" panose="02000503000000020004" pitchFamily="50" charset="0"/>
                    </a:rPr>
                    <a:t> and </a:t>
                  </a:r>
                  <a:r>
                    <a:rPr lang="fr-FR" sz="2800" b="1" dirty="0" err="1">
                      <a:solidFill>
                        <a:srgbClr val="A39789"/>
                      </a:solidFill>
                      <a:latin typeface="Archia" panose="02000503000000020004" pitchFamily="50" charset="0"/>
                    </a:rPr>
                    <a:t>productivity</a:t>
                  </a:r>
                  <a:r>
                    <a:rPr lang="fr-FR" sz="2800" dirty="0">
                      <a:latin typeface="Archia" panose="02000503000000020004" pitchFamily="50" charset="0"/>
                    </a:rPr>
                    <a:t> of the </a:t>
                  </a:r>
                  <a:r>
                    <a:rPr lang="fr-FR" sz="2800" dirty="0" err="1">
                      <a:latin typeface="Archia" panose="02000503000000020004" pitchFamily="50" charset="0"/>
                    </a:rPr>
                    <a:t>employee</a:t>
                  </a:r>
                  <a:endParaRPr lang="fr-FR" sz="2800" dirty="0">
                    <a:latin typeface="Archia" panose="02000503000000020004" pitchFamily="50" charset="0"/>
                  </a:endParaRPr>
                </a:p>
              </p:txBody>
            </p:sp>
            <p:sp>
              <p:nvSpPr>
                <p:cNvPr id="32" name="Larme 31">
                  <a:extLst>
                    <a:ext uri="{FF2B5EF4-FFF2-40B4-BE49-F238E27FC236}">
                      <a16:creationId xmlns:a16="http://schemas.microsoft.com/office/drawing/2014/main" id="{ED22A4E4-0EEF-4CBA-B3E5-AFF24B005AF2}"/>
                    </a:ext>
                  </a:extLst>
                </p:cNvPr>
                <p:cNvSpPr/>
                <p:nvPr/>
              </p:nvSpPr>
              <p:spPr>
                <a:xfrm>
                  <a:off x="8454829" y="4366890"/>
                  <a:ext cx="1920982" cy="1221098"/>
                </a:xfrm>
                <a:prstGeom prst="teardrop">
                  <a:avLst/>
                </a:prstGeom>
                <a:solidFill>
                  <a:srgbClr val="564D43"/>
                </a:solidFill>
                <a:ln>
                  <a:solidFill>
                    <a:srgbClr val="EEEBE8"/>
                  </a:solidFill>
                </a:ln>
              </p:spPr>
              <p:style>
                <a:lnRef idx="2">
                  <a:schemeClr val="accent1"/>
                </a:lnRef>
                <a:fillRef idx="1">
                  <a:schemeClr val="lt1"/>
                </a:fillRef>
                <a:effectRef idx="0">
                  <a:schemeClr val="accent1"/>
                </a:effectRef>
                <a:fontRef idx="minor">
                  <a:schemeClr val="dk1"/>
                </a:fontRef>
              </p:style>
              <p:txBody>
                <a:bodyPr spcFirstLastPara="0" vert="horz" wrap="square" lIns="257987" tIns="257987" rIns="257987" bIns="257987" numCol="1" spcCol="1270" anchor="ctr" anchorCtr="0">
                  <a:noAutofit/>
                </a:bodyPr>
                <a:lstStyle/>
                <a:p>
                  <a:pPr algn="ctr" defTabSz="1612494">
                    <a:lnSpc>
                      <a:spcPct val="90000"/>
                    </a:lnSpc>
                    <a:spcBef>
                      <a:spcPct val="0"/>
                    </a:spcBef>
                    <a:spcAft>
                      <a:spcPct val="35000"/>
                    </a:spcAft>
                  </a:pPr>
                  <a:r>
                    <a:rPr lang="fr-FR" sz="3600" b="1" dirty="0">
                      <a:solidFill>
                        <a:srgbClr val="E5D7B5"/>
                      </a:solidFill>
                      <a:latin typeface="Archia" panose="02000503000000020004" pitchFamily="50" charset="0"/>
                    </a:rPr>
                    <a:t>Flexible </a:t>
                  </a:r>
                  <a:r>
                    <a:rPr lang="fr-FR" sz="3600" dirty="0" err="1">
                      <a:solidFill>
                        <a:srgbClr val="EEEBE8"/>
                      </a:solidFill>
                      <a:latin typeface="Archia" panose="02000503000000020004" pitchFamily="50" charset="0"/>
                    </a:rPr>
                    <a:t>working</a:t>
                  </a:r>
                  <a:endParaRPr lang="fr-FR" sz="3600" dirty="0">
                    <a:solidFill>
                      <a:srgbClr val="EEEBE8"/>
                    </a:solidFill>
                    <a:latin typeface="Archia" panose="02000503000000020004" pitchFamily="50" charset="0"/>
                  </a:endParaRPr>
                </a:p>
              </p:txBody>
            </p:sp>
          </p:grpSp>
          <p:sp>
            <p:nvSpPr>
              <p:cNvPr id="34" name="ZoneTexte 33">
                <a:extLst>
                  <a:ext uri="{FF2B5EF4-FFF2-40B4-BE49-F238E27FC236}">
                    <a16:creationId xmlns:a16="http://schemas.microsoft.com/office/drawing/2014/main" id="{AE48A31F-3491-4C4D-B635-CE74340101CE}"/>
                  </a:ext>
                </a:extLst>
              </p:cNvPr>
              <p:cNvSpPr txBox="1"/>
              <p:nvPr/>
            </p:nvSpPr>
            <p:spPr>
              <a:xfrm>
                <a:off x="3267116" y="3435079"/>
                <a:ext cx="2938472" cy="523220"/>
              </a:xfrm>
              <a:prstGeom prst="rect">
                <a:avLst/>
              </a:prstGeom>
              <a:noFill/>
            </p:spPr>
            <p:txBody>
              <a:bodyPr wrap="square" rtlCol="0">
                <a:spAutoFit/>
              </a:bodyPr>
              <a:lstStyle/>
              <a:p>
                <a:r>
                  <a:rPr lang="fr-FR" sz="2800" b="1" dirty="0" err="1">
                    <a:latin typeface="Archia" panose="02000503000000020004" pitchFamily="50" charset="0"/>
                  </a:rPr>
                  <a:t>Lower</a:t>
                </a:r>
                <a:r>
                  <a:rPr lang="fr-FR" sz="2800" b="1" dirty="0">
                    <a:latin typeface="Archia" panose="02000503000000020004" pitchFamily="50" charset="0"/>
                  </a:rPr>
                  <a:t> </a:t>
                </a:r>
                <a:r>
                  <a:rPr lang="fr-FR" sz="2800" b="1" dirty="0" err="1">
                    <a:latin typeface="Archia" panose="02000503000000020004" pitchFamily="50" charset="0"/>
                  </a:rPr>
                  <a:t>costs</a:t>
                </a:r>
                <a:endParaRPr lang="fr-FR" sz="2800" b="1" dirty="0">
                  <a:latin typeface="Archia" panose="02000503000000020004" pitchFamily="50" charset="0"/>
                </a:endParaRPr>
              </a:p>
            </p:txBody>
          </p:sp>
          <p:sp>
            <p:nvSpPr>
              <p:cNvPr id="38" name="ZoneTexte 37">
                <a:extLst>
                  <a:ext uri="{FF2B5EF4-FFF2-40B4-BE49-F238E27FC236}">
                    <a16:creationId xmlns:a16="http://schemas.microsoft.com/office/drawing/2014/main" id="{93DEEC66-9AD4-47EB-A002-D6C19761CBDF}"/>
                  </a:ext>
                </a:extLst>
              </p:cNvPr>
              <p:cNvSpPr txBox="1"/>
              <p:nvPr/>
            </p:nvSpPr>
            <p:spPr>
              <a:xfrm>
                <a:off x="8871475" y="3448991"/>
                <a:ext cx="2870658" cy="523220"/>
              </a:xfrm>
              <a:prstGeom prst="rect">
                <a:avLst/>
              </a:prstGeom>
              <a:noFill/>
            </p:spPr>
            <p:txBody>
              <a:bodyPr wrap="none" rtlCol="0">
                <a:spAutoFit/>
              </a:bodyPr>
              <a:lstStyle/>
              <a:p>
                <a:r>
                  <a:rPr lang="fr-FR" sz="2800" b="1" dirty="0" err="1">
                    <a:latin typeface="Archia" panose="02000503000000020004" pitchFamily="50" charset="0"/>
                  </a:rPr>
                  <a:t>Personal</a:t>
                </a:r>
                <a:r>
                  <a:rPr lang="fr-FR" sz="2800" b="1" dirty="0">
                    <a:latin typeface="Archia" panose="02000503000000020004" pitchFamily="50" charset="0"/>
                  </a:rPr>
                  <a:t> situation</a:t>
                </a:r>
              </a:p>
            </p:txBody>
          </p:sp>
          <p:sp>
            <p:nvSpPr>
              <p:cNvPr id="42" name="ZoneTexte 41">
                <a:extLst>
                  <a:ext uri="{FF2B5EF4-FFF2-40B4-BE49-F238E27FC236}">
                    <a16:creationId xmlns:a16="http://schemas.microsoft.com/office/drawing/2014/main" id="{355CE68A-AA65-435D-B944-9434EABCA791}"/>
                  </a:ext>
                </a:extLst>
              </p:cNvPr>
              <p:cNvSpPr txBox="1"/>
              <p:nvPr/>
            </p:nvSpPr>
            <p:spPr>
              <a:xfrm>
                <a:off x="14829464" y="3437585"/>
                <a:ext cx="2143344" cy="523220"/>
              </a:xfrm>
              <a:prstGeom prst="rect">
                <a:avLst/>
              </a:prstGeom>
              <a:noFill/>
            </p:spPr>
            <p:txBody>
              <a:bodyPr wrap="none" rtlCol="0">
                <a:spAutoFit/>
              </a:bodyPr>
              <a:lstStyle/>
              <a:p>
                <a:r>
                  <a:rPr lang="fr-FR" sz="2800" b="1" dirty="0" err="1">
                    <a:latin typeface="Archia" panose="02000503000000020004" pitchFamily="50" charset="0"/>
                  </a:rPr>
                  <a:t>Digitalization</a:t>
                </a:r>
                <a:endParaRPr lang="fr-FR" sz="2639" b="1" dirty="0">
                  <a:latin typeface="Archia" panose="02000503000000020004" pitchFamily="50" charset="0"/>
                </a:endParaRPr>
              </a:p>
            </p:txBody>
          </p:sp>
          <p:sp>
            <p:nvSpPr>
              <p:cNvPr id="54" name="ZoneTexte 53">
                <a:extLst>
                  <a:ext uri="{FF2B5EF4-FFF2-40B4-BE49-F238E27FC236}">
                    <a16:creationId xmlns:a16="http://schemas.microsoft.com/office/drawing/2014/main" id="{A094A19F-F341-4FDB-B761-7B940A86BD16}"/>
                  </a:ext>
                </a:extLst>
              </p:cNvPr>
              <p:cNvSpPr txBox="1"/>
              <p:nvPr/>
            </p:nvSpPr>
            <p:spPr>
              <a:xfrm>
                <a:off x="3083600" y="6738515"/>
                <a:ext cx="2593723" cy="523220"/>
              </a:xfrm>
              <a:prstGeom prst="rect">
                <a:avLst/>
              </a:prstGeom>
              <a:noFill/>
            </p:spPr>
            <p:txBody>
              <a:bodyPr wrap="none" rtlCol="0">
                <a:spAutoFit/>
              </a:bodyPr>
              <a:lstStyle/>
              <a:p>
                <a:r>
                  <a:rPr lang="fr-FR" sz="2800" b="1" dirty="0" err="1">
                    <a:latin typeface="Archia" panose="02000503000000020004" pitchFamily="50" charset="0"/>
                  </a:rPr>
                  <a:t>Travel</a:t>
                </a:r>
                <a:r>
                  <a:rPr lang="fr-FR" sz="2800" b="1" dirty="0">
                    <a:latin typeface="Archia" panose="02000503000000020004" pitchFamily="50" charset="0"/>
                  </a:rPr>
                  <a:t> </a:t>
                </a:r>
                <a:r>
                  <a:rPr lang="fr-FR" sz="2800" b="1" dirty="0" err="1">
                    <a:latin typeface="Archia" panose="02000503000000020004" pitchFamily="50" charset="0"/>
                  </a:rPr>
                  <a:t>reduction</a:t>
                </a:r>
                <a:endParaRPr lang="fr-FR" sz="2800" b="1" dirty="0">
                  <a:latin typeface="Archia" panose="02000503000000020004" pitchFamily="50" charset="0"/>
                </a:endParaRPr>
              </a:p>
            </p:txBody>
          </p:sp>
          <p:sp>
            <p:nvSpPr>
              <p:cNvPr id="62" name="ZoneTexte 61">
                <a:extLst>
                  <a:ext uri="{FF2B5EF4-FFF2-40B4-BE49-F238E27FC236}">
                    <a16:creationId xmlns:a16="http://schemas.microsoft.com/office/drawing/2014/main" id="{FB30A4F0-5D02-41F0-8C00-A0F9EA2D0813}"/>
                  </a:ext>
                </a:extLst>
              </p:cNvPr>
              <p:cNvSpPr txBox="1"/>
              <p:nvPr/>
            </p:nvSpPr>
            <p:spPr>
              <a:xfrm>
                <a:off x="9368330" y="6725496"/>
                <a:ext cx="1789272" cy="523220"/>
              </a:xfrm>
              <a:prstGeom prst="rect">
                <a:avLst/>
              </a:prstGeom>
              <a:noFill/>
            </p:spPr>
            <p:txBody>
              <a:bodyPr wrap="none" rtlCol="0">
                <a:spAutoFit/>
              </a:bodyPr>
              <a:lstStyle/>
              <a:p>
                <a:r>
                  <a:rPr lang="fr-FR" sz="2800" b="1" dirty="0" err="1">
                    <a:latin typeface="Archia" panose="02000503000000020004" pitchFamily="50" charset="0"/>
                  </a:rPr>
                  <a:t>Well-being</a:t>
                </a:r>
                <a:endParaRPr lang="fr-FR" sz="2639" b="1" dirty="0">
                  <a:latin typeface="Archia" panose="02000503000000020004" pitchFamily="50" charset="0"/>
                </a:endParaRPr>
              </a:p>
            </p:txBody>
          </p:sp>
          <p:sp>
            <p:nvSpPr>
              <p:cNvPr id="66" name="ZoneTexte 65">
                <a:extLst>
                  <a:ext uri="{FF2B5EF4-FFF2-40B4-BE49-F238E27FC236}">
                    <a16:creationId xmlns:a16="http://schemas.microsoft.com/office/drawing/2014/main" id="{B4777811-1732-45DB-B03E-D31D88567993}"/>
                  </a:ext>
                </a:extLst>
              </p:cNvPr>
              <p:cNvSpPr txBox="1"/>
              <p:nvPr/>
            </p:nvSpPr>
            <p:spPr>
              <a:xfrm>
                <a:off x="14952075" y="6727635"/>
                <a:ext cx="1618520" cy="523220"/>
              </a:xfrm>
              <a:prstGeom prst="rect">
                <a:avLst/>
              </a:prstGeom>
              <a:noFill/>
            </p:spPr>
            <p:txBody>
              <a:bodyPr wrap="none" rtlCol="0">
                <a:spAutoFit/>
              </a:bodyPr>
              <a:lstStyle/>
              <a:p>
                <a:r>
                  <a:rPr lang="fr-FR" sz="2800" b="1" dirty="0" err="1">
                    <a:latin typeface="Archia" panose="02000503000000020004" pitchFamily="50" charset="0"/>
                  </a:rPr>
                  <a:t>Flexibility</a:t>
                </a:r>
                <a:endParaRPr lang="fr-FR" sz="2639" b="1" dirty="0">
                  <a:latin typeface="Archia" panose="02000503000000020004" pitchFamily="50" charset="0"/>
                </a:endParaRPr>
              </a:p>
            </p:txBody>
          </p:sp>
        </p:grpSp>
        <p:pic>
          <p:nvPicPr>
            <p:cNvPr id="68" name="Graphique 67" descr="Ampoule">
              <a:extLst>
                <a:ext uri="{FF2B5EF4-FFF2-40B4-BE49-F238E27FC236}">
                  <a16:creationId xmlns:a16="http://schemas.microsoft.com/office/drawing/2014/main" id="{F5E7A5FF-149F-4C4C-8E67-DCE8B53A7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311298" y="6671496"/>
              <a:ext cx="518166" cy="518166"/>
            </a:xfrm>
            <a:prstGeom prst="rect">
              <a:avLst/>
            </a:prstGeom>
          </p:spPr>
        </p:pic>
      </p:grpSp>
      <p:grpSp>
        <p:nvGrpSpPr>
          <p:cNvPr id="4" name="Groupe 3">
            <a:extLst>
              <a:ext uri="{FF2B5EF4-FFF2-40B4-BE49-F238E27FC236}">
                <a16:creationId xmlns:a16="http://schemas.microsoft.com/office/drawing/2014/main" id="{EACB0FA0-1071-B99E-3269-A5DB8BFA2B80}"/>
              </a:ext>
            </a:extLst>
          </p:cNvPr>
          <p:cNvGrpSpPr/>
          <p:nvPr/>
        </p:nvGrpSpPr>
        <p:grpSpPr>
          <a:xfrm>
            <a:off x="783189" y="1710662"/>
            <a:ext cx="9620632" cy="978754"/>
            <a:chOff x="377515" y="2077918"/>
            <a:chExt cx="9620632" cy="1093102"/>
          </a:xfrm>
        </p:grpSpPr>
        <p:sp>
          <p:nvSpPr>
            <p:cNvPr id="7" name="Rectangle : coins arrondis 6">
              <a:extLst>
                <a:ext uri="{FF2B5EF4-FFF2-40B4-BE49-F238E27FC236}">
                  <a16:creationId xmlns:a16="http://schemas.microsoft.com/office/drawing/2014/main" id="{3BEC1959-5904-B579-9B52-5A72E19FA27F}"/>
                </a:ext>
              </a:extLst>
            </p:cNvPr>
            <p:cNvSpPr/>
            <p:nvPr/>
          </p:nvSpPr>
          <p:spPr>
            <a:xfrm>
              <a:off x="377515" y="2077918"/>
              <a:ext cx="9620632" cy="1093102"/>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t"/>
            <a:lstStyle/>
            <a:p>
              <a:pPr algn="ctr"/>
              <a:endParaRPr lang="fr-FR" sz="2400"/>
            </a:p>
          </p:txBody>
        </p:sp>
        <p:sp>
          <p:nvSpPr>
            <p:cNvPr id="3" name="ZoneTexte 2">
              <a:extLst>
                <a:ext uri="{FF2B5EF4-FFF2-40B4-BE49-F238E27FC236}">
                  <a16:creationId xmlns:a16="http://schemas.microsoft.com/office/drawing/2014/main" id="{F4596FDA-05FE-41E1-A5A1-C7059857A05C}"/>
                </a:ext>
              </a:extLst>
            </p:cNvPr>
            <p:cNvSpPr txBox="1"/>
            <p:nvPr/>
          </p:nvSpPr>
          <p:spPr>
            <a:xfrm>
              <a:off x="377515" y="2343089"/>
              <a:ext cx="960258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71183" indent="-471183">
                <a:buFont typeface="Wingdings" panose="05000000000000000000" pitchFamily="2" charset="2"/>
                <a:buChar char="ü"/>
              </a:pPr>
              <a:r>
                <a:rPr lang="en-US" sz="3200" dirty="0">
                  <a:latin typeface="Archia" panose="02000503000000020004" pitchFamily="50" charset="0"/>
                </a:rPr>
                <a:t>The recruitment of </a:t>
              </a:r>
              <a:r>
                <a:rPr lang="en-US" sz="3200" b="1" dirty="0">
                  <a:solidFill>
                    <a:srgbClr val="AF8F3F"/>
                  </a:solidFill>
                  <a:latin typeface="Archia" panose="02000503000000020004" pitchFamily="50" charset="0"/>
                </a:rPr>
                <a:t>top international talents</a:t>
              </a:r>
              <a:r>
                <a:rPr lang="en-US" sz="3200" dirty="0">
                  <a:latin typeface="Archia" panose="02000503000000020004" pitchFamily="50" charset="0"/>
                </a:rPr>
                <a:t>, but also</a:t>
              </a:r>
              <a:r>
                <a:rPr lang="fr-FR" sz="3200" dirty="0">
                  <a:latin typeface="Archia" panose="02000503000000020004" pitchFamily="50" charset="0"/>
                </a:rPr>
                <a:t>:</a:t>
              </a:r>
            </a:p>
          </p:txBody>
        </p:sp>
      </p:grpSp>
    </p:spTree>
    <p:extLst>
      <p:ext uri="{BB962C8B-B14F-4D97-AF65-F5344CB8AC3E}">
        <p14:creationId xmlns:p14="http://schemas.microsoft.com/office/powerpoint/2010/main" val="329144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2F3FFDB-E36F-5A1B-2570-C4B594BBD1FE}"/>
              </a:ext>
            </a:extLst>
          </p:cNvPr>
          <p:cNvSpPr txBox="1">
            <a:spLocks/>
          </p:cNvSpPr>
          <p:nvPr/>
        </p:nvSpPr>
        <p:spPr>
          <a:xfrm>
            <a:off x="376922" y="207934"/>
            <a:ext cx="13362219" cy="1125379"/>
          </a:xfrm>
          <a:prstGeom prst="rect">
            <a:avLst/>
          </a:prstGeom>
        </p:spPr>
        <p:txBody>
          <a:bodyPr vert="horz" lIns="91427" tIns="45714" rIns="91427" bIns="45714" rtlCol="0" anchor="ctr">
            <a:noAutofit/>
          </a:bodyPr>
          <a:lstStyle>
            <a:lvl1pPr algn="l" defTabSz="914400" rtl="0" eaLnBrk="1" latinLnBrk="0" hangingPunct="1">
              <a:lnSpc>
                <a:spcPct val="90000"/>
              </a:lnSpc>
              <a:spcBef>
                <a:spcPct val="0"/>
              </a:spcBef>
              <a:buNone/>
              <a:defRPr sz="9000" b="0" i="0" kern="1200" baseline="0">
                <a:solidFill>
                  <a:schemeClr val="tx1"/>
                </a:solidFill>
                <a:latin typeface="Archia Bold" panose="02000503000000020004" pitchFamily="2" charset="77"/>
                <a:ea typeface="+mj-ea"/>
                <a:cs typeface="+mj-cs"/>
              </a:defRPr>
            </a:lvl1pPr>
          </a:lstStyle>
          <a:p>
            <a:r>
              <a:rPr lang="fr-FR" sz="5399" b="1" u="sng" dirty="0">
                <a:latin typeface="Archia Bold" panose="02000503000000020004"/>
              </a:rPr>
              <a:t>General attention points</a:t>
            </a:r>
          </a:p>
        </p:txBody>
      </p:sp>
      <p:graphicFrame>
        <p:nvGraphicFramePr>
          <p:cNvPr id="7" name="Diagramme 6">
            <a:extLst>
              <a:ext uri="{FF2B5EF4-FFF2-40B4-BE49-F238E27FC236}">
                <a16:creationId xmlns:a16="http://schemas.microsoft.com/office/drawing/2014/main" id="{C9392750-E651-F770-8B04-9D991C84792D}"/>
              </a:ext>
            </a:extLst>
          </p:cNvPr>
          <p:cNvGraphicFramePr/>
          <p:nvPr>
            <p:extLst>
              <p:ext uri="{D42A27DB-BD31-4B8C-83A1-F6EECF244321}">
                <p14:modId xmlns:p14="http://schemas.microsoft.com/office/powerpoint/2010/main" val="986587396"/>
              </p:ext>
            </p:extLst>
          </p:nvPr>
        </p:nvGraphicFramePr>
        <p:xfrm>
          <a:off x="1015628" y="1158875"/>
          <a:ext cx="18072843" cy="864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76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2F3FFDB-E36F-5A1B-2570-C4B594BBD1FE}"/>
              </a:ext>
            </a:extLst>
          </p:cNvPr>
          <p:cNvSpPr txBox="1">
            <a:spLocks/>
          </p:cNvSpPr>
          <p:nvPr/>
        </p:nvSpPr>
        <p:spPr>
          <a:xfrm>
            <a:off x="376922" y="294644"/>
            <a:ext cx="13362219" cy="1125379"/>
          </a:xfrm>
          <a:prstGeom prst="rect">
            <a:avLst/>
          </a:prstGeom>
        </p:spPr>
        <p:txBody>
          <a:bodyPr vert="horz" lIns="91427" tIns="45714" rIns="91427" bIns="45714" rtlCol="0" anchor="ctr">
            <a:noAutofit/>
          </a:bodyPr>
          <a:lstStyle>
            <a:lvl1pPr algn="l" defTabSz="914400" rtl="0" eaLnBrk="1" latinLnBrk="0" hangingPunct="1">
              <a:lnSpc>
                <a:spcPct val="90000"/>
              </a:lnSpc>
              <a:spcBef>
                <a:spcPct val="0"/>
              </a:spcBef>
              <a:buNone/>
              <a:defRPr sz="9000" b="0" i="0" kern="1200" baseline="0">
                <a:solidFill>
                  <a:schemeClr val="tx1"/>
                </a:solidFill>
                <a:latin typeface="Archia Bold" panose="02000503000000020004" pitchFamily="2" charset="77"/>
                <a:ea typeface="+mj-ea"/>
                <a:cs typeface="+mj-cs"/>
              </a:defRPr>
            </a:lvl1pPr>
          </a:lstStyle>
          <a:p>
            <a:r>
              <a:rPr lang="fr-FR" sz="5399" b="1" u="sng" dirty="0" err="1">
                <a:latin typeface="Archia Bold" panose="02000503000000020004"/>
              </a:rPr>
              <a:t>Technical</a:t>
            </a:r>
            <a:r>
              <a:rPr lang="fr-FR" sz="5399" b="1" u="sng" dirty="0">
                <a:latin typeface="Archia Bold" panose="02000503000000020004"/>
              </a:rPr>
              <a:t> attention points</a:t>
            </a:r>
          </a:p>
        </p:txBody>
      </p:sp>
      <p:sp>
        <p:nvSpPr>
          <p:cNvPr id="5" name="Rectangle : coins arrondis 4">
            <a:extLst>
              <a:ext uri="{FF2B5EF4-FFF2-40B4-BE49-F238E27FC236}">
                <a16:creationId xmlns:a16="http://schemas.microsoft.com/office/drawing/2014/main" id="{06873ECA-4CF6-7709-FAE8-DFB9CDE6AFB6}"/>
              </a:ext>
            </a:extLst>
          </p:cNvPr>
          <p:cNvSpPr/>
          <p:nvPr/>
        </p:nvSpPr>
        <p:spPr>
          <a:xfrm>
            <a:off x="1361245" y="1712711"/>
            <a:ext cx="5874139" cy="286174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sng" dirty="0">
                <a:solidFill>
                  <a:srgbClr val="564D43"/>
                </a:solidFill>
                <a:latin typeface="Archia" panose="02000503000000020004" pitchFamily="50" charset="0"/>
              </a:rPr>
              <a:t>IMMIGRATION</a:t>
            </a:r>
          </a:p>
          <a:p>
            <a:pPr algn="ctr"/>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a:solidFill>
                  <a:schemeClr val="tx1"/>
                </a:solidFill>
                <a:latin typeface="Archia" panose="02000503000000020004" pitchFamily="50" charset="0"/>
              </a:rPr>
              <a:t>Work-permit </a:t>
            </a:r>
          </a:p>
          <a:p>
            <a:pPr marL="285721" indent="-285721">
              <a:buFont typeface="Arial" panose="020B0604020202020204" pitchFamily="34" charset="0"/>
              <a:buChar char="•"/>
            </a:pPr>
            <a:r>
              <a:rPr lang="fr-FR" sz="2400" dirty="0" err="1">
                <a:solidFill>
                  <a:schemeClr val="tx1"/>
                </a:solidFill>
                <a:latin typeface="Archia" panose="02000503000000020004" pitchFamily="50" charset="0"/>
              </a:rPr>
              <a:t>Tourist</a:t>
            </a:r>
            <a:r>
              <a:rPr lang="fr-FR" sz="2400" dirty="0">
                <a:solidFill>
                  <a:schemeClr val="tx1"/>
                </a:solidFill>
                <a:latin typeface="Archia" panose="02000503000000020004" pitchFamily="50" charset="0"/>
              </a:rPr>
              <a:t> visa, </a:t>
            </a:r>
            <a:r>
              <a:rPr lang="fr-FR" sz="2400" dirty="0" err="1">
                <a:solidFill>
                  <a:schemeClr val="tx1"/>
                </a:solidFill>
                <a:latin typeface="Archia" panose="02000503000000020004" pitchFamily="50" charset="0"/>
              </a:rPr>
              <a:t>controls</a:t>
            </a:r>
            <a:r>
              <a:rPr lang="fr-FR" sz="2400" dirty="0">
                <a:solidFill>
                  <a:schemeClr val="tx1"/>
                </a:solidFill>
                <a:latin typeface="Archia" panose="02000503000000020004" pitchFamily="50" charset="0"/>
              </a:rPr>
              <a:t> and duration</a:t>
            </a:r>
          </a:p>
          <a:p>
            <a:pPr marL="285721" indent="-285721">
              <a:buFont typeface="Arial" panose="020B0604020202020204" pitchFamily="34" charset="0"/>
              <a:buChar char="•"/>
            </a:pPr>
            <a:r>
              <a:rPr lang="fr-FR" sz="2400" dirty="0" err="1">
                <a:solidFill>
                  <a:schemeClr val="tx1"/>
                </a:solidFill>
                <a:latin typeface="Archia" panose="02000503000000020004" pitchFamily="50" charset="0"/>
              </a:rPr>
              <a:t>Tolerance</a:t>
            </a:r>
            <a:r>
              <a:rPr lang="fr-FR" sz="2400" dirty="0">
                <a:solidFill>
                  <a:schemeClr val="tx1"/>
                </a:solidFill>
                <a:latin typeface="Archia" panose="02000503000000020004" pitchFamily="50" charset="0"/>
              </a:rPr>
              <a:t> for </a:t>
            </a:r>
            <a:r>
              <a:rPr lang="fr-FR" sz="2400" dirty="0" err="1">
                <a:solidFill>
                  <a:schemeClr val="tx1"/>
                </a:solidFill>
                <a:latin typeface="Archia" panose="02000503000000020004" pitchFamily="50" charset="0"/>
              </a:rPr>
              <a:t>remote</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workers</a:t>
            </a:r>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a:solidFill>
                  <a:schemeClr val="tx1"/>
                </a:solidFill>
                <a:latin typeface="Archia" panose="02000503000000020004" pitchFamily="50" charset="0"/>
              </a:rPr>
              <a:t>Nomad visas</a:t>
            </a:r>
          </a:p>
          <a:p>
            <a:pPr marL="285721" indent="-285721">
              <a:buFont typeface="Arial" panose="020B0604020202020204" pitchFamily="34" charset="0"/>
              <a:buChar char="•"/>
            </a:pPr>
            <a:r>
              <a:rPr lang="fr-FR" sz="2400" dirty="0">
                <a:solidFill>
                  <a:schemeClr val="tx1"/>
                </a:solidFill>
                <a:latin typeface="Archia" panose="02000503000000020004" pitchFamily="50" charset="0"/>
              </a:rPr>
              <a:t>Criminal </a:t>
            </a:r>
            <a:r>
              <a:rPr lang="fr-FR" sz="2400" dirty="0" err="1">
                <a:solidFill>
                  <a:schemeClr val="tx1"/>
                </a:solidFill>
                <a:latin typeface="Archia" panose="02000503000000020004" pitchFamily="50" charset="0"/>
              </a:rPr>
              <a:t>offences</a:t>
            </a:r>
            <a:r>
              <a:rPr lang="fr-FR" sz="2400" dirty="0">
                <a:solidFill>
                  <a:schemeClr val="tx1"/>
                </a:solidFill>
                <a:latin typeface="Archia" panose="02000503000000020004" pitchFamily="50" charset="0"/>
              </a:rPr>
              <a:t> </a:t>
            </a:r>
            <a:endParaRPr lang="fr-FR" dirty="0">
              <a:solidFill>
                <a:schemeClr val="tx1"/>
              </a:solidFill>
              <a:latin typeface="Archia" panose="02000503000000020004" pitchFamily="50" charset="0"/>
            </a:endParaRPr>
          </a:p>
        </p:txBody>
      </p:sp>
      <p:sp>
        <p:nvSpPr>
          <p:cNvPr id="6" name="Rectangle : coins arrondis 5">
            <a:extLst>
              <a:ext uri="{FF2B5EF4-FFF2-40B4-BE49-F238E27FC236}">
                <a16:creationId xmlns:a16="http://schemas.microsoft.com/office/drawing/2014/main" id="{64F0144C-CD25-07F6-1AB1-B80BD48E6F55}"/>
              </a:ext>
            </a:extLst>
          </p:cNvPr>
          <p:cNvSpPr/>
          <p:nvPr/>
        </p:nvSpPr>
        <p:spPr>
          <a:xfrm>
            <a:off x="6739141" y="2229551"/>
            <a:ext cx="6105642" cy="2729748"/>
          </a:xfrm>
          <a:prstGeom prst="roundRect">
            <a:avLst/>
          </a:prstGeom>
          <a:solidFill>
            <a:schemeClr val="bg1"/>
          </a:solidFill>
          <a:ln>
            <a:solidFill>
              <a:srgbClr val="A39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defRPr/>
            </a:pPr>
            <a:r>
              <a:rPr lang="fr-FR" sz="2800" b="1" u="sng" dirty="0">
                <a:solidFill>
                  <a:srgbClr val="AF8F3F"/>
                </a:solidFill>
                <a:latin typeface="Archia" panose="02000503000000020004" pitchFamily="50" charset="0"/>
              </a:rPr>
              <a:t>EMPLOYMENT LAW</a:t>
            </a:r>
          </a:p>
          <a:p>
            <a:pPr marL="285721" indent="-285721">
              <a:buFont typeface="Arial" panose="020B0604020202020204" pitchFamily="34" charset="0"/>
              <a:buChar char="•"/>
            </a:pPr>
            <a:endParaRPr lang="fr-FR" sz="20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a:solidFill>
                  <a:schemeClr val="tx1"/>
                </a:solidFill>
                <a:latin typeface="Archia" panose="02000503000000020004" pitchFamily="50" charset="0"/>
              </a:rPr>
              <a:t>Applicable </a:t>
            </a:r>
            <a:r>
              <a:rPr lang="fr-FR" sz="2400" dirty="0" err="1">
                <a:solidFill>
                  <a:schemeClr val="tx1"/>
                </a:solidFill>
                <a:latin typeface="Archia" panose="02000503000000020004" pitchFamily="50" charset="0"/>
              </a:rPr>
              <a:t>law</a:t>
            </a:r>
            <a:r>
              <a:rPr lang="fr-FR" sz="2400" dirty="0">
                <a:solidFill>
                  <a:schemeClr val="tx1"/>
                </a:solidFill>
                <a:latin typeface="Archia" panose="02000503000000020004" pitchFamily="50" charset="0"/>
              </a:rPr>
              <a:t> and local </a:t>
            </a:r>
            <a:r>
              <a:rPr lang="fr-FR" sz="2400" dirty="0" err="1">
                <a:solidFill>
                  <a:schemeClr val="tx1"/>
                </a:solidFill>
                <a:latin typeface="Archia" panose="02000503000000020004" pitchFamily="50" charset="0"/>
              </a:rPr>
              <a:t>imperative</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rules</a:t>
            </a:r>
            <a:r>
              <a:rPr lang="fr-FR" sz="2400" dirty="0">
                <a:solidFill>
                  <a:schemeClr val="tx1"/>
                </a:solidFill>
                <a:latin typeface="Archia" panose="02000503000000020004" pitchFamily="50" charset="0"/>
              </a:rPr>
              <a:t> to the </a:t>
            </a:r>
            <a:r>
              <a:rPr lang="fr-FR" sz="2400" dirty="0" err="1">
                <a:solidFill>
                  <a:schemeClr val="tx1"/>
                </a:solidFill>
                <a:latin typeface="Archia" panose="02000503000000020004" pitchFamily="50" charset="0"/>
              </a:rPr>
              <a:t>contract</a:t>
            </a:r>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err="1">
                <a:solidFill>
                  <a:schemeClr val="tx1"/>
                </a:solidFill>
                <a:latin typeface="Archia" panose="02000503000000020004" pitchFamily="50" charset="0"/>
              </a:rPr>
              <a:t>Contractual</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scheme</a:t>
            </a:r>
            <a:r>
              <a:rPr lang="fr-FR" sz="2400" dirty="0">
                <a:solidFill>
                  <a:schemeClr val="tx1"/>
                </a:solidFill>
                <a:latin typeface="Archia" panose="02000503000000020004" pitchFamily="50" charset="0"/>
              </a:rPr>
              <a:t> : explore </a:t>
            </a:r>
            <a:r>
              <a:rPr lang="fr-FR" sz="2400" dirty="0" err="1">
                <a:solidFill>
                  <a:schemeClr val="tx1"/>
                </a:solidFill>
                <a:latin typeface="Archia" panose="02000503000000020004" pitchFamily="50" charset="0"/>
              </a:rPr>
              <a:t>possibility</a:t>
            </a:r>
            <a:r>
              <a:rPr lang="fr-FR" sz="2400" dirty="0">
                <a:solidFill>
                  <a:schemeClr val="tx1"/>
                </a:solidFill>
                <a:latin typeface="Archia" panose="02000503000000020004" pitchFamily="50" charset="0"/>
              </a:rPr>
              <a:t> to use the local </a:t>
            </a:r>
            <a:r>
              <a:rPr lang="fr-FR" sz="2400" dirty="0" err="1">
                <a:solidFill>
                  <a:schemeClr val="tx1"/>
                </a:solidFill>
                <a:latin typeface="Archia" panose="02000503000000020004" pitchFamily="50" charset="0"/>
              </a:rPr>
              <a:t>entity</a:t>
            </a:r>
            <a:r>
              <a:rPr lang="fr-FR" sz="2400" dirty="0">
                <a:solidFill>
                  <a:schemeClr val="tx1"/>
                </a:solidFill>
                <a:latin typeface="Archia" panose="02000503000000020004" pitchFamily="50" charset="0"/>
              </a:rPr>
              <a:t> (if </a:t>
            </a:r>
            <a:r>
              <a:rPr lang="fr-FR" sz="2400" dirty="0" err="1">
                <a:solidFill>
                  <a:schemeClr val="tx1"/>
                </a:solidFill>
                <a:latin typeface="Archia" panose="02000503000000020004" pitchFamily="50" charset="0"/>
              </a:rPr>
              <a:t>any</a:t>
            </a:r>
            <a:r>
              <a:rPr lang="fr-FR" sz="2400" dirty="0">
                <a:solidFill>
                  <a:schemeClr val="tx1"/>
                </a:solidFill>
                <a:latin typeface="Archia" panose="02000503000000020004" pitchFamily="50" charset="0"/>
              </a:rPr>
              <a:t>) for </a:t>
            </a:r>
            <a:r>
              <a:rPr lang="fr-FR" sz="2400" dirty="0" err="1">
                <a:solidFill>
                  <a:schemeClr val="tx1"/>
                </a:solidFill>
                <a:latin typeface="Archia" panose="02000503000000020004" pitchFamily="50" charset="0"/>
              </a:rPr>
              <a:t>payroll</a:t>
            </a:r>
            <a:r>
              <a:rPr lang="fr-FR" sz="2400" dirty="0">
                <a:solidFill>
                  <a:schemeClr val="tx1"/>
                </a:solidFill>
                <a:latin typeface="Archia" panose="02000503000000020004" pitchFamily="50" charset="0"/>
              </a:rPr>
              <a:t> and </a:t>
            </a:r>
            <a:r>
              <a:rPr lang="fr-FR" sz="2400" dirty="0" err="1">
                <a:solidFill>
                  <a:schemeClr val="tx1"/>
                </a:solidFill>
                <a:latin typeface="Archia" panose="02000503000000020004" pitchFamily="50" charset="0"/>
              </a:rPr>
              <a:t>employment</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contract</a:t>
            </a:r>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endParaRPr lang="fr-FR" dirty="0">
              <a:solidFill>
                <a:schemeClr val="tx1"/>
              </a:solidFill>
              <a:latin typeface="Archia" panose="02000503000000020004" pitchFamily="50" charset="0"/>
            </a:endParaRPr>
          </a:p>
        </p:txBody>
      </p:sp>
      <p:sp>
        <p:nvSpPr>
          <p:cNvPr id="8" name="Rectangle : coins arrondis 7">
            <a:extLst>
              <a:ext uri="{FF2B5EF4-FFF2-40B4-BE49-F238E27FC236}">
                <a16:creationId xmlns:a16="http://schemas.microsoft.com/office/drawing/2014/main" id="{3C228AD5-6159-CA8C-52DA-CF7DDC1A09AA}"/>
              </a:ext>
            </a:extLst>
          </p:cNvPr>
          <p:cNvSpPr/>
          <p:nvPr/>
        </p:nvSpPr>
        <p:spPr>
          <a:xfrm>
            <a:off x="12632148" y="1138440"/>
            <a:ext cx="6490293" cy="4010421"/>
          </a:xfrm>
          <a:prstGeom prst="roundRect">
            <a:avLst/>
          </a:prstGeom>
          <a:solidFill>
            <a:srgbClr val="CCB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sng" dirty="0">
                <a:solidFill>
                  <a:schemeClr val="bg1"/>
                </a:solidFill>
                <a:latin typeface="Archia" panose="02000503000000020004" pitchFamily="50" charset="0"/>
              </a:rPr>
              <a:t>SOCIAL COVERAGE</a:t>
            </a:r>
          </a:p>
          <a:p>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a:solidFill>
                  <a:schemeClr val="tx1"/>
                </a:solidFill>
                <a:latin typeface="Archia" panose="02000503000000020004" pitchFamily="50" charset="0"/>
              </a:rPr>
              <a:t>Check application of the social </a:t>
            </a:r>
            <a:r>
              <a:rPr lang="fr-FR" sz="2400" dirty="0" err="1">
                <a:solidFill>
                  <a:schemeClr val="tx1"/>
                </a:solidFill>
                <a:latin typeface="Archia" panose="02000503000000020004" pitchFamily="50" charset="0"/>
              </a:rPr>
              <a:t>security</a:t>
            </a:r>
            <a:r>
              <a:rPr lang="fr-FR" sz="2400" dirty="0">
                <a:solidFill>
                  <a:schemeClr val="tx1"/>
                </a:solidFill>
                <a:latin typeface="Archia" panose="02000503000000020004" pitchFamily="50" charset="0"/>
              </a:rPr>
              <a:t> agreement if </a:t>
            </a:r>
            <a:r>
              <a:rPr lang="fr-FR" sz="2400" dirty="0" err="1">
                <a:solidFill>
                  <a:schemeClr val="tx1"/>
                </a:solidFill>
                <a:latin typeface="Archia" panose="02000503000000020004" pitchFamily="50" charset="0"/>
              </a:rPr>
              <a:t>any</a:t>
            </a:r>
            <a:r>
              <a:rPr lang="fr-FR" sz="2400" dirty="0">
                <a:solidFill>
                  <a:schemeClr val="tx1"/>
                </a:solidFill>
                <a:latin typeface="Archia" panose="02000503000000020004" pitchFamily="50" charset="0"/>
              </a:rPr>
              <a:t> to </a:t>
            </a:r>
            <a:r>
              <a:rPr lang="fr-FR" sz="2400" dirty="0" err="1">
                <a:solidFill>
                  <a:schemeClr val="tx1"/>
                </a:solidFill>
                <a:latin typeface="Archia" panose="02000503000000020004" pitchFamily="50" charset="0"/>
              </a:rPr>
              <a:t>remote</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workers</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generally</a:t>
            </a:r>
            <a:r>
              <a:rPr lang="fr-FR" sz="2400" dirty="0">
                <a:solidFill>
                  <a:schemeClr val="tx1"/>
                </a:solidFill>
                <a:latin typeface="Archia" panose="02000503000000020004" pitchFamily="50" charset="0"/>
              </a:rPr>
              <a:t> no </a:t>
            </a:r>
            <a:r>
              <a:rPr lang="fr-FR" sz="2400" dirty="0" err="1">
                <a:solidFill>
                  <a:schemeClr val="tx1"/>
                </a:solidFill>
                <a:latin typeface="Archia" panose="02000503000000020004" pitchFamily="50" charset="0"/>
              </a:rPr>
              <a:t>secondment</a:t>
            </a:r>
            <a:r>
              <a:rPr lang="fr-FR" sz="2400" dirty="0">
                <a:solidFill>
                  <a:schemeClr val="tx1"/>
                </a:solidFill>
                <a:latin typeface="Archia" panose="02000503000000020004" pitchFamily="50" charset="0"/>
              </a:rPr>
              <a:t> as </a:t>
            </a:r>
            <a:r>
              <a:rPr lang="fr-FR" sz="2400" dirty="0" err="1">
                <a:solidFill>
                  <a:schemeClr val="tx1"/>
                </a:solidFill>
                <a:latin typeface="Archia" panose="02000503000000020004" pitchFamily="50" charset="0"/>
              </a:rPr>
              <a:t>there</a:t>
            </a:r>
            <a:r>
              <a:rPr lang="fr-FR" sz="2400" dirty="0">
                <a:solidFill>
                  <a:schemeClr val="tx1"/>
                </a:solidFill>
                <a:latin typeface="Archia" panose="02000503000000020004" pitchFamily="50" charset="0"/>
              </a:rPr>
              <a:t> are no mission </a:t>
            </a:r>
            <a:r>
              <a:rPr lang="fr-FR" sz="2400" dirty="0" err="1">
                <a:solidFill>
                  <a:schemeClr val="tx1"/>
                </a:solidFill>
                <a:latin typeface="Archia" panose="02000503000000020004" pitchFamily="50" charset="0"/>
              </a:rPr>
              <a:t>orders</a:t>
            </a:r>
            <a:r>
              <a:rPr lang="fr-FR" sz="2400" dirty="0">
                <a:solidFill>
                  <a:schemeClr val="tx1"/>
                </a:solidFill>
                <a:latin typeface="Archia" panose="02000503000000020004" pitchFamily="50" charset="0"/>
              </a:rPr>
              <a:t>)</a:t>
            </a:r>
          </a:p>
          <a:p>
            <a:pPr marL="285721" indent="-285721">
              <a:buFont typeface="Arial" panose="020B0604020202020204" pitchFamily="34" charset="0"/>
              <a:buChar char="•"/>
            </a:pPr>
            <a:r>
              <a:rPr lang="fr-FR" sz="2400" dirty="0">
                <a:solidFill>
                  <a:schemeClr val="tx1"/>
                </a:solidFill>
                <a:latin typeface="Archia" panose="02000503000000020004" pitchFamily="50" charset="0"/>
              </a:rPr>
              <a:t>Risk to </a:t>
            </a:r>
            <a:r>
              <a:rPr lang="fr-FR" sz="2400" dirty="0" err="1">
                <a:solidFill>
                  <a:schemeClr val="tx1"/>
                </a:solidFill>
                <a:latin typeface="Archia" panose="02000503000000020004" pitchFamily="50" charset="0"/>
              </a:rPr>
              <a:t>pay</a:t>
            </a:r>
            <a:r>
              <a:rPr lang="fr-FR" sz="2400" dirty="0">
                <a:solidFill>
                  <a:schemeClr val="tx1"/>
                </a:solidFill>
                <a:latin typeface="Archia" panose="02000503000000020004" pitchFamily="50" charset="0"/>
              </a:rPr>
              <a:t> local contributions (</a:t>
            </a:r>
            <a:r>
              <a:rPr lang="fr-FR" sz="2400" dirty="0" err="1">
                <a:solidFill>
                  <a:schemeClr val="tx1"/>
                </a:solidFill>
                <a:latin typeface="Archia" panose="02000503000000020004" pitchFamily="50" charset="0"/>
              </a:rPr>
              <a:t>retroactively</a:t>
            </a:r>
            <a:r>
              <a:rPr lang="fr-FR" sz="2400" dirty="0">
                <a:solidFill>
                  <a:schemeClr val="tx1"/>
                </a:solidFill>
                <a:latin typeface="Archia" panose="02000503000000020004" pitchFamily="50" charset="0"/>
              </a:rPr>
              <a:t> from </a:t>
            </a:r>
            <a:r>
              <a:rPr lang="fr-FR" sz="2400" dirty="0" err="1">
                <a:solidFill>
                  <a:schemeClr val="tx1"/>
                </a:solidFill>
                <a:latin typeface="Archia" panose="02000503000000020004" pitchFamily="50" charset="0"/>
              </a:rPr>
              <a:t>day</a:t>
            </a:r>
            <a:r>
              <a:rPr lang="fr-FR" sz="2400" dirty="0">
                <a:solidFill>
                  <a:schemeClr val="tx1"/>
                </a:solidFill>
                <a:latin typeface="Archia" panose="02000503000000020004" pitchFamily="50" charset="0"/>
              </a:rPr>
              <a:t> one?)</a:t>
            </a:r>
          </a:p>
          <a:p>
            <a:pPr marL="285721" indent="-285721">
              <a:buFont typeface="Arial" panose="020B0604020202020204" pitchFamily="34" charset="0"/>
              <a:buChar char="•"/>
            </a:pPr>
            <a:r>
              <a:rPr lang="en-US" sz="2400" dirty="0">
                <a:solidFill>
                  <a:schemeClr val="tx1"/>
                </a:solidFill>
                <a:latin typeface="Archia" panose="02000503000000020004" pitchFamily="50" charset="0"/>
              </a:rPr>
              <a:t>International health insurance and provident scheme </a:t>
            </a:r>
          </a:p>
        </p:txBody>
      </p:sp>
      <p:sp>
        <p:nvSpPr>
          <p:cNvPr id="9" name="Rectangle : coins arrondis 8">
            <a:extLst>
              <a:ext uri="{FF2B5EF4-FFF2-40B4-BE49-F238E27FC236}">
                <a16:creationId xmlns:a16="http://schemas.microsoft.com/office/drawing/2014/main" id="{D42AE7BF-A525-8B12-8B0D-F1E01B4A1BF8}"/>
              </a:ext>
            </a:extLst>
          </p:cNvPr>
          <p:cNvSpPr/>
          <p:nvPr/>
        </p:nvSpPr>
        <p:spPr>
          <a:xfrm>
            <a:off x="679450" y="5426371"/>
            <a:ext cx="6830287" cy="4300301"/>
          </a:xfrm>
          <a:prstGeom prst="roundRect">
            <a:avLst/>
          </a:prstGeom>
          <a:solidFill>
            <a:srgbClr val="545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u="sng" dirty="0">
              <a:solidFill>
                <a:srgbClr val="EEEBE8"/>
              </a:solidFill>
              <a:latin typeface="Archia" panose="02000503000000020004" pitchFamily="50" charset="0"/>
            </a:endParaRPr>
          </a:p>
          <a:p>
            <a:pPr algn="ctr"/>
            <a:endParaRPr lang="fr-FR" sz="2800" b="1" u="sng" dirty="0">
              <a:solidFill>
                <a:srgbClr val="EEEBE8"/>
              </a:solidFill>
              <a:latin typeface="Archia" panose="02000503000000020004" pitchFamily="50" charset="0"/>
            </a:endParaRPr>
          </a:p>
          <a:p>
            <a:pPr algn="ctr"/>
            <a:r>
              <a:rPr lang="fr-FR" sz="2800" b="1" u="sng" dirty="0">
                <a:solidFill>
                  <a:srgbClr val="A39789"/>
                </a:solidFill>
                <a:latin typeface="Archia" panose="02000503000000020004" pitchFamily="50" charset="0"/>
              </a:rPr>
              <a:t>INDIVIDUAL TAX</a:t>
            </a:r>
          </a:p>
          <a:p>
            <a:pPr algn="ctr"/>
            <a:endParaRPr lang="fr-FR" sz="700" b="1" dirty="0">
              <a:solidFill>
                <a:srgbClr val="EEEBE8"/>
              </a:solidFill>
              <a:latin typeface="Archia" panose="02000503000000020004" pitchFamily="50" charset="0"/>
            </a:endParaRPr>
          </a:p>
          <a:p>
            <a:pPr marL="285721" indent="-285721">
              <a:buFont typeface="Arial" panose="020B0604020202020204" pitchFamily="34" charset="0"/>
              <a:buChar char="•"/>
            </a:pPr>
            <a:endParaRPr lang="fr-FR" sz="2400" dirty="0">
              <a:solidFill>
                <a:srgbClr val="EEEBE8"/>
              </a:solidFill>
              <a:latin typeface="Archia" panose="02000503000000020004" pitchFamily="50" charset="0"/>
            </a:endParaRPr>
          </a:p>
          <a:p>
            <a:pPr marL="285721" indent="-285721">
              <a:buFont typeface="Arial" panose="020B0604020202020204" pitchFamily="34" charset="0"/>
              <a:buChar char="•"/>
            </a:pPr>
            <a:r>
              <a:rPr lang="fr-FR" sz="2400" dirty="0">
                <a:solidFill>
                  <a:srgbClr val="EEEBE8"/>
                </a:solidFill>
                <a:latin typeface="Archia" panose="02000503000000020004" pitchFamily="50" charset="0"/>
              </a:rPr>
              <a:t>Tax </a:t>
            </a:r>
            <a:r>
              <a:rPr lang="fr-FR" sz="2400" dirty="0" err="1">
                <a:solidFill>
                  <a:srgbClr val="EEEBE8"/>
                </a:solidFill>
                <a:latin typeface="Archia" panose="02000503000000020004" pitchFamily="50" charset="0"/>
              </a:rPr>
              <a:t>residency</a:t>
            </a:r>
            <a:r>
              <a:rPr lang="fr-FR" sz="2400" dirty="0">
                <a:solidFill>
                  <a:srgbClr val="EEEBE8"/>
                </a:solidFill>
                <a:latin typeface="Archia" panose="02000503000000020004" pitchFamily="50" charset="0"/>
              </a:rPr>
              <a:t> / Double taxation </a:t>
            </a:r>
            <a:r>
              <a:rPr lang="fr-FR" sz="2400" dirty="0" err="1">
                <a:solidFill>
                  <a:srgbClr val="EEEBE8"/>
                </a:solidFill>
                <a:latin typeface="Archia" panose="02000503000000020004" pitchFamily="50" charset="0"/>
              </a:rPr>
              <a:t>treaty</a:t>
            </a:r>
            <a:endParaRPr lang="fr-FR" sz="2400" dirty="0">
              <a:solidFill>
                <a:srgbClr val="EEEBE8"/>
              </a:solidFill>
              <a:latin typeface="Archia" panose="02000503000000020004" pitchFamily="50" charset="0"/>
            </a:endParaRPr>
          </a:p>
          <a:p>
            <a:pPr marL="285721" indent="-285721">
              <a:buFont typeface="Arial" panose="020B0604020202020204" pitchFamily="34" charset="0"/>
              <a:buChar char="•"/>
            </a:pPr>
            <a:r>
              <a:rPr lang="fr-FR" sz="2400" dirty="0">
                <a:solidFill>
                  <a:srgbClr val="EEEBE8"/>
                </a:solidFill>
                <a:latin typeface="Archia" panose="02000503000000020004" pitchFamily="50" charset="0"/>
              </a:rPr>
              <a:t>Place of taxation for the </a:t>
            </a:r>
            <a:r>
              <a:rPr lang="fr-FR" sz="2400" dirty="0" err="1">
                <a:solidFill>
                  <a:srgbClr val="EEEBE8"/>
                </a:solidFill>
                <a:latin typeface="Archia" panose="02000503000000020004" pitchFamily="50" charset="0"/>
              </a:rPr>
              <a:t>employee</a:t>
            </a:r>
            <a:endParaRPr lang="fr-FR" sz="2400" dirty="0">
              <a:solidFill>
                <a:srgbClr val="EEEBE8"/>
              </a:solidFill>
              <a:latin typeface="Archia" panose="02000503000000020004" pitchFamily="50" charset="0"/>
            </a:endParaRPr>
          </a:p>
          <a:p>
            <a:pPr marL="285721" indent="-285721">
              <a:buFont typeface="Arial" panose="020B0604020202020204" pitchFamily="34" charset="0"/>
              <a:buChar char="•"/>
            </a:pPr>
            <a:r>
              <a:rPr lang="en-US" sz="2400" dirty="0">
                <a:solidFill>
                  <a:srgbClr val="EEEBE8"/>
                </a:solidFill>
                <a:latin typeface="Archia" panose="02000503000000020004" pitchFamily="50" charset="0"/>
              </a:rPr>
              <a:t>Nature of risk depending on the duration of the stay </a:t>
            </a:r>
          </a:p>
          <a:p>
            <a:pPr marL="285721" indent="-285721">
              <a:buFont typeface="Arial" panose="020B0604020202020204" pitchFamily="34" charset="0"/>
              <a:buChar char="•"/>
            </a:pPr>
            <a:r>
              <a:rPr lang="en-US" sz="2400" dirty="0">
                <a:solidFill>
                  <a:srgbClr val="EEEBE8"/>
                </a:solidFill>
                <a:latin typeface="Archia" panose="02000503000000020004" pitchFamily="50" charset="0"/>
              </a:rPr>
              <a:t>Risk of double taxation for the employee</a:t>
            </a:r>
          </a:p>
          <a:p>
            <a:pPr marL="285721" indent="-285721">
              <a:buFont typeface="Arial" panose="020B0604020202020204" pitchFamily="34" charset="0"/>
              <a:buChar char="•"/>
            </a:pPr>
            <a:r>
              <a:rPr lang="en-US" sz="2400" dirty="0">
                <a:solidFill>
                  <a:srgbClr val="EEEBE8"/>
                </a:solidFill>
                <a:latin typeface="Archia" panose="02000503000000020004" pitchFamily="50" charset="0"/>
              </a:rPr>
              <a:t>Check modalities to pay wage tax : withholding of tax by the employer or direct payment by the employee</a:t>
            </a:r>
            <a:endParaRPr lang="en-US" dirty="0">
              <a:solidFill>
                <a:srgbClr val="EEEBE8"/>
              </a:solidFill>
              <a:latin typeface="Archia" panose="02000503000000020004" pitchFamily="50" charset="0"/>
            </a:endParaRPr>
          </a:p>
          <a:p>
            <a:pPr marL="285721" indent="-285721">
              <a:buFont typeface="Arial" panose="020B0604020202020204" pitchFamily="34" charset="0"/>
              <a:buChar char="•"/>
            </a:pPr>
            <a:endParaRPr lang="en-US" dirty="0">
              <a:solidFill>
                <a:srgbClr val="EEEBE8"/>
              </a:solidFill>
              <a:latin typeface="Archia" panose="02000503000000020004" pitchFamily="50" charset="0"/>
            </a:endParaRPr>
          </a:p>
          <a:p>
            <a:pPr marL="285721" indent="-285721">
              <a:buFont typeface="Arial" panose="020B0604020202020204" pitchFamily="34" charset="0"/>
              <a:buChar char="•"/>
            </a:pPr>
            <a:endParaRPr lang="en-US" dirty="0">
              <a:solidFill>
                <a:srgbClr val="EEEBE8"/>
              </a:solidFill>
              <a:latin typeface="Archia" panose="02000503000000020004" pitchFamily="50" charset="0"/>
            </a:endParaRPr>
          </a:p>
          <a:p>
            <a:pPr marL="285721" indent="-285721">
              <a:buFont typeface="Arial" panose="020B0604020202020204" pitchFamily="34" charset="0"/>
              <a:buChar char="•"/>
            </a:pPr>
            <a:endParaRPr lang="en-US" dirty="0">
              <a:solidFill>
                <a:srgbClr val="EEEBE8"/>
              </a:solidFill>
              <a:latin typeface="Archia" panose="02000503000000020004" pitchFamily="50" charset="0"/>
            </a:endParaRPr>
          </a:p>
          <a:p>
            <a:pPr marL="285721" indent="-285721">
              <a:buFont typeface="Arial" panose="020B0604020202020204" pitchFamily="34" charset="0"/>
              <a:buChar char="•"/>
            </a:pPr>
            <a:endParaRPr lang="fr-FR" sz="1050" dirty="0">
              <a:solidFill>
                <a:srgbClr val="EEEBE8"/>
              </a:solidFill>
              <a:latin typeface="Archia" panose="02000503000000020004" pitchFamily="50" charset="0"/>
            </a:endParaRPr>
          </a:p>
        </p:txBody>
      </p:sp>
      <p:sp>
        <p:nvSpPr>
          <p:cNvPr id="10" name="Rectangle : coins arrondis 9">
            <a:extLst>
              <a:ext uri="{FF2B5EF4-FFF2-40B4-BE49-F238E27FC236}">
                <a16:creationId xmlns:a16="http://schemas.microsoft.com/office/drawing/2014/main" id="{866A3052-234D-D22E-F91D-4BAD450252AF}"/>
              </a:ext>
            </a:extLst>
          </p:cNvPr>
          <p:cNvSpPr/>
          <p:nvPr/>
        </p:nvSpPr>
        <p:spPr>
          <a:xfrm>
            <a:off x="7260558" y="6083733"/>
            <a:ext cx="5102666" cy="307856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u="sng" dirty="0">
              <a:solidFill>
                <a:srgbClr val="AF8F3F"/>
              </a:solidFill>
              <a:latin typeface="Archia" panose="02000503000000020004" pitchFamily="50" charset="0"/>
            </a:endParaRPr>
          </a:p>
          <a:p>
            <a:pPr algn="ctr"/>
            <a:r>
              <a:rPr lang="fr-FR" sz="2800" b="1" u="sng" dirty="0">
                <a:solidFill>
                  <a:srgbClr val="AF8F3F"/>
                </a:solidFill>
                <a:latin typeface="Archia" panose="02000503000000020004" pitchFamily="50" charset="0"/>
              </a:rPr>
              <a:t>CORPORATE TAX</a:t>
            </a:r>
          </a:p>
          <a:p>
            <a:pPr algn="ctr"/>
            <a:endParaRPr lang="fr-FR" sz="3600" b="1" dirty="0">
              <a:solidFill>
                <a:schemeClr val="bg1"/>
              </a:solidFill>
              <a:latin typeface="Archia" panose="02000503000000020004" pitchFamily="50" charset="0"/>
            </a:endParaRPr>
          </a:p>
          <a:p>
            <a:pPr marL="285721" indent="-285721">
              <a:buFont typeface="Arial" panose="020B0604020202020204" pitchFamily="34" charset="0"/>
              <a:buChar char="•"/>
            </a:pPr>
            <a:r>
              <a:rPr lang="fr-FR" sz="2400" dirty="0">
                <a:solidFill>
                  <a:schemeClr val="bg1"/>
                </a:solidFill>
                <a:latin typeface="Archia" panose="02000503000000020004" pitchFamily="50" charset="0"/>
              </a:rPr>
              <a:t>Permanent establishment </a:t>
            </a:r>
            <a:r>
              <a:rPr lang="fr-FR" sz="2400" dirty="0" err="1">
                <a:solidFill>
                  <a:schemeClr val="bg1"/>
                </a:solidFill>
                <a:latin typeface="Archia" panose="02000503000000020004" pitchFamily="50" charset="0"/>
              </a:rPr>
              <a:t>risk</a:t>
            </a:r>
            <a:r>
              <a:rPr lang="fr-FR" sz="2400" dirty="0">
                <a:solidFill>
                  <a:schemeClr val="bg1"/>
                </a:solidFill>
                <a:latin typeface="Archia" panose="02000503000000020004" pitchFamily="50" charset="0"/>
              </a:rPr>
              <a:t> : </a:t>
            </a:r>
            <a:r>
              <a:rPr lang="fr-FR" sz="2400" dirty="0" err="1">
                <a:solidFill>
                  <a:schemeClr val="bg1"/>
                </a:solidFill>
                <a:latin typeface="Archia" panose="02000503000000020004" pitchFamily="50" charset="0"/>
              </a:rPr>
              <a:t>leading</a:t>
            </a:r>
            <a:r>
              <a:rPr lang="fr-FR" sz="2400" dirty="0">
                <a:solidFill>
                  <a:schemeClr val="bg1"/>
                </a:solidFill>
                <a:latin typeface="Archia" panose="02000503000000020004" pitchFamily="50" charset="0"/>
              </a:rPr>
              <a:t> to </a:t>
            </a:r>
            <a:r>
              <a:rPr lang="fr-FR" sz="2400" dirty="0" err="1">
                <a:solidFill>
                  <a:schemeClr val="bg1"/>
                </a:solidFill>
                <a:latin typeface="Archia" panose="02000503000000020004" pitchFamily="50" charset="0"/>
              </a:rPr>
              <a:t>creating</a:t>
            </a:r>
            <a:r>
              <a:rPr lang="fr-FR" sz="2400" dirty="0">
                <a:solidFill>
                  <a:schemeClr val="bg1"/>
                </a:solidFill>
                <a:latin typeface="Archia" panose="02000503000000020004" pitchFamily="50" charset="0"/>
              </a:rPr>
              <a:t> </a:t>
            </a:r>
            <a:r>
              <a:rPr lang="fr-FR" sz="2400" dirty="0" err="1">
                <a:solidFill>
                  <a:schemeClr val="bg1"/>
                </a:solidFill>
                <a:latin typeface="Archia" panose="02000503000000020004" pitchFamily="50" charset="0"/>
              </a:rPr>
              <a:t>corporate</a:t>
            </a:r>
            <a:r>
              <a:rPr lang="fr-FR" sz="2400" dirty="0">
                <a:solidFill>
                  <a:schemeClr val="bg1"/>
                </a:solidFill>
                <a:latin typeface="Archia" panose="02000503000000020004" pitchFamily="50" charset="0"/>
              </a:rPr>
              <a:t> </a:t>
            </a:r>
            <a:r>
              <a:rPr lang="fr-FR" sz="2400" dirty="0" err="1">
                <a:solidFill>
                  <a:schemeClr val="bg1"/>
                </a:solidFill>
                <a:latin typeface="Archia" panose="02000503000000020004" pitchFamily="50" charset="0"/>
              </a:rPr>
              <a:t>tax</a:t>
            </a:r>
            <a:r>
              <a:rPr lang="fr-FR" sz="2400" dirty="0">
                <a:solidFill>
                  <a:schemeClr val="bg1"/>
                </a:solidFill>
                <a:latin typeface="Archia" panose="02000503000000020004" pitchFamily="50" charset="0"/>
              </a:rPr>
              <a:t> </a:t>
            </a:r>
            <a:r>
              <a:rPr lang="fr-FR" sz="2400" dirty="0" err="1">
                <a:solidFill>
                  <a:schemeClr val="bg1"/>
                </a:solidFill>
                <a:latin typeface="Archia" panose="02000503000000020004" pitchFamily="50" charset="0"/>
              </a:rPr>
              <a:t>liability</a:t>
            </a:r>
            <a:r>
              <a:rPr lang="fr-FR" sz="2400" dirty="0">
                <a:solidFill>
                  <a:schemeClr val="bg1"/>
                </a:solidFill>
                <a:latin typeface="Archia" panose="02000503000000020004" pitchFamily="50" charset="0"/>
              </a:rPr>
              <a:t> for the employer</a:t>
            </a:r>
          </a:p>
          <a:p>
            <a:pPr marL="285721" indent="-285721">
              <a:buFont typeface="Arial" panose="020B0604020202020204" pitchFamily="34" charset="0"/>
              <a:buChar char="•"/>
            </a:pPr>
            <a:r>
              <a:rPr lang="fr-FR" sz="2400" dirty="0">
                <a:solidFill>
                  <a:schemeClr val="bg1"/>
                </a:solidFill>
                <a:latin typeface="Archia" panose="02000503000000020004" pitchFamily="50" charset="0"/>
              </a:rPr>
              <a:t>Place of effective management</a:t>
            </a:r>
          </a:p>
          <a:p>
            <a:pPr marL="285721" indent="-285721">
              <a:buFont typeface="Arial" panose="020B0604020202020204" pitchFamily="34" charset="0"/>
              <a:buChar char="•"/>
            </a:pPr>
            <a:r>
              <a:rPr lang="fr-FR" sz="2400" dirty="0" err="1">
                <a:solidFill>
                  <a:schemeClr val="bg1"/>
                </a:solidFill>
                <a:latin typeface="Archia" panose="02000503000000020004" pitchFamily="50" charset="0"/>
              </a:rPr>
              <a:t>Transfers</a:t>
            </a:r>
            <a:r>
              <a:rPr lang="fr-FR" sz="2400" dirty="0">
                <a:solidFill>
                  <a:schemeClr val="bg1"/>
                </a:solidFill>
                <a:latin typeface="Archia" panose="02000503000000020004" pitchFamily="50" charset="0"/>
              </a:rPr>
              <a:t> </a:t>
            </a:r>
            <a:r>
              <a:rPr lang="fr-FR" sz="2400" dirty="0" err="1">
                <a:solidFill>
                  <a:schemeClr val="bg1"/>
                </a:solidFill>
                <a:latin typeface="Archia" panose="02000503000000020004" pitchFamily="50" charset="0"/>
              </a:rPr>
              <a:t>pricing</a:t>
            </a:r>
            <a:r>
              <a:rPr lang="fr-FR" sz="2400" dirty="0">
                <a:solidFill>
                  <a:schemeClr val="bg1"/>
                </a:solidFill>
                <a:latin typeface="Archia" panose="02000503000000020004" pitchFamily="50" charset="0"/>
              </a:rPr>
              <a:t> issues</a:t>
            </a:r>
            <a:endParaRPr lang="fr-FR" dirty="0">
              <a:solidFill>
                <a:schemeClr val="bg1"/>
              </a:solidFill>
              <a:latin typeface="Archia" panose="02000503000000020004" pitchFamily="50" charset="0"/>
            </a:endParaRPr>
          </a:p>
          <a:p>
            <a:pPr marL="285721" indent="-285721">
              <a:buFont typeface="Arial" panose="020B0604020202020204" pitchFamily="34" charset="0"/>
              <a:buChar char="•"/>
            </a:pPr>
            <a:endParaRPr lang="fr-FR" dirty="0">
              <a:solidFill>
                <a:schemeClr val="bg1"/>
              </a:solidFill>
              <a:latin typeface="Archia" panose="02000503000000020004" pitchFamily="50" charset="0"/>
            </a:endParaRPr>
          </a:p>
          <a:p>
            <a:pPr marL="285721" indent="-285721">
              <a:buFont typeface="Arial" panose="020B0604020202020204" pitchFamily="34" charset="0"/>
              <a:buChar char="•"/>
            </a:pPr>
            <a:endParaRPr lang="fr-FR" dirty="0">
              <a:solidFill>
                <a:schemeClr val="bg1"/>
              </a:solidFill>
              <a:latin typeface="Archia" panose="02000503000000020004" pitchFamily="50" charset="0"/>
            </a:endParaRPr>
          </a:p>
        </p:txBody>
      </p:sp>
      <p:sp>
        <p:nvSpPr>
          <p:cNvPr id="11" name="Rectangle : coins arrondis 10">
            <a:extLst>
              <a:ext uri="{FF2B5EF4-FFF2-40B4-BE49-F238E27FC236}">
                <a16:creationId xmlns:a16="http://schemas.microsoft.com/office/drawing/2014/main" id="{D3CA38CE-921A-E3BC-5EB1-CE0BB827911E}"/>
              </a:ext>
            </a:extLst>
          </p:cNvPr>
          <p:cNvSpPr/>
          <p:nvPr/>
        </p:nvSpPr>
        <p:spPr>
          <a:xfrm>
            <a:off x="11804650" y="5672499"/>
            <a:ext cx="6256985" cy="2016185"/>
          </a:xfrm>
          <a:prstGeom prst="roundRect">
            <a:avLst/>
          </a:prstGeom>
          <a:solidFill>
            <a:srgbClr val="A39789"/>
          </a:solidFill>
          <a:ln>
            <a:solidFill>
              <a:srgbClr val="A39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a:defRPr/>
            </a:pPr>
            <a:r>
              <a:rPr lang="fr-FR" sz="2800" b="1" u="sng" dirty="0">
                <a:solidFill>
                  <a:srgbClr val="EEEBE8"/>
                </a:solidFill>
                <a:latin typeface="Archia" panose="02000503000000020004" pitchFamily="50" charset="0"/>
              </a:rPr>
              <a:t>EMPLOYER OBLIGATIONS</a:t>
            </a:r>
          </a:p>
          <a:p>
            <a:endParaRPr lang="fr-FR" dirty="0">
              <a:solidFill>
                <a:schemeClr val="tx1"/>
              </a:solidFill>
              <a:latin typeface="Archia" panose="02000503000000020004" pitchFamily="50" charset="0"/>
            </a:endParaRPr>
          </a:p>
          <a:p>
            <a:endParaRPr lang="fr-FR" sz="1200" dirty="0">
              <a:solidFill>
                <a:schemeClr val="tx1"/>
              </a:solidFill>
              <a:latin typeface="Archia" panose="02000503000000020004" pitchFamily="50" charset="0"/>
            </a:endParaRPr>
          </a:p>
          <a:p>
            <a:pPr marL="285721" indent="-285721">
              <a:buFont typeface="Arial" panose="020B0604020202020204" pitchFamily="34" charset="0"/>
              <a:buChar char="•"/>
            </a:pPr>
            <a:r>
              <a:rPr lang="fr-FR" sz="2400" dirty="0">
                <a:solidFill>
                  <a:schemeClr val="tx1"/>
                </a:solidFill>
                <a:latin typeface="Archia" panose="02000503000000020004" pitchFamily="50" charset="0"/>
              </a:rPr>
              <a:t>No obligation to </a:t>
            </a:r>
            <a:r>
              <a:rPr lang="fr-FR" sz="2400" dirty="0" err="1">
                <a:solidFill>
                  <a:schemeClr val="tx1"/>
                </a:solidFill>
                <a:latin typeface="Archia" panose="02000503000000020004" pitchFamily="50" charset="0"/>
              </a:rPr>
              <a:t>allow</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remote</a:t>
            </a:r>
            <a:r>
              <a:rPr lang="fr-FR" sz="2400" dirty="0">
                <a:solidFill>
                  <a:schemeClr val="tx1"/>
                </a:solidFill>
                <a:latin typeface="Archia" panose="02000503000000020004" pitchFamily="50" charset="0"/>
              </a:rPr>
              <a:t> </a:t>
            </a:r>
            <a:r>
              <a:rPr lang="fr-FR" sz="2400" dirty="0" err="1">
                <a:solidFill>
                  <a:schemeClr val="tx1"/>
                </a:solidFill>
                <a:latin typeface="Archia" panose="02000503000000020004" pitchFamily="50" charset="0"/>
              </a:rPr>
              <a:t>work</a:t>
            </a:r>
            <a:endParaRPr lang="fr-FR" sz="2400" dirty="0">
              <a:solidFill>
                <a:schemeClr val="tx1"/>
              </a:solidFill>
              <a:latin typeface="Archia" panose="02000503000000020004" pitchFamily="50" charset="0"/>
            </a:endParaRPr>
          </a:p>
          <a:p>
            <a:pPr marL="285721" indent="-285721">
              <a:buFont typeface="Arial" panose="020B0604020202020204" pitchFamily="34" charset="0"/>
              <a:buChar char="•"/>
            </a:pPr>
            <a:r>
              <a:rPr lang="en-US" sz="2400" dirty="0">
                <a:solidFill>
                  <a:schemeClr val="tx1"/>
                </a:solidFill>
                <a:latin typeface="Archia" panose="02000503000000020004" pitchFamily="50" charset="0"/>
              </a:rPr>
              <a:t>Employer’s security obligation </a:t>
            </a:r>
          </a:p>
        </p:txBody>
      </p:sp>
    </p:spTree>
    <p:extLst>
      <p:ext uri="{BB962C8B-B14F-4D97-AF65-F5344CB8AC3E}">
        <p14:creationId xmlns:p14="http://schemas.microsoft.com/office/powerpoint/2010/main" val="64344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CE71D3-AB45-4F35-8CBD-F18DD48B79C5}"/>
              </a:ext>
            </a:extLst>
          </p:cNvPr>
          <p:cNvSpPr>
            <a:spLocks noGrp="1"/>
          </p:cNvSpPr>
          <p:nvPr>
            <p:ph type="title" idx="4294967295"/>
          </p:nvPr>
        </p:nvSpPr>
        <p:spPr>
          <a:xfrm>
            <a:off x="1670050" y="3890417"/>
            <a:ext cx="18433436" cy="5570756"/>
          </a:xfrm>
        </p:spPr>
        <p:txBody>
          <a:bodyPr/>
          <a:lstStyle/>
          <a:p>
            <a:pPr algn="r"/>
            <a:r>
              <a:rPr lang="fr-FR" dirty="0">
                <a:solidFill>
                  <a:schemeClr val="bg1"/>
                </a:solidFill>
              </a:rPr>
              <a:t>1 – </a:t>
            </a:r>
            <a:r>
              <a:rPr lang="en-US" dirty="0"/>
              <a:t>Overview of local legislation: Finland, Sweden, Norway, Denmark, France </a:t>
            </a:r>
            <a:endParaRPr lang="fr-FR" dirty="0"/>
          </a:p>
        </p:txBody>
      </p:sp>
    </p:spTree>
    <p:extLst>
      <p:ext uri="{BB962C8B-B14F-4D97-AF65-F5344CB8AC3E}">
        <p14:creationId xmlns:p14="http://schemas.microsoft.com/office/powerpoint/2010/main" val="240091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CE71D3-AB45-4F35-8CBD-F18DD48B79C5}"/>
              </a:ext>
            </a:extLst>
          </p:cNvPr>
          <p:cNvSpPr>
            <a:spLocks noGrp="1"/>
          </p:cNvSpPr>
          <p:nvPr>
            <p:ph type="title" idx="4294967295"/>
          </p:nvPr>
        </p:nvSpPr>
        <p:spPr>
          <a:xfrm>
            <a:off x="2965450" y="3890963"/>
            <a:ext cx="17138650" cy="5909310"/>
          </a:xfrm>
        </p:spPr>
        <p:txBody>
          <a:bodyPr/>
          <a:lstStyle/>
          <a:p>
            <a:pPr algn="r"/>
            <a:r>
              <a:rPr lang="fr-FR" dirty="0">
                <a:solidFill>
                  <a:schemeClr val="bg1"/>
                </a:solidFill>
              </a:rPr>
              <a:t>3 – </a:t>
            </a:r>
            <a:r>
              <a:rPr lang="en-US" sz="9600" dirty="0"/>
              <a:t>Employer of Record – practical solutions for remote workers in the Nordics : DEEL </a:t>
            </a:r>
            <a:endParaRPr lang="fr-FR" dirty="0"/>
          </a:p>
        </p:txBody>
      </p:sp>
    </p:spTree>
    <p:extLst>
      <p:ext uri="{BB962C8B-B14F-4D97-AF65-F5344CB8AC3E}">
        <p14:creationId xmlns:p14="http://schemas.microsoft.com/office/powerpoint/2010/main" val="30722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F76"/>
        </a:solidFill>
        <a:effectLst/>
      </p:bgPr>
    </p:bg>
    <p:spTree>
      <p:nvGrpSpPr>
        <p:cNvPr id="1" name="Shape 53"/>
        <p:cNvGrpSpPr/>
        <p:nvPr/>
      </p:nvGrpSpPr>
      <p:grpSpPr>
        <a:xfrm>
          <a:off x="0" y="0"/>
          <a:ext cx="0" cy="0"/>
          <a:chOff x="0" y="0"/>
          <a:chExt cx="0" cy="0"/>
        </a:xfrm>
      </p:grpSpPr>
      <p:sp>
        <p:nvSpPr>
          <p:cNvPr id="54" name="Google Shape;54;p13"/>
          <p:cNvSpPr/>
          <p:nvPr/>
        </p:nvSpPr>
        <p:spPr>
          <a:xfrm>
            <a:off x="-301100" y="-539417"/>
            <a:ext cx="2303265" cy="2303265"/>
          </a:xfrm>
          <a:prstGeom prst="ellipse">
            <a:avLst/>
          </a:prstGeom>
          <a:solidFill>
            <a:srgbClr val="9BCDFB"/>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55" name="Google Shape;55;p13"/>
          <p:cNvSpPr/>
          <p:nvPr/>
        </p:nvSpPr>
        <p:spPr>
          <a:xfrm>
            <a:off x="2002165" y="1054631"/>
            <a:ext cx="866033" cy="866033"/>
          </a:xfrm>
          <a:prstGeom prst="ellipse">
            <a:avLst/>
          </a:prstGeom>
          <a:solidFill>
            <a:srgbClr val="9BCDFB"/>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56" name="Google Shape;56;p13"/>
          <p:cNvPicPr preferRelativeResize="0"/>
          <p:nvPr/>
        </p:nvPicPr>
        <p:blipFill rotWithShape="1">
          <a:blip r:embed="rId3">
            <a:alphaModFix/>
          </a:blip>
          <a:srcRect t="15719" b="15726"/>
          <a:stretch/>
        </p:blipFill>
        <p:spPr>
          <a:xfrm>
            <a:off x="17288721" y="422256"/>
            <a:ext cx="2755739" cy="975308"/>
          </a:xfrm>
          <a:prstGeom prst="rect">
            <a:avLst/>
          </a:prstGeom>
          <a:noFill/>
          <a:ln>
            <a:noFill/>
          </a:ln>
        </p:spPr>
      </p:pic>
      <p:pic>
        <p:nvPicPr>
          <p:cNvPr id="57" name="Google Shape;57;p13"/>
          <p:cNvPicPr preferRelativeResize="0"/>
          <p:nvPr/>
        </p:nvPicPr>
        <p:blipFill>
          <a:blip r:embed="rId4">
            <a:alphaModFix/>
          </a:blip>
          <a:stretch>
            <a:fillRect/>
          </a:stretch>
        </p:blipFill>
        <p:spPr>
          <a:xfrm>
            <a:off x="1" y="6700853"/>
            <a:ext cx="20104107" cy="4780616"/>
          </a:xfrm>
          <a:prstGeom prst="rect">
            <a:avLst/>
          </a:prstGeom>
          <a:noFill/>
          <a:ln>
            <a:noFill/>
          </a:ln>
        </p:spPr>
      </p:pic>
      <p:sp>
        <p:nvSpPr>
          <p:cNvPr id="58" name="Google Shape;58;p13"/>
          <p:cNvSpPr txBox="1"/>
          <p:nvPr/>
        </p:nvSpPr>
        <p:spPr>
          <a:xfrm>
            <a:off x="1833312" y="1487648"/>
            <a:ext cx="16268623" cy="5971856"/>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7036" b="1" dirty="0">
                <a:solidFill>
                  <a:schemeClr val="lt1"/>
                </a:solidFill>
                <a:latin typeface="Poppins"/>
                <a:ea typeface="Poppins"/>
                <a:cs typeface="Poppins"/>
                <a:sym typeface="Poppins"/>
              </a:rPr>
              <a:t>Remote Work made easy</a:t>
            </a:r>
          </a:p>
          <a:p>
            <a:pPr algn="ctr">
              <a:buClr>
                <a:schemeClr val="lt1"/>
              </a:buClr>
              <a:buSzPts val="2400"/>
            </a:pPr>
            <a:endParaRPr lang="en" sz="7036" b="1" dirty="0">
              <a:solidFill>
                <a:schemeClr val="lt1"/>
              </a:solidFill>
              <a:latin typeface="Poppins"/>
              <a:ea typeface="Poppins"/>
              <a:cs typeface="Poppins"/>
              <a:sym typeface="Poppins"/>
            </a:endParaRPr>
          </a:p>
          <a:p>
            <a:pPr algn="ctr">
              <a:buClr>
                <a:schemeClr val="lt1"/>
              </a:buClr>
              <a:buSzPts val="2400"/>
            </a:pPr>
            <a:r>
              <a:rPr lang="en" sz="7036" dirty="0">
                <a:solidFill>
                  <a:schemeClr val="lt1"/>
                </a:solidFill>
                <a:latin typeface="Poppins"/>
                <a:ea typeface="Poppins"/>
                <a:cs typeface="Poppins"/>
                <a:sym typeface="Poppins"/>
              </a:rPr>
              <a:t>Daniel Eisenberg</a:t>
            </a:r>
          </a:p>
          <a:p>
            <a:pPr algn="ctr">
              <a:buClr>
                <a:schemeClr val="lt1"/>
              </a:buClr>
              <a:buSzPts val="2400"/>
            </a:pPr>
            <a:endParaRPr lang="en" sz="7036" dirty="0">
              <a:solidFill>
                <a:schemeClr val="lt1"/>
              </a:solidFill>
              <a:latin typeface="Poppins"/>
              <a:ea typeface="Poppins"/>
              <a:cs typeface="Poppins"/>
              <a:sym typeface="Poppins"/>
            </a:endParaRPr>
          </a:p>
          <a:p>
            <a:pPr algn="ctr">
              <a:buClr>
                <a:schemeClr val="lt1"/>
              </a:buClr>
              <a:buSzPts val="2400"/>
            </a:pPr>
            <a:r>
              <a:rPr lang="en" sz="5277" dirty="0">
                <a:solidFill>
                  <a:schemeClr val="lt1"/>
                </a:solidFill>
                <a:latin typeface="Poppins"/>
                <a:ea typeface="Poppins"/>
                <a:cs typeface="Poppins"/>
                <a:sym typeface="Poppins"/>
              </a:rPr>
              <a:t>H</a:t>
            </a:r>
            <a:r>
              <a:rPr lang="en-GB" sz="5277" dirty="0" err="1">
                <a:solidFill>
                  <a:schemeClr val="lt1"/>
                </a:solidFill>
                <a:latin typeface="Poppins"/>
                <a:ea typeface="Poppins"/>
                <a:cs typeface="Poppins"/>
                <a:sym typeface="Poppins"/>
              </a:rPr>
              <a:t>ead</a:t>
            </a:r>
            <a:r>
              <a:rPr lang="en-GB" sz="5277" dirty="0">
                <a:solidFill>
                  <a:schemeClr val="lt1"/>
                </a:solidFill>
                <a:latin typeface="Poppins"/>
                <a:ea typeface="Poppins"/>
                <a:cs typeface="Poppins"/>
                <a:sym typeface="Poppins"/>
              </a:rPr>
              <a:t> of Expansion </a:t>
            </a:r>
          </a:p>
          <a:p>
            <a:pPr algn="ctr">
              <a:buClr>
                <a:schemeClr val="lt1"/>
              </a:buClr>
              <a:buSzPts val="2400"/>
            </a:pPr>
            <a:r>
              <a:rPr lang="en-GB" sz="4397" dirty="0">
                <a:solidFill>
                  <a:schemeClr val="lt1"/>
                </a:solidFill>
                <a:latin typeface="Poppins"/>
                <a:ea typeface="Poppins"/>
                <a:cs typeface="Poppins"/>
                <a:sym typeface="Poppins"/>
              </a:rPr>
              <a:t>Northern, Central &amp; Eastern Europe</a:t>
            </a:r>
            <a:endParaRPr sz="4397" dirty="0">
              <a:solidFill>
                <a:schemeClr val="lt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B954"/>
        </a:solidFill>
        <a:effectLst/>
      </p:bgPr>
    </p:bg>
    <p:spTree>
      <p:nvGrpSpPr>
        <p:cNvPr id="1" name="Shape 62"/>
        <p:cNvGrpSpPr/>
        <p:nvPr/>
      </p:nvGrpSpPr>
      <p:grpSpPr>
        <a:xfrm>
          <a:off x="0" y="0"/>
          <a:ext cx="0" cy="0"/>
          <a:chOff x="0" y="0"/>
          <a:chExt cx="0" cy="0"/>
        </a:xfrm>
      </p:grpSpPr>
      <p:sp>
        <p:nvSpPr>
          <p:cNvPr id="63" name="Google Shape;63;p14"/>
          <p:cNvSpPr txBox="1"/>
          <p:nvPr/>
        </p:nvSpPr>
        <p:spPr>
          <a:xfrm>
            <a:off x="2095441" y="5036975"/>
            <a:ext cx="16268623" cy="2317650"/>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7036" b="1">
                <a:solidFill>
                  <a:schemeClr val="dk1"/>
                </a:solidFill>
                <a:latin typeface="Poppins"/>
                <a:ea typeface="Poppins"/>
                <a:cs typeface="Poppins"/>
                <a:sym typeface="Poppins"/>
              </a:rPr>
              <a:t>What does it mean to “hire globally”? </a:t>
            </a:r>
            <a:endParaRPr sz="3298" b="1">
              <a:solidFill>
                <a:schemeClr val="dk1"/>
              </a:solidFill>
              <a:latin typeface="Poppins"/>
              <a:ea typeface="Poppins"/>
              <a:cs typeface="Poppins"/>
              <a:sym typeface="Poppins"/>
            </a:endParaRPr>
          </a:p>
        </p:txBody>
      </p:sp>
      <p:pic>
        <p:nvPicPr>
          <p:cNvPr id="64" name="Google Shape;64;p14"/>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p:nvPr/>
        </p:nvSpPr>
        <p:spPr>
          <a:xfrm>
            <a:off x="10052050" y="397"/>
            <a:ext cx="10052050" cy="11308556"/>
          </a:xfrm>
          <a:prstGeom prst="rect">
            <a:avLst/>
          </a:prstGeom>
          <a:solidFill>
            <a:schemeClr val="lt2"/>
          </a:solidFill>
          <a:ln>
            <a:noFill/>
          </a:ln>
        </p:spPr>
        <p:txBody>
          <a:bodyPr spcFirstLastPara="1" wrap="square" lIns="201008" tIns="201008" rIns="201008" bIns="201008" anchor="ctr" anchorCtr="0">
            <a:noAutofit/>
          </a:bodyPr>
          <a:lstStyle/>
          <a:p>
            <a:endParaRPr sz="3957"/>
          </a:p>
        </p:txBody>
      </p:sp>
      <p:pic>
        <p:nvPicPr>
          <p:cNvPr id="70" name="Google Shape;70;p15"/>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71" name="Google Shape;71;p15"/>
          <p:cNvSpPr/>
          <p:nvPr/>
        </p:nvSpPr>
        <p:spPr>
          <a:xfrm>
            <a:off x="1022354" y="597540"/>
            <a:ext cx="4631594" cy="930672"/>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72" name="Google Shape;72;p15"/>
          <p:cNvSpPr txBox="1"/>
          <p:nvPr/>
        </p:nvSpPr>
        <p:spPr>
          <a:xfrm>
            <a:off x="1174058" y="673721"/>
            <a:ext cx="4328186"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Global hiring</a:t>
            </a:r>
            <a:endParaRPr sz="2418">
              <a:solidFill>
                <a:schemeClr val="dk1"/>
              </a:solidFill>
              <a:latin typeface="Poppins Medium"/>
              <a:ea typeface="Poppins Medium"/>
              <a:cs typeface="Poppins Medium"/>
              <a:sym typeface="Poppins Medium"/>
            </a:endParaRPr>
          </a:p>
        </p:txBody>
      </p:sp>
      <p:sp>
        <p:nvSpPr>
          <p:cNvPr id="73" name="Google Shape;73;p15"/>
          <p:cNvSpPr txBox="1"/>
          <p:nvPr/>
        </p:nvSpPr>
        <p:spPr>
          <a:xfrm>
            <a:off x="873783" y="3782201"/>
            <a:ext cx="8257983" cy="3941428"/>
          </a:xfrm>
          <a:prstGeom prst="rect">
            <a:avLst/>
          </a:prstGeom>
          <a:noFill/>
          <a:ln>
            <a:noFill/>
          </a:ln>
        </p:spPr>
        <p:txBody>
          <a:bodyPr spcFirstLastPara="1" wrap="square" lIns="75357" tIns="75357" rIns="75357" bIns="75357" anchor="t" anchorCtr="0">
            <a:spAutoFit/>
          </a:bodyPr>
          <a:lstStyle/>
          <a:p>
            <a:pPr algn="ctr"/>
            <a:r>
              <a:rPr lang="en" sz="6156" dirty="0">
                <a:latin typeface="Poppins"/>
                <a:ea typeface="Poppins"/>
                <a:cs typeface="Poppins"/>
                <a:sym typeface="Poppins"/>
              </a:rPr>
              <a:t>Expanding your team by hiring talent in countries abroad</a:t>
            </a:r>
            <a:endParaRPr sz="6156" dirty="0">
              <a:latin typeface="Poppins"/>
              <a:ea typeface="Poppins"/>
              <a:cs typeface="Poppins"/>
              <a:sym typeface="Poppins"/>
            </a:endParaRPr>
          </a:p>
        </p:txBody>
      </p:sp>
      <p:pic>
        <p:nvPicPr>
          <p:cNvPr id="74" name="Google Shape;74;p15"/>
          <p:cNvPicPr preferRelativeResize="0"/>
          <p:nvPr/>
        </p:nvPicPr>
        <p:blipFill>
          <a:blip r:embed="rId4">
            <a:alphaModFix/>
          </a:blip>
          <a:stretch>
            <a:fillRect/>
          </a:stretch>
        </p:blipFill>
        <p:spPr>
          <a:xfrm>
            <a:off x="11980123" y="4220740"/>
            <a:ext cx="6490161" cy="26624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6"/>
          <p:cNvSpPr/>
          <p:nvPr/>
        </p:nvSpPr>
        <p:spPr>
          <a:xfrm>
            <a:off x="1231332" y="3196036"/>
            <a:ext cx="5378902" cy="5378902"/>
          </a:xfrm>
          <a:prstGeom prst="ellipse">
            <a:avLst/>
          </a:prstGeom>
          <a:solidFill>
            <a:srgbClr val="FCEE7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80" name="Google Shape;80;p16"/>
          <p:cNvSpPr/>
          <p:nvPr/>
        </p:nvSpPr>
        <p:spPr>
          <a:xfrm>
            <a:off x="7357015" y="3195913"/>
            <a:ext cx="5378902" cy="5378902"/>
          </a:xfrm>
          <a:prstGeom prst="ellipse">
            <a:avLst/>
          </a:prstGeom>
          <a:solidFill>
            <a:srgbClr val="BD80FF"/>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81" name="Google Shape;81;p16"/>
          <p:cNvSpPr/>
          <p:nvPr/>
        </p:nvSpPr>
        <p:spPr>
          <a:xfrm>
            <a:off x="13493877" y="3195913"/>
            <a:ext cx="5378902" cy="5378902"/>
          </a:xfrm>
          <a:prstGeom prst="ellipse">
            <a:avLst/>
          </a:prstGeom>
          <a:solidFill>
            <a:srgbClr val="F7840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82" name="Google Shape;82;p16"/>
          <p:cNvSpPr txBox="1"/>
          <p:nvPr/>
        </p:nvSpPr>
        <p:spPr>
          <a:xfrm>
            <a:off x="1420936" y="5420028"/>
            <a:ext cx="4999642" cy="1086031"/>
          </a:xfrm>
          <a:prstGeom prst="rect">
            <a:avLst/>
          </a:prstGeom>
          <a:noFill/>
          <a:ln>
            <a:noFill/>
          </a:ln>
        </p:spPr>
        <p:txBody>
          <a:bodyPr spcFirstLastPara="1" wrap="square" lIns="75357" tIns="75357" rIns="75357" bIns="75357" anchor="t" anchorCtr="0">
            <a:spAutoFit/>
          </a:bodyPr>
          <a:lstStyle/>
          <a:p>
            <a:pPr algn="ctr">
              <a:lnSpc>
                <a:spcPct val="120000"/>
              </a:lnSpc>
              <a:buClr>
                <a:schemeClr val="lt1"/>
              </a:buClr>
              <a:buSzPts val="2400"/>
            </a:pPr>
            <a:r>
              <a:rPr lang="en" sz="5057" dirty="0">
                <a:solidFill>
                  <a:schemeClr val="dk1"/>
                </a:solidFill>
                <a:latin typeface="Poppins SemiBold"/>
                <a:ea typeface="Poppins SemiBold"/>
                <a:cs typeface="Poppins SemiBold"/>
                <a:sym typeface="Poppins SemiBold"/>
              </a:rPr>
              <a:t>Remote work</a:t>
            </a:r>
            <a:endParaRPr sz="5057" dirty="0">
              <a:solidFill>
                <a:schemeClr val="dk1"/>
              </a:solidFill>
              <a:latin typeface="Poppins"/>
              <a:ea typeface="Poppins"/>
              <a:cs typeface="Poppins"/>
              <a:sym typeface="Poppins"/>
            </a:endParaRPr>
          </a:p>
        </p:txBody>
      </p:sp>
      <p:pic>
        <p:nvPicPr>
          <p:cNvPr id="83" name="Google Shape;83;p16"/>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84" name="Google Shape;84;p16"/>
          <p:cNvSpPr/>
          <p:nvPr/>
        </p:nvSpPr>
        <p:spPr>
          <a:xfrm>
            <a:off x="1022354" y="597540"/>
            <a:ext cx="4655999" cy="810628"/>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85" name="Google Shape;85;p16"/>
          <p:cNvSpPr txBox="1"/>
          <p:nvPr/>
        </p:nvSpPr>
        <p:spPr>
          <a:xfrm>
            <a:off x="1158558" y="597540"/>
            <a:ext cx="4383591" cy="1150120"/>
          </a:xfrm>
          <a:prstGeom prst="rect">
            <a:avLst/>
          </a:prstGeom>
          <a:noFill/>
          <a:ln>
            <a:noFill/>
          </a:ln>
        </p:spPr>
        <p:txBody>
          <a:bodyPr spcFirstLastPara="1" wrap="square" lIns="201008" tIns="201008" rIns="201008" bIns="201008" anchor="t" anchorCtr="0">
            <a:spAutoFit/>
          </a:bodyPr>
          <a:lstStyle/>
          <a:p>
            <a:pPr algn="ctr">
              <a:buClr>
                <a:schemeClr val="dk1"/>
              </a:buClr>
              <a:buSzPts val="1100"/>
            </a:pPr>
            <a:r>
              <a:rPr lang="en" sz="2418">
                <a:solidFill>
                  <a:schemeClr val="dk1"/>
                </a:solidFill>
                <a:latin typeface="Poppins Medium"/>
                <a:ea typeface="Poppins Medium"/>
                <a:cs typeface="Poppins Medium"/>
                <a:sym typeface="Poppins Medium"/>
              </a:rPr>
              <a:t>Reasons for global hiring</a:t>
            </a:r>
            <a:endParaRPr sz="2418">
              <a:solidFill>
                <a:schemeClr val="dk1"/>
              </a:solidFill>
              <a:latin typeface="Poppins Medium"/>
              <a:ea typeface="Poppins Medium"/>
              <a:cs typeface="Poppins Medium"/>
              <a:sym typeface="Poppins Medium"/>
            </a:endParaRPr>
          </a:p>
          <a:p>
            <a:pPr algn="ctr"/>
            <a:endParaRPr sz="2418">
              <a:solidFill>
                <a:schemeClr val="dk1"/>
              </a:solidFill>
              <a:latin typeface="Poppins Medium"/>
              <a:ea typeface="Poppins Medium"/>
              <a:cs typeface="Poppins Medium"/>
              <a:sym typeface="Poppins Medium"/>
            </a:endParaRPr>
          </a:p>
        </p:txBody>
      </p:sp>
      <p:sp>
        <p:nvSpPr>
          <p:cNvPr id="86" name="Google Shape;86;p16"/>
          <p:cNvSpPr txBox="1"/>
          <p:nvPr/>
        </p:nvSpPr>
        <p:spPr>
          <a:xfrm>
            <a:off x="7552229" y="5030874"/>
            <a:ext cx="4999642" cy="1708638"/>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5057">
                <a:solidFill>
                  <a:schemeClr val="dk1"/>
                </a:solidFill>
                <a:latin typeface="Poppins SemiBold"/>
                <a:ea typeface="Poppins SemiBold"/>
                <a:cs typeface="Poppins SemiBold"/>
                <a:sym typeface="Poppins SemiBold"/>
              </a:rPr>
              <a:t>Talent shortage</a:t>
            </a:r>
            <a:endParaRPr sz="5057">
              <a:solidFill>
                <a:schemeClr val="dk1"/>
              </a:solidFill>
              <a:latin typeface="Poppins"/>
              <a:ea typeface="Poppins"/>
              <a:cs typeface="Poppins"/>
              <a:sym typeface="Poppins"/>
            </a:endParaRPr>
          </a:p>
        </p:txBody>
      </p:sp>
      <p:sp>
        <p:nvSpPr>
          <p:cNvPr id="87" name="Google Shape;87;p16"/>
          <p:cNvSpPr txBox="1"/>
          <p:nvPr/>
        </p:nvSpPr>
        <p:spPr>
          <a:xfrm>
            <a:off x="13926526" y="5420028"/>
            <a:ext cx="4513529" cy="930412"/>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5057">
                <a:solidFill>
                  <a:schemeClr val="dk1"/>
                </a:solidFill>
                <a:latin typeface="Poppins SemiBold"/>
                <a:ea typeface="Poppins SemiBold"/>
                <a:cs typeface="Poppins SemiBold"/>
                <a:sym typeface="Poppins SemiBold"/>
              </a:rPr>
              <a:t>Globalization</a:t>
            </a:r>
            <a:endParaRPr sz="5057">
              <a:solidFill>
                <a:schemeClr val="dk1"/>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93" name="Google Shape;93;p17"/>
          <p:cNvSpPr/>
          <p:nvPr/>
        </p:nvSpPr>
        <p:spPr>
          <a:xfrm>
            <a:off x="1022354" y="597540"/>
            <a:ext cx="4655999" cy="810628"/>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94" name="Google Shape;94;p17"/>
          <p:cNvSpPr txBox="1"/>
          <p:nvPr/>
        </p:nvSpPr>
        <p:spPr>
          <a:xfrm>
            <a:off x="1158558" y="613700"/>
            <a:ext cx="438359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How global hiring works</a:t>
            </a:r>
            <a:endParaRPr sz="2418">
              <a:solidFill>
                <a:schemeClr val="dk1"/>
              </a:solidFill>
              <a:latin typeface="Poppins Medium"/>
              <a:ea typeface="Poppins Medium"/>
              <a:cs typeface="Poppins Medium"/>
              <a:sym typeface="Poppins Medium"/>
            </a:endParaRPr>
          </a:p>
        </p:txBody>
      </p:sp>
      <p:sp>
        <p:nvSpPr>
          <p:cNvPr id="95" name="Google Shape;95;p17"/>
          <p:cNvSpPr/>
          <p:nvPr/>
        </p:nvSpPr>
        <p:spPr>
          <a:xfrm>
            <a:off x="561745" y="4148233"/>
            <a:ext cx="4390187" cy="4390187"/>
          </a:xfrm>
          <a:prstGeom prst="ellipse">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96" name="Google Shape;96;p17"/>
          <p:cNvSpPr txBox="1"/>
          <p:nvPr/>
        </p:nvSpPr>
        <p:spPr>
          <a:xfrm>
            <a:off x="257017" y="5746082"/>
            <a:ext cx="4999642" cy="1613612"/>
          </a:xfrm>
          <a:prstGeom prst="rect">
            <a:avLst/>
          </a:prstGeom>
          <a:noFill/>
          <a:ln>
            <a:noFill/>
          </a:ln>
        </p:spPr>
        <p:txBody>
          <a:bodyPr spcFirstLastPara="1" wrap="square" lIns="75357" tIns="75357" rIns="75357" bIns="75357" anchor="t" anchorCtr="0">
            <a:spAutoFit/>
          </a:bodyPr>
          <a:lstStyle/>
          <a:p>
            <a:pPr algn="ctr">
              <a:lnSpc>
                <a:spcPct val="120000"/>
              </a:lnSpc>
              <a:buClr>
                <a:schemeClr val="lt1"/>
              </a:buClr>
              <a:buSzPts val="2400"/>
            </a:pPr>
            <a:r>
              <a:rPr lang="en" sz="3957">
                <a:solidFill>
                  <a:schemeClr val="dk1"/>
                </a:solidFill>
                <a:latin typeface="Poppins SemiBold"/>
                <a:ea typeface="Poppins SemiBold"/>
                <a:cs typeface="Poppins SemiBold"/>
                <a:sym typeface="Poppins SemiBold"/>
              </a:rPr>
              <a:t>Set up a</a:t>
            </a:r>
            <a:endParaRPr sz="3957">
              <a:solidFill>
                <a:schemeClr val="dk1"/>
              </a:solidFill>
              <a:latin typeface="Poppins SemiBold"/>
              <a:ea typeface="Poppins SemiBold"/>
              <a:cs typeface="Poppins SemiBold"/>
              <a:sym typeface="Poppins SemiBold"/>
            </a:endParaRPr>
          </a:p>
          <a:p>
            <a:pPr algn="ctr">
              <a:lnSpc>
                <a:spcPct val="120000"/>
              </a:lnSpc>
              <a:buClr>
                <a:schemeClr val="lt1"/>
              </a:buClr>
              <a:buSzPts val="2400"/>
            </a:pPr>
            <a:r>
              <a:rPr lang="en" sz="3957">
                <a:solidFill>
                  <a:schemeClr val="dk1"/>
                </a:solidFill>
                <a:latin typeface="Poppins SemiBold"/>
                <a:ea typeface="Poppins SemiBold"/>
                <a:cs typeface="Poppins SemiBold"/>
                <a:sym typeface="Poppins SemiBold"/>
              </a:rPr>
              <a:t>foreign entity</a:t>
            </a:r>
            <a:r>
              <a:rPr lang="en" sz="3957">
                <a:solidFill>
                  <a:schemeClr val="dk1"/>
                </a:solidFill>
                <a:latin typeface="Poppins"/>
                <a:ea typeface="Poppins"/>
                <a:cs typeface="Poppins"/>
                <a:sym typeface="Poppins"/>
              </a:rPr>
              <a:t> </a:t>
            </a:r>
            <a:endParaRPr sz="3957">
              <a:solidFill>
                <a:schemeClr val="dk1"/>
              </a:solidFill>
              <a:latin typeface="Poppins"/>
              <a:ea typeface="Poppins"/>
              <a:cs typeface="Poppins"/>
              <a:sym typeface="Poppins"/>
            </a:endParaRPr>
          </a:p>
        </p:txBody>
      </p:sp>
      <p:grpSp>
        <p:nvGrpSpPr>
          <p:cNvPr id="97" name="Google Shape;97;p17"/>
          <p:cNvGrpSpPr/>
          <p:nvPr/>
        </p:nvGrpSpPr>
        <p:grpSpPr>
          <a:xfrm>
            <a:off x="5164896" y="4148242"/>
            <a:ext cx="4999642" cy="4390186"/>
            <a:chOff x="2390888" y="1886525"/>
            <a:chExt cx="2274000" cy="1996800"/>
          </a:xfrm>
        </p:grpSpPr>
        <p:sp>
          <p:nvSpPr>
            <p:cNvPr id="98" name="Google Shape;98;p17"/>
            <p:cNvSpPr/>
            <p:nvPr/>
          </p:nvSpPr>
          <p:spPr>
            <a:xfrm>
              <a:off x="2529492" y="1886525"/>
              <a:ext cx="1996800" cy="1996800"/>
            </a:xfrm>
            <a:prstGeom prst="ellipse">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99" name="Google Shape;99;p17"/>
            <p:cNvSpPr txBox="1"/>
            <p:nvPr/>
          </p:nvSpPr>
          <p:spPr>
            <a:xfrm>
              <a:off x="2390888" y="2634925"/>
              <a:ext cx="2274000" cy="623158"/>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3957">
                  <a:solidFill>
                    <a:schemeClr val="dk1"/>
                  </a:solidFill>
                  <a:latin typeface="Poppins SemiBold"/>
                  <a:ea typeface="Poppins SemiBold"/>
                  <a:cs typeface="Poppins SemiBold"/>
                  <a:sym typeface="Poppins SemiBold"/>
                </a:rPr>
                <a:t>Work with an </a:t>
              </a:r>
              <a:endParaRPr sz="3957">
                <a:solidFill>
                  <a:schemeClr val="dk1"/>
                </a:solidFill>
                <a:latin typeface="Poppins SemiBold"/>
                <a:ea typeface="Poppins SemiBold"/>
                <a:cs typeface="Poppins SemiBold"/>
                <a:sym typeface="Poppins SemiBold"/>
              </a:endParaRPr>
            </a:p>
            <a:p>
              <a:pPr algn="ctr">
                <a:buClr>
                  <a:schemeClr val="lt1"/>
                </a:buClr>
                <a:buSzPts val="2400"/>
              </a:pPr>
              <a:r>
                <a:rPr lang="en" sz="3957">
                  <a:solidFill>
                    <a:schemeClr val="dk1"/>
                  </a:solidFill>
                  <a:latin typeface="Poppins SemiBold"/>
                  <a:ea typeface="Poppins SemiBold"/>
                  <a:cs typeface="Poppins SemiBold"/>
                  <a:sym typeface="Poppins SemiBold"/>
                </a:rPr>
                <a:t>agency</a:t>
              </a:r>
              <a:endParaRPr sz="3957">
                <a:solidFill>
                  <a:schemeClr val="dk1"/>
                </a:solidFill>
                <a:latin typeface="Poppins"/>
                <a:ea typeface="Poppins"/>
                <a:cs typeface="Poppins"/>
                <a:sym typeface="Poppins"/>
              </a:endParaRPr>
            </a:p>
          </p:txBody>
        </p:sp>
      </p:grpSp>
      <p:grpSp>
        <p:nvGrpSpPr>
          <p:cNvPr id="100" name="Google Shape;100;p17"/>
          <p:cNvGrpSpPr/>
          <p:nvPr/>
        </p:nvGrpSpPr>
        <p:grpSpPr>
          <a:xfrm>
            <a:off x="10419987" y="4148242"/>
            <a:ext cx="4513529" cy="4390186"/>
            <a:chOff x="4798875" y="1886525"/>
            <a:chExt cx="2052900" cy="1996800"/>
          </a:xfrm>
        </p:grpSpPr>
        <p:sp>
          <p:nvSpPr>
            <p:cNvPr id="101" name="Google Shape;101;p17"/>
            <p:cNvSpPr/>
            <p:nvPr/>
          </p:nvSpPr>
          <p:spPr>
            <a:xfrm>
              <a:off x="4807635" y="1886525"/>
              <a:ext cx="1996800" cy="1996800"/>
            </a:xfrm>
            <a:prstGeom prst="ellipse">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02" name="Google Shape;102;p17"/>
            <p:cNvSpPr txBox="1"/>
            <p:nvPr/>
          </p:nvSpPr>
          <p:spPr>
            <a:xfrm>
              <a:off x="4798875" y="2634875"/>
              <a:ext cx="2052900" cy="623158"/>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3957">
                  <a:solidFill>
                    <a:schemeClr val="dk1"/>
                  </a:solidFill>
                  <a:latin typeface="Poppins SemiBold"/>
                  <a:ea typeface="Poppins SemiBold"/>
                  <a:cs typeface="Poppins SemiBold"/>
                  <a:sym typeface="Poppins SemiBold"/>
                </a:rPr>
                <a:t>Contracting on </a:t>
              </a:r>
              <a:endParaRPr sz="3957">
                <a:solidFill>
                  <a:schemeClr val="dk1"/>
                </a:solidFill>
                <a:latin typeface="Poppins SemiBold"/>
                <a:ea typeface="Poppins SemiBold"/>
                <a:cs typeface="Poppins SemiBold"/>
                <a:sym typeface="Poppins SemiBold"/>
              </a:endParaRPr>
            </a:p>
            <a:p>
              <a:pPr algn="ctr">
                <a:buClr>
                  <a:schemeClr val="lt1"/>
                </a:buClr>
                <a:buSzPts val="2400"/>
              </a:pPr>
              <a:r>
                <a:rPr lang="en" sz="3957">
                  <a:solidFill>
                    <a:schemeClr val="dk1"/>
                  </a:solidFill>
                  <a:latin typeface="Poppins SemiBold"/>
                  <a:ea typeface="Poppins SemiBold"/>
                  <a:cs typeface="Poppins SemiBold"/>
                  <a:sym typeface="Poppins SemiBold"/>
                </a:rPr>
                <a:t>your own</a:t>
              </a:r>
              <a:endParaRPr sz="3957">
                <a:solidFill>
                  <a:schemeClr val="dk1"/>
                </a:solidFill>
                <a:latin typeface="Poppins"/>
                <a:ea typeface="Poppins"/>
                <a:cs typeface="Poppins"/>
                <a:sym typeface="Poppins"/>
              </a:endParaRPr>
            </a:p>
          </p:txBody>
        </p:sp>
      </p:grpSp>
      <p:sp>
        <p:nvSpPr>
          <p:cNvPr id="103" name="Google Shape;103;p17"/>
          <p:cNvSpPr/>
          <p:nvPr/>
        </p:nvSpPr>
        <p:spPr>
          <a:xfrm>
            <a:off x="15188940" y="4148233"/>
            <a:ext cx="4390187" cy="4390187"/>
          </a:xfrm>
          <a:prstGeom prst="ellipse">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pPr algn="ctr"/>
            <a:r>
              <a:rPr lang="en" sz="3957" b="1"/>
              <a:t>Use an EOR</a:t>
            </a:r>
            <a:endParaRPr sz="3957"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18"/>
          <p:cNvSpPr/>
          <p:nvPr/>
        </p:nvSpPr>
        <p:spPr>
          <a:xfrm>
            <a:off x="1022354" y="597540"/>
            <a:ext cx="4655999" cy="810628"/>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109" name="Google Shape;109;p18"/>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10" name="Google Shape;110;p18"/>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Global hiring example </a:t>
            </a:r>
            <a:endParaRPr sz="2418">
              <a:solidFill>
                <a:schemeClr val="dk1"/>
              </a:solidFill>
              <a:latin typeface="Poppins Medium"/>
              <a:ea typeface="Poppins Medium"/>
              <a:cs typeface="Poppins Medium"/>
              <a:sym typeface="Poppins Medium"/>
            </a:endParaRPr>
          </a:p>
        </p:txBody>
      </p:sp>
      <p:sp>
        <p:nvSpPr>
          <p:cNvPr id="111" name="Google Shape;111;p18"/>
          <p:cNvSpPr/>
          <p:nvPr/>
        </p:nvSpPr>
        <p:spPr>
          <a:xfrm>
            <a:off x="2400828" y="2490984"/>
            <a:ext cx="6439512" cy="6686196"/>
          </a:xfrm>
          <a:prstGeom prst="roundRect">
            <a:avLst>
              <a:gd name="adj" fmla="val 16667"/>
            </a:avLst>
          </a:prstGeom>
          <a:noFill/>
          <a:ln w="19050" cap="flat" cmpd="sng">
            <a:solidFill>
              <a:srgbClr val="FFC664"/>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12" name="Google Shape;112;p18"/>
          <p:cNvSpPr txBox="1"/>
          <p:nvPr/>
        </p:nvSpPr>
        <p:spPr>
          <a:xfrm>
            <a:off x="2640202" y="3458812"/>
            <a:ext cx="5653948" cy="6025268"/>
          </a:xfrm>
          <a:prstGeom prst="rect">
            <a:avLst/>
          </a:prstGeom>
          <a:noFill/>
          <a:ln>
            <a:noFill/>
          </a:ln>
        </p:spPr>
        <p:txBody>
          <a:bodyPr spcFirstLastPara="1" wrap="square" lIns="75357" tIns="75357" rIns="75357" bIns="75357" anchor="t" anchorCtr="0">
            <a:spAutoFit/>
          </a:bodyPr>
          <a:lstStyle/>
          <a:p>
            <a:pPr algn="ctr"/>
            <a:r>
              <a:rPr lang="en" sz="3957" b="1">
                <a:solidFill>
                  <a:schemeClr val="dk1"/>
                </a:solidFill>
                <a:latin typeface="Poppins"/>
                <a:ea typeface="Poppins"/>
                <a:cs typeface="Poppins"/>
                <a:sym typeface="Poppins"/>
              </a:rPr>
              <a:t>Hiring company profile </a:t>
            </a:r>
            <a:endParaRPr sz="39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Seed round raised</a:t>
            </a:r>
            <a:endParaRPr sz="2858">
              <a:solidFill>
                <a:schemeClr val="dk1"/>
              </a:solidFill>
              <a:latin typeface="Poppins"/>
              <a:ea typeface="Poppins"/>
              <a:cs typeface="Poppins"/>
              <a:sym typeface="Poppins"/>
            </a:endParaRPr>
          </a:p>
          <a:p>
            <a:pPr algn="ctr"/>
            <a:endParaRPr sz="2858">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Product built &amp; in-flight </a:t>
            </a:r>
            <a:endParaRPr sz="2858">
              <a:solidFill>
                <a:schemeClr val="dk1"/>
              </a:solidFill>
              <a:latin typeface="Poppins"/>
              <a:ea typeface="Poppins"/>
              <a:cs typeface="Poppins"/>
              <a:sym typeface="Poppins"/>
            </a:endParaRPr>
          </a:p>
          <a:p>
            <a:endParaRPr sz="3957">
              <a:solidFill>
                <a:schemeClr val="dk1"/>
              </a:solidFill>
              <a:latin typeface="Poppins"/>
              <a:ea typeface="Poppins"/>
              <a:cs typeface="Poppins"/>
              <a:sym typeface="Poppins"/>
            </a:endParaRPr>
          </a:p>
          <a:p>
            <a:endParaRPr sz="3957">
              <a:solidFill>
                <a:schemeClr val="dk1"/>
              </a:solidFill>
              <a:latin typeface="Poppins"/>
              <a:ea typeface="Poppins"/>
              <a:cs typeface="Poppins"/>
              <a:sym typeface="Poppins"/>
            </a:endParaRPr>
          </a:p>
          <a:p>
            <a:endParaRPr sz="3957">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sp>
        <p:nvSpPr>
          <p:cNvPr id="113" name="Google Shape;113;p18"/>
          <p:cNvSpPr/>
          <p:nvPr/>
        </p:nvSpPr>
        <p:spPr>
          <a:xfrm>
            <a:off x="11284646" y="2425245"/>
            <a:ext cx="6439512" cy="6686196"/>
          </a:xfrm>
          <a:prstGeom prst="roundRect">
            <a:avLst>
              <a:gd name="adj" fmla="val 16667"/>
            </a:avLst>
          </a:prstGeom>
          <a:noFill/>
          <a:ln w="19050" cap="flat" cmpd="sng">
            <a:solidFill>
              <a:srgbClr val="FFC664"/>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14" name="Google Shape;114;p18"/>
          <p:cNvSpPr txBox="1"/>
          <p:nvPr/>
        </p:nvSpPr>
        <p:spPr>
          <a:xfrm>
            <a:off x="11677428" y="3458812"/>
            <a:ext cx="5653948" cy="4617960"/>
          </a:xfrm>
          <a:prstGeom prst="rect">
            <a:avLst/>
          </a:prstGeom>
          <a:noFill/>
          <a:ln>
            <a:noFill/>
          </a:ln>
        </p:spPr>
        <p:txBody>
          <a:bodyPr spcFirstLastPara="1" wrap="square" lIns="75357" tIns="75357" rIns="75357" bIns="75357" anchor="t" anchorCtr="0">
            <a:spAutoFit/>
          </a:bodyPr>
          <a:lstStyle/>
          <a:p>
            <a:pPr algn="ctr"/>
            <a:r>
              <a:rPr lang="en" sz="3957" b="1">
                <a:solidFill>
                  <a:schemeClr val="dk1"/>
                </a:solidFill>
                <a:latin typeface="Poppins"/>
                <a:ea typeface="Poppins"/>
                <a:cs typeface="Poppins"/>
                <a:sym typeface="Poppins"/>
              </a:rPr>
              <a:t>Team needs</a:t>
            </a:r>
            <a:endParaRPr sz="39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Two front-end engineers</a:t>
            </a:r>
            <a:endParaRPr sz="2858">
              <a:solidFill>
                <a:schemeClr val="dk1"/>
              </a:solidFill>
              <a:latin typeface="Poppins"/>
              <a:ea typeface="Poppins"/>
              <a:cs typeface="Poppins"/>
              <a:sym typeface="Poppins"/>
            </a:endParaRPr>
          </a:p>
          <a:p>
            <a:pPr algn="ctr"/>
            <a:endParaRPr sz="2858">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Two back-end engineers </a:t>
            </a:r>
            <a:endParaRPr sz="2858">
              <a:solidFill>
                <a:schemeClr val="dk1"/>
              </a:solidFill>
              <a:latin typeface="Poppins"/>
              <a:ea typeface="Poppins"/>
              <a:cs typeface="Poppins"/>
              <a:sym typeface="Poppins"/>
            </a:endParaRPr>
          </a:p>
          <a:p>
            <a:pPr algn="ctr"/>
            <a:endParaRPr sz="2858">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One product designer</a:t>
            </a:r>
            <a:endParaRPr sz="2858">
              <a:solidFill>
                <a:schemeClr val="dk1"/>
              </a:solidFill>
              <a:latin typeface="Poppins"/>
              <a:ea typeface="Poppins"/>
              <a:cs typeface="Poppins"/>
              <a:sym typeface="Poppins"/>
            </a:endParaRPr>
          </a:p>
          <a:p>
            <a:pPr algn="ctr"/>
            <a:endParaRPr sz="2858">
              <a:solidFill>
                <a:schemeClr val="dk1"/>
              </a:solidFill>
              <a:latin typeface="Poppins"/>
              <a:ea typeface="Poppins"/>
              <a:cs typeface="Poppins"/>
              <a:sym typeface="Poppins"/>
            </a:endParaRPr>
          </a:p>
          <a:p>
            <a:pPr algn="ctr"/>
            <a:r>
              <a:rPr lang="en" sz="2858">
                <a:solidFill>
                  <a:schemeClr val="dk1"/>
                </a:solidFill>
                <a:latin typeface="Poppins"/>
                <a:ea typeface="Poppins"/>
                <a:cs typeface="Poppins"/>
                <a:sym typeface="Poppins"/>
              </a:rPr>
              <a:t>One marketing manager</a:t>
            </a:r>
            <a:endParaRPr sz="3957">
              <a:solidFill>
                <a:schemeClr val="dk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19"/>
          <p:cNvSpPr/>
          <p:nvPr/>
        </p:nvSpPr>
        <p:spPr>
          <a:xfrm>
            <a:off x="1022354" y="597540"/>
            <a:ext cx="4655999" cy="810628"/>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120" name="Google Shape;120;p19"/>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21" name="Google Shape;121;p19"/>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Global hiring example </a:t>
            </a:r>
            <a:endParaRPr sz="2418">
              <a:solidFill>
                <a:schemeClr val="dk1"/>
              </a:solidFill>
              <a:latin typeface="Poppins Medium"/>
              <a:ea typeface="Poppins Medium"/>
              <a:cs typeface="Poppins Medium"/>
              <a:sym typeface="Poppins Medium"/>
            </a:endParaRPr>
          </a:p>
        </p:txBody>
      </p:sp>
      <p:graphicFrame>
        <p:nvGraphicFramePr>
          <p:cNvPr id="122" name="Google Shape;122;p19"/>
          <p:cNvGraphicFramePr/>
          <p:nvPr/>
        </p:nvGraphicFramePr>
        <p:xfrm>
          <a:off x="315475" y="3136854"/>
          <a:ext cx="19501298" cy="7335556"/>
        </p:xfrm>
        <a:graphic>
          <a:graphicData uri="http://schemas.openxmlformats.org/drawingml/2006/table">
            <a:tbl>
              <a:tblPr>
                <a:noFill/>
              </a:tblPr>
              <a:tblGrid>
                <a:gridCol w="2751947">
                  <a:extLst>
                    <a:ext uri="{9D8B030D-6E8A-4147-A177-3AD203B41FA5}">
                      <a16:colId xmlns:a16="http://schemas.microsoft.com/office/drawing/2014/main" val="20000"/>
                    </a:ext>
                  </a:extLst>
                </a:gridCol>
                <a:gridCol w="2751947">
                  <a:extLst>
                    <a:ext uri="{9D8B030D-6E8A-4147-A177-3AD203B41FA5}">
                      <a16:colId xmlns:a16="http://schemas.microsoft.com/office/drawing/2014/main" val="20001"/>
                    </a:ext>
                  </a:extLst>
                </a:gridCol>
                <a:gridCol w="2751947">
                  <a:extLst>
                    <a:ext uri="{9D8B030D-6E8A-4147-A177-3AD203B41FA5}">
                      <a16:colId xmlns:a16="http://schemas.microsoft.com/office/drawing/2014/main" val="20002"/>
                    </a:ext>
                  </a:extLst>
                </a:gridCol>
                <a:gridCol w="2751947">
                  <a:extLst>
                    <a:ext uri="{9D8B030D-6E8A-4147-A177-3AD203B41FA5}">
                      <a16:colId xmlns:a16="http://schemas.microsoft.com/office/drawing/2014/main" val="20003"/>
                    </a:ext>
                  </a:extLst>
                </a:gridCol>
                <a:gridCol w="2751947">
                  <a:extLst>
                    <a:ext uri="{9D8B030D-6E8A-4147-A177-3AD203B41FA5}">
                      <a16:colId xmlns:a16="http://schemas.microsoft.com/office/drawing/2014/main" val="20004"/>
                    </a:ext>
                  </a:extLst>
                </a:gridCol>
                <a:gridCol w="2751947">
                  <a:extLst>
                    <a:ext uri="{9D8B030D-6E8A-4147-A177-3AD203B41FA5}">
                      <a16:colId xmlns:a16="http://schemas.microsoft.com/office/drawing/2014/main" val="20005"/>
                    </a:ext>
                  </a:extLst>
                </a:gridCol>
                <a:gridCol w="2989616">
                  <a:extLst>
                    <a:ext uri="{9D8B030D-6E8A-4147-A177-3AD203B41FA5}">
                      <a16:colId xmlns:a16="http://schemas.microsoft.com/office/drawing/2014/main" val="20006"/>
                    </a:ext>
                  </a:extLst>
                </a:gridCol>
              </a:tblGrid>
              <a:tr h="1206180">
                <a:tc>
                  <a:txBody>
                    <a:bodyPr/>
                    <a:lstStyle/>
                    <a:p>
                      <a:pPr marL="0" lvl="0" indent="0" algn="l" rtl="0">
                        <a:spcBef>
                          <a:spcPts val="0"/>
                        </a:spcBef>
                        <a:spcAft>
                          <a:spcPts val="0"/>
                        </a:spcAft>
                        <a:buNone/>
                      </a:pPr>
                      <a:endParaRPr sz="4000">
                        <a:latin typeface="Poppins"/>
                        <a:ea typeface="Poppins"/>
                        <a:cs typeface="Poppins"/>
                        <a:sym typeface="Poppins"/>
                      </a:endParaRPr>
                    </a:p>
                  </a:txBody>
                  <a:tcPr marL="201008" marR="201008" marT="201008" marB="201008">
                    <a:lnL w="19050" cap="flat" cmpd="sng">
                      <a:solidFill>
                        <a:srgbClr val="FFC664">
                          <a:alpha val="0"/>
                        </a:srgbClr>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alpha val="0"/>
                        </a:srgbClr>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dirty="0">
                          <a:latin typeface="Poppins"/>
                          <a:ea typeface="Poppins"/>
                          <a:cs typeface="Poppins"/>
                          <a:sym typeface="Poppins"/>
                        </a:rPr>
                        <a:t>United States</a:t>
                      </a:r>
                      <a:endParaRPr sz="2600" b="1" dirty="0">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a:latin typeface="Poppins"/>
                          <a:ea typeface="Poppins"/>
                          <a:cs typeface="Poppins"/>
                          <a:sym typeface="Poppins"/>
                        </a:rPr>
                        <a:t>United Kingdom </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a:latin typeface="Poppins"/>
                          <a:ea typeface="Poppins"/>
                          <a:cs typeface="Poppins"/>
                          <a:sym typeface="Poppins"/>
                        </a:rPr>
                        <a:t>Israel</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a:latin typeface="Poppins"/>
                          <a:ea typeface="Poppins"/>
                          <a:cs typeface="Poppins"/>
                          <a:sym typeface="Poppins"/>
                        </a:rPr>
                        <a:t>Canada </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a:solidFill>
                            <a:srgbClr val="202124"/>
                          </a:solidFill>
                          <a:latin typeface="Poppins"/>
                          <a:ea typeface="Poppins"/>
                          <a:cs typeface="Poppins"/>
                          <a:sym typeface="Poppins"/>
                        </a:rPr>
                        <a:t>Serbia</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2600" b="1">
                          <a:solidFill>
                            <a:srgbClr val="202124"/>
                          </a:solidFill>
                          <a:latin typeface="Poppins"/>
                          <a:ea typeface="Poppins"/>
                          <a:cs typeface="Poppins"/>
                          <a:sym typeface="Poppins"/>
                        </a:rPr>
                        <a:t>Brazil </a:t>
                      </a:r>
                      <a:endParaRPr sz="2600" b="1">
                        <a:solidFill>
                          <a:srgbClr val="202124"/>
                        </a:solidFill>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1905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0"/>
                  </a:ext>
                </a:extLst>
              </a:tr>
              <a:tr h="1206180">
                <a:tc>
                  <a:txBody>
                    <a:bodyPr/>
                    <a:lstStyle/>
                    <a:p>
                      <a:pPr marL="0" lvl="0" indent="0" algn="l" rtl="0">
                        <a:spcBef>
                          <a:spcPts val="0"/>
                        </a:spcBef>
                        <a:spcAft>
                          <a:spcPts val="0"/>
                        </a:spcAft>
                        <a:buNone/>
                      </a:pPr>
                      <a:r>
                        <a:rPr lang="en" sz="2600" b="1">
                          <a:latin typeface="Poppins"/>
                          <a:ea typeface="Poppins"/>
                          <a:cs typeface="Poppins"/>
                          <a:sym typeface="Poppins"/>
                        </a:rPr>
                        <a:t>Back-end</a:t>
                      </a:r>
                      <a:endParaRPr sz="2600" b="1">
                        <a:latin typeface="Poppins"/>
                        <a:ea typeface="Poppins"/>
                        <a:cs typeface="Poppins"/>
                        <a:sym typeface="Poppins"/>
                      </a:endParaRPr>
                    </a:p>
                    <a:p>
                      <a:pPr marL="0" lvl="0" indent="0" algn="l" rtl="0">
                        <a:spcBef>
                          <a:spcPts val="0"/>
                        </a:spcBef>
                        <a:spcAft>
                          <a:spcPts val="0"/>
                        </a:spcAft>
                        <a:buNone/>
                      </a:pPr>
                      <a:r>
                        <a:rPr lang="en" sz="2600" b="1">
                          <a:latin typeface="Poppins"/>
                          <a:ea typeface="Poppins"/>
                          <a:cs typeface="Poppins"/>
                          <a:sym typeface="Poppins"/>
                        </a:rPr>
                        <a:t>engineer x 2 </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$10.9k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$6.3k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$7.9k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$7.7k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$5.1k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rgbClr val="20262E"/>
                          </a:solidFill>
                          <a:latin typeface="Poppins"/>
                          <a:ea typeface="Poppins"/>
                          <a:cs typeface="Poppins"/>
                          <a:sym typeface="Poppins"/>
                        </a:rPr>
                        <a:t>$6.8k</a:t>
                      </a:r>
                      <a:endParaRPr sz="4000">
                        <a:solidFill>
                          <a:srgbClr val="20262E"/>
                        </a:solidFill>
                        <a:latin typeface="Poppins"/>
                        <a:ea typeface="Poppins"/>
                        <a:cs typeface="Poppins"/>
                        <a:sym typeface="Poppins"/>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1"/>
                  </a:ext>
                </a:extLst>
              </a:tr>
              <a:tr h="1206180">
                <a:tc>
                  <a:txBody>
                    <a:bodyPr/>
                    <a:lstStyle/>
                    <a:p>
                      <a:pPr marL="0" lvl="0" indent="0" algn="l" rtl="0">
                        <a:spcBef>
                          <a:spcPts val="0"/>
                        </a:spcBef>
                        <a:spcAft>
                          <a:spcPts val="0"/>
                        </a:spcAft>
                        <a:buNone/>
                      </a:pPr>
                      <a:r>
                        <a:rPr lang="en" sz="2600" b="1">
                          <a:latin typeface="Poppins"/>
                          <a:ea typeface="Poppins"/>
                          <a:cs typeface="Poppins"/>
                          <a:sym typeface="Poppins"/>
                        </a:rPr>
                        <a:t>Front-end engineer x 2 </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$9.2k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$4.9k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$7.0k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$7.9k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$5.3k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rgbClr val="20262E"/>
                          </a:solidFill>
                          <a:latin typeface="Poppins"/>
                          <a:ea typeface="Poppins"/>
                          <a:cs typeface="Poppins"/>
                          <a:sym typeface="Poppins"/>
                        </a:rPr>
                        <a:t>$4.0k</a:t>
                      </a:r>
                      <a:endParaRPr sz="4000">
                        <a:solidFill>
                          <a:srgbClr val="20262E"/>
                        </a:solidFill>
                        <a:latin typeface="Poppins"/>
                        <a:ea typeface="Poppins"/>
                        <a:cs typeface="Poppins"/>
                        <a:sym typeface="Poppins"/>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2"/>
                  </a:ext>
                </a:extLst>
              </a:tr>
              <a:tr h="1206180">
                <a:tc>
                  <a:txBody>
                    <a:bodyPr/>
                    <a:lstStyle/>
                    <a:p>
                      <a:pPr marL="0" lvl="0" indent="0" algn="l" rtl="0">
                        <a:spcBef>
                          <a:spcPts val="0"/>
                        </a:spcBef>
                        <a:spcAft>
                          <a:spcPts val="0"/>
                        </a:spcAft>
                        <a:buClr>
                          <a:schemeClr val="dk1"/>
                        </a:buClr>
                        <a:buSzPts val="1100"/>
                        <a:buFont typeface="Arial"/>
                        <a:buNone/>
                      </a:pPr>
                      <a:r>
                        <a:rPr lang="en" sz="2600" b="1">
                          <a:solidFill>
                            <a:schemeClr val="dk1"/>
                          </a:solidFill>
                          <a:latin typeface="Poppins"/>
                          <a:ea typeface="Poppins"/>
                          <a:cs typeface="Poppins"/>
                          <a:sym typeface="Poppins"/>
                        </a:rPr>
                        <a:t>Product </a:t>
                      </a:r>
                      <a:endParaRPr sz="2600"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2600" b="1">
                          <a:solidFill>
                            <a:schemeClr val="dk1"/>
                          </a:solidFill>
                          <a:latin typeface="Poppins"/>
                          <a:ea typeface="Poppins"/>
                          <a:cs typeface="Poppins"/>
                          <a:sym typeface="Poppins"/>
                        </a:rPr>
                        <a:t>designer</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$8.8k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$5.5k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$5.3k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$5.6k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$4.2k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rgbClr val="20262E"/>
                          </a:solidFill>
                          <a:latin typeface="Poppins"/>
                          <a:ea typeface="Poppins"/>
                          <a:cs typeface="Poppins"/>
                          <a:sym typeface="Poppins"/>
                        </a:rPr>
                        <a:t>$3.8k</a:t>
                      </a:r>
                      <a:endParaRPr sz="4000">
                        <a:solidFill>
                          <a:srgbClr val="20262E"/>
                        </a:solidFill>
                        <a:latin typeface="Poppins"/>
                        <a:ea typeface="Poppins"/>
                        <a:cs typeface="Poppins"/>
                        <a:sym typeface="Poppins"/>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3"/>
                  </a:ext>
                </a:extLst>
              </a:tr>
              <a:tr h="1206180">
                <a:tc>
                  <a:txBody>
                    <a:bodyPr/>
                    <a:lstStyle/>
                    <a:p>
                      <a:pPr marL="0" lvl="0" indent="0" algn="l" rtl="0">
                        <a:spcBef>
                          <a:spcPts val="0"/>
                        </a:spcBef>
                        <a:spcAft>
                          <a:spcPts val="0"/>
                        </a:spcAft>
                        <a:buNone/>
                      </a:pPr>
                      <a:r>
                        <a:rPr lang="en" sz="2600" b="1">
                          <a:latin typeface="Poppins"/>
                          <a:ea typeface="Poppins"/>
                          <a:cs typeface="Poppins"/>
                          <a:sym typeface="Poppins"/>
                        </a:rPr>
                        <a:t>Marketing </a:t>
                      </a:r>
                      <a:endParaRPr sz="2600" b="1">
                        <a:latin typeface="Poppins"/>
                        <a:ea typeface="Poppins"/>
                        <a:cs typeface="Poppins"/>
                        <a:sym typeface="Poppins"/>
                      </a:endParaRPr>
                    </a:p>
                    <a:p>
                      <a:pPr marL="0" lvl="0" indent="0" algn="l" rtl="0">
                        <a:spcBef>
                          <a:spcPts val="0"/>
                        </a:spcBef>
                        <a:spcAft>
                          <a:spcPts val="0"/>
                        </a:spcAft>
                        <a:buNone/>
                      </a:pPr>
                      <a:r>
                        <a:rPr lang="en" sz="2600" b="1">
                          <a:latin typeface="Poppins"/>
                          <a:ea typeface="Poppins"/>
                          <a:cs typeface="Poppins"/>
                          <a:sym typeface="Poppins"/>
                        </a:rPr>
                        <a:t>manager</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$7.1k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$5.3k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$7.8k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$5.2k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chemeClr val="dk1"/>
                          </a:solidFill>
                        </a:rPr>
                        <a:t>$0.6k</a:t>
                      </a:r>
                      <a:endParaRPr sz="4000">
                        <a:solidFill>
                          <a:schemeClr val="dk1"/>
                        </a:solidFill>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solidFill>
                            <a:srgbClr val="20262E"/>
                          </a:solidFill>
                          <a:latin typeface="Poppins"/>
                          <a:ea typeface="Poppins"/>
                          <a:cs typeface="Poppins"/>
                          <a:sym typeface="Poppins"/>
                        </a:rPr>
                        <a:t>$5.4k</a:t>
                      </a:r>
                      <a:endParaRPr sz="4000">
                        <a:solidFill>
                          <a:srgbClr val="20262E"/>
                        </a:solidFill>
                        <a:latin typeface="Poppins"/>
                        <a:ea typeface="Poppins"/>
                        <a:cs typeface="Poppins"/>
                        <a:sym typeface="Poppins"/>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4"/>
                  </a:ext>
                </a:extLst>
              </a:tr>
              <a:tr h="1304656">
                <a:tc>
                  <a:txBody>
                    <a:bodyPr/>
                    <a:lstStyle/>
                    <a:p>
                      <a:pPr marL="0" lvl="0" indent="0" algn="l" rtl="0">
                        <a:spcBef>
                          <a:spcPts val="0"/>
                        </a:spcBef>
                        <a:spcAft>
                          <a:spcPts val="0"/>
                        </a:spcAft>
                        <a:buNone/>
                      </a:pPr>
                      <a:r>
                        <a:rPr lang="en" sz="2600" b="1">
                          <a:latin typeface="Poppins"/>
                          <a:ea typeface="Poppins"/>
                          <a:cs typeface="Poppins"/>
                          <a:sym typeface="Poppins"/>
                        </a:rPr>
                        <a:t>Total </a:t>
                      </a:r>
                      <a:endParaRPr sz="2600" b="1">
                        <a:latin typeface="Poppins"/>
                        <a:ea typeface="Poppins"/>
                        <a:cs typeface="Poppins"/>
                        <a:sym typeface="Poppins"/>
                      </a:endParaRPr>
                    </a:p>
                  </a:txBody>
                  <a:tcPr marL="201008" marR="201008" marT="201008" marB="201008">
                    <a:lnL w="1905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19050" cap="flat" cmpd="sng">
                      <a:solidFill>
                        <a:srgbClr val="FFC664"/>
                      </a:solidFill>
                      <a:prstDash val="solid"/>
                      <a:round/>
                      <a:headEnd type="none" w="sm" len="sm"/>
                      <a:tailEnd type="none" w="sm" len="sm"/>
                    </a:lnT>
                    <a:lnB w="1905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$56.1k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$33.2k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$42.9k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$42.0k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a:t>$25.6k</a:t>
                      </a:r>
                      <a:endParaRPr sz="4000"/>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tc>
                  <a:txBody>
                    <a:bodyPr/>
                    <a:lstStyle/>
                    <a:p>
                      <a:pPr marL="0" lvl="0" indent="0" algn="l" rtl="0">
                        <a:spcBef>
                          <a:spcPts val="0"/>
                        </a:spcBef>
                        <a:spcAft>
                          <a:spcPts val="0"/>
                        </a:spcAft>
                        <a:buNone/>
                      </a:pPr>
                      <a:r>
                        <a:rPr lang="en" sz="4000" dirty="0">
                          <a:solidFill>
                            <a:srgbClr val="20262E"/>
                          </a:solidFill>
                          <a:latin typeface="Poppins"/>
                          <a:ea typeface="Poppins"/>
                          <a:cs typeface="Poppins"/>
                          <a:sym typeface="Poppins"/>
                        </a:rPr>
                        <a:t>$29.8k</a:t>
                      </a:r>
                      <a:endParaRPr sz="4000" dirty="0">
                        <a:solidFill>
                          <a:srgbClr val="20262E"/>
                        </a:solidFill>
                        <a:latin typeface="Poppins"/>
                        <a:ea typeface="Poppins"/>
                        <a:cs typeface="Poppins"/>
                        <a:sym typeface="Poppins"/>
                      </a:endParaRPr>
                    </a:p>
                  </a:txBody>
                  <a:tcPr marL="195457" marR="195457" marT="195457" marB="195457">
                    <a:lnL w="25400" cap="flat" cmpd="sng">
                      <a:solidFill>
                        <a:srgbClr val="FFC664"/>
                      </a:solidFill>
                      <a:prstDash val="solid"/>
                      <a:round/>
                      <a:headEnd type="none" w="sm" len="sm"/>
                      <a:tailEnd type="none" w="sm" len="sm"/>
                    </a:lnL>
                    <a:lnR w="25400" cap="flat" cmpd="sng">
                      <a:solidFill>
                        <a:srgbClr val="FFC664"/>
                      </a:solidFill>
                      <a:prstDash val="solid"/>
                      <a:round/>
                      <a:headEnd type="none" w="sm" len="sm"/>
                      <a:tailEnd type="none" w="sm" len="sm"/>
                    </a:lnR>
                    <a:lnT w="25400" cap="flat" cmpd="sng">
                      <a:solidFill>
                        <a:srgbClr val="FFC664"/>
                      </a:solidFill>
                      <a:prstDash val="solid"/>
                      <a:round/>
                      <a:headEnd type="none" w="sm" len="sm"/>
                      <a:tailEnd type="none" w="sm" len="sm"/>
                    </a:lnT>
                    <a:lnB w="25400" cap="flat" cmpd="sng">
                      <a:solidFill>
                        <a:srgbClr val="FFC664"/>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3" name="Google Shape;123;p19"/>
          <p:cNvSpPr txBox="1"/>
          <p:nvPr/>
        </p:nvSpPr>
        <p:spPr>
          <a:xfrm>
            <a:off x="315501" y="2351153"/>
            <a:ext cx="16837843" cy="761135"/>
          </a:xfrm>
          <a:prstGeom prst="rect">
            <a:avLst/>
          </a:prstGeom>
          <a:noFill/>
          <a:ln>
            <a:noFill/>
          </a:ln>
        </p:spPr>
        <p:txBody>
          <a:bodyPr spcFirstLastPara="1" wrap="square" lIns="75357" tIns="75357" rIns="75357" bIns="75357" anchor="t" anchorCtr="0">
            <a:spAutoFit/>
          </a:bodyPr>
          <a:lstStyle/>
          <a:p>
            <a:r>
              <a:rPr lang="en" sz="3957" b="1">
                <a:latin typeface="Poppins"/>
                <a:ea typeface="Poppins"/>
                <a:cs typeface="Poppins"/>
                <a:sym typeface="Poppins"/>
              </a:rPr>
              <a:t>Average monthly salary in USD </a:t>
            </a:r>
            <a:endParaRPr sz="3957" b="1">
              <a:latin typeface="Poppins"/>
              <a:ea typeface="Poppins"/>
              <a:cs typeface="Poppins"/>
              <a:sym typeface="Poppins"/>
            </a:endParaRPr>
          </a:p>
        </p:txBody>
      </p:sp>
      <p:sp>
        <p:nvSpPr>
          <p:cNvPr id="124" name="Google Shape;124;p19"/>
          <p:cNvSpPr txBox="1"/>
          <p:nvPr/>
        </p:nvSpPr>
        <p:spPr>
          <a:xfrm>
            <a:off x="7391950" y="10632221"/>
            <a:ext cx="12712150" cy="676657"/>
          </a:xfrm>
          <a:prstGeom prst="rect">
            <a:avLst/>
          </a:prstGeom>
          <a:noFill/>
          <a:ln>
            <a:noFill/>
          </a:ln>
        </p:spPr>
        <p:txBody>
          <a:bodyPr spcFirstLastPara="1" wrap="square" lIns="201008" tIns="201008" rIns="201008" bIns="201008" anchor="t" anchorCtr="0">
            <a:spAutoFit/>
          </a:bodyPr>
          <a:lstStyle/>
          <a:p>
            <a:pPr algn="r"/>
            <a:r>
              <a:rPr lang="en" sz="1759">
                <a:solidFill>
                  <a:srgbClr val="9E9E9E"/>
                </a:solidFill>
                <a:latin typeface="Poppins"/>
                <a:ea typeface="Poppins"/>
                <a:cs typeface="Poppins"/>
                <a:sym typeface="Poppins"/>
              </a:rPr>
              <a:t>As of April 2022, based on 100,000+ data points from third-party sources </a:t>
            </a:r>
            <a:endParaRPr sz="1759">
              <a:solidFill>
                <a:srgbClr val="9E9E9E"/>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20"/>
          <p:cNvSpPr/>
          <p:nvPr/>
        </p:nvSpPr>
        <p:spPr>
          <a:xfrm>
            <a:off x="10354029" y="3390105"/>
            <a:ext cx="7944022" cy="7128777"/>
          </a:xfrm>
          <a:prstGeom prst="roundRect">
            <a:avLst>
              <a:gd name="adj" fmla="val 16667"/>
            </a:avLst>
          </a:prstGeom>
          <a:noFill/>
          <a:ln w="19050" cap="flat" cmpd="sng">
            <a:solidFill>
              <a:srgbClr val="7FDFB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30" name="Google Shape;130;p20"/>
          <p:cNvSpPr/>
          <p:nvPr/>
        </p:nvSpPr>
        <p:spPr>
          <a:xfrm>
            <a:off x="2107973" y="3390105"/>
            <a:ext cx="7944022" cy="7128777"/>
          </a:xfrm>
          <a:prstGeom prst="roundRect">
            <a:avLst>
              <a:gd name="adj" fmla="val 16667"/>
            </a:avLst>
          </a:prstGeom>
          <a:noFill/>
          <a:ln w="19050" cap="flat" cmpd="sng">
            <a:solidFill>
              <a:srgbClr val="FF928E"/>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graphicFrame>
        <p:nvGraphicFramePr>
          <p:cNvPr id="131" name="Google Shape;131;p20"/>
          <p:cNvGraphicFramePr/>
          <p:nvPr/>
        </p:nvGraphicFramePr>
        <p:xfrm>
          <a:off x="2258990" y="2651154"/>
          <a:ext cx="16190078" cy="7875788"/>
        </p:xfrm>
        <a:graphic>
          <a:graphicData uri="http://schemas.openxmlformats.org/drawingml/2006/table">
            <a:tbl>
              <a:tblPr>
                <a:noFill/>
              </a:tblPr>
              <a:tblGrid>
                <a:gridCol w="8084568">
                  <a:extLst>
                    <a:ext uri="{9D8B030D-6E8A-4147-A177-3AD203B41FA5}">
                      <a16:colId xmlns:a16="http://schemas.microsoft.com/office/drawing/2014/main" val="20000"/>
                    </a:ext>
                  </a:extLst>
                </a:gridCol>
                <a:gridCol w="8105510">
                  <a:extLst>
                    <a:ext uri="{9D8B030D-6E8A-4147-A177-3AD203B41FA5}">
                      <a16:colId xmlns:a16="http://schemas.microsoft.com/office/drawing/2014/main" val="20001"/>
                    </a:ext>
                  </a:extLst>
                </a:gridCol>
              </a:tblGrid>
              <a:tr h="1061544">
                <a:tc gridSpan="2">
                  <a:txBody>
                    <a:bodyPr/>
                    <a:lstStyle/>
                    <a:p>
                      <a:pPr marL="0" lvl="0" indent="0" algn="l" rtl="0">
                        <a:spcBef>
                          <a:spcPts val="0"/>
                        </a:spcBef>
                        <a:spcAft>
                          <a:spcPts val="0"/>
                        </a:spcAft>
                        <a:buNone/>
                      </a:pPr>
                      <a:endParaRPr sz="4000" b="1" dirty="0">
                        <a:latin typeface="Poppins"/>
                        <a:ea typeface="Poppins"/>
                        <a:cs typeface="Poppins"/>
                        <a:sym typeface="Poppins"/>
                      </a:endParaRPr>
                    </a:p>
                  </a:txBody>
                  <a:tcPr marL="201008" marR="201008" marT="201008" marB="201008">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SE"/>
                    </a:p>
                  </a:txBody>
                  <a:tcPr/>
                </a:tc>
                <a:extLst>
                  <a:ext uri="{0D108BD9-81ED-4DB2-BD59-A6C34878D82A}">
                    <a16:rowId xmlns:a16="http://schemas.microsoft.com/office/drawing/2014/main" val="10000"/>
                  </a:ext>
                </a:extLst>
              </a:tr>
              <a:tr h="1047748">
                <a:tc>
                  <a:txBody>
                    <a:bodyPr/>
                    <a:lstStyle/>
                    <a:p>
                      <a:pPr marL="0" lvl="0" indent="0" algn="ctr" rtl="0">
                        <a:spcBef>
                          <a:spcPts val="0"/>
                        </a:spcBef>
                        <a:spcAft>
                          <a:spcPts val="0"/>
                        </a:spcAft>
                        <a:buNone/>
                      </a:pPr>
                      <a:r>
                        <a:rPr lang="en" sz="4000" b="1">
                          <a:latin typeface="Poppins"/>
                          <a:ea typeface="Poppins"/>
                          <a:cs typeface="Poppins"/>
                          <a:sym typeface="Poppins"/>
                        </a:rPr>
                        <a:t>Challenges </a:t>
                      </a:r>
                      <a:endParaRPr sz="4000" b="1">
                        <a:latin typeface="Poppins"/>
                        <a:ea typeface="Poppins"/>
                        <a:cs typeface="Poppins"/>
                        <a:sym typeface="Poppins"/>
                      </a:endParaRPr>
                    </a:p>
                  </a:txBody>
                  <a:tcPr marL="201008" marR="201008" marT="201008" marB="201008">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4200" b="1">
                          <a:solidFill>
                            <a:schemeClr val="dk1"/>
                          </a:solidFill>
                          <a:latin typeface="Poppins"/>
                          <a:ea typeface="Poppins"/>
                          <a:cs typeface="Poppins"/>
                          <a:sym typeface="Poppins"/>
                        </a:rPr>
                        <a:t>Upsides</a:t>
                      </a:r>
                      <a:endParaRPr sz="4200" b="1">
                        <a:solidFill>
                          <a:schemeClr val="dk1"/>
                        </a:solidFill>
                        <a:latin typeface="Poppins"/>
                        <a:ea typeface="Poppins"/>
                        <a:cs typeface="Poppins"/>
                        <a:sym typeface="Poppins"/>
                      </a:endParaRPr>
                    </a:p>
                  </a:txBody>
                  <a:tcPr marL="201008" marR="201008" marT="201008" marB="201008">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696096">
                <a:tc>
                  <a:txBody>
                    <a:bodyPr/>
                    <a:lstStyle/>
                    <a:p>
                      <a:pPr marL="0" lvl="0" indent="0" algn="ctr" rtl="0">
                        <a:spcBef>
                          <a:spcPts val="0"/>
                        </a:spcBef>
                        <a:spcAft>
                          <a:spcPts val="0"/>
                        </a:spcAft>
                        <a:buNone/>
                      </a:pPr>
                      <a:r>
                        <a:rPr lang="en" sz="2900">
                          <a:solidFill>
                            <a:schemeClr val="dk1"/>
                          </a:solidFill>
                          <a:latin typeface="Poppins"/>
                          <a:ea typeface="Poppins"/>
                          <a:cs typeface="Poppins"/>
                          <a:sym typeface="Poppins"/>
                        </a:rPr>
                        <a:t>Integrating</a:t>
                      </a:r>
                      <a:r>
                        <a:rPr lang="en" sz="2900" b="1">
                          <a:solidFill>
                            <a:schemeClr val="dk1"/>
                          </a:solidFill>
                          <a:latin typeface="Poppins"/>
                          <a:ea typeface="Poppins"/>
                          <a:cs typeface="Poppins"/>
                          <a:sym typeface="Poppins"/>
                        </a:rPr>
                        <a:t> five new distinct cultures </a:t>
                      </a:r>
                      <a:r>
                        <a:rPr lang="en" sz="2900">
                          <a:solidFill>
                            <a:schemeClr val="dk1"/>
                          </a:solidFill>
                          <a:latin typeface="Poppins"/>
                          <a:ea typeface="Poppins"/>
                          <a:cs typeface="Poppins"/>
                          <a:sym typeface="Poppins"/>
                        </a:rPr>
                        <a:t>into a small team </a:t>
                      </a:r>
                      <a:endParaRPr sz="2900">
                        <a:solidFill>
                          <a:schemeClr val="dk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2900">
                        <a:solidFill>
                          <a:schemeClr val="dk1"/>
                        </a:solidFill>
                        <a:latin typeface="Poppins"/>
                        <a:ea typeface="Poppins"/>
                        <a:cs typeface="Poppins"/>
                        <a:sym typeface="Poppins"/>
                      </a:endParaRPr>
                    </a:p>
                    <a:p>
                      <a:pPr marL="0" lvl="0" indent="0" algn="ctr" rtl="0">
                        <a:spcBef>
                          <a:spcPts val="0"/>
                        </a:spcBef>
                        <a:spcAft>
                          <a:spcPts val="0"/>
                        </a:spcAft>
                        <a:buNone/>
                      </a:pPr>
                      <a:r>
                        <a:rPr lang="en" sz="2900" b="1">
                          <a:solidFill>
                            <a:schemeClr val="dk1"/>
                          </a:solidFill>
                          <a:latin typeface="Poppins"/>
                          <a:ea typeface="Poppins"/>
                          <a:cs typeface="Poppins"/>
                          <a:sym typeface="Poppins"/>
                        </a:rPr>
                        <a:t>Employee management across four international time zones </a:t>
                      </a:r>
                      <a:endParaRPr sz="2900" b="1">
                        <a:solidFill>
                          <a:schemeClr val="dk1"/>
                        </a:solidFill>
                        <a:latin typeface="Poppins"/>
                        <a:ea typeface="Poppins"/>
                        <a:cs typeface="Poppins"/>
                        <a:sym typeface="Poppins"/>
                      </a:endParaRPr>
                    </a:p>
                    <a:p>
                      <a:pPr marL="457200" lvl="0" indent="0" algn="ctr" rtl="0">
                        <a:spcBef>
                          <a:spcPts val="0"/>
                        </a:spcBef>
                        <a:spcAft>
                          <a:spcPts val="0"/>
                        </a:spcAft>
                        <a:buNone/>
                      </a:pPr>
                      <a:endParaRPr sz="2900">
                        <a:solidFill>
                          <a:schemeClr val="dk1"/>
                        </a:solidFill>
                        <a:latin typeface="Poppins"/>
                        <a:ea typeface="Poppins"/>
                        <a:cs typeface="Poppins"/>
                        <a:sym typeface="Poppins"/>
                      </a:endParaRPr>
                    </a:p>
                    <a:p>
                      <a:pPr marL="0" lvl="0" indent="0" algn="ctr" rtl="0">
                        <a:spcBef>
                          <a:spcPts val="0"/>
                        </a:spcBef>
                        <a:spcAft>
                          <a:spcPts val="0"/>
                        </a:spcAft>
                        <a:buNone/>
                      </a:pPr>
                      <a:r>
                        <a:rPr lang="en" sz="2900">
                          <a:solidFill>
                            <a:schemeClr val="dk1"/>
                          </a:solidFill>
                          <a:latin typeface="Poppins"/>
                          <a:ea typeface="Poppins"/>
                          <a:cs typeface="Poppins"/>
                          <a:sym typeface="Poppins"/>
                        </a:rPr>
                        <a:t>Comply with up to </a:t>
                      </a:r>
                      <a:r>
                        <a:rPr lang="en" sz="2900" b="1">
                          <a:solidFill>
                            <a:schemeClr val="dk1"/>
                          </a:solidFill>
                          <a:latin typeface="Poppins"/>
                          <a:ea typeface="Poppins"/>
                          <a:cs typeface="Poppins"/>
                          <a:sym typeface="Poppins"/>
                        </a:rPr>
                        <a:t>five new country’s labor laws</a:t>
                      </a:r>
                      <a:endParaRPr sz="2900" b="1">
                        <a:solidFill>
                          <a:schemeClr val="dk1"/>
                        </a:solidFill>
                        <a:latin typeface="Poppins"/>
                        <a:ea typeface="Poppins"/>
                        <a:cs typeface="Poppins"/>
                        <a:sym typeface="Poppins"/>
                      </a:endParaRPr>
                    </a:p>
                    <a:p>
                      <a:pPr marL="0" lvl="0" indent="0" algn="ctr" rtl="0">
                        <a:spcBef>
                          <a:spcPts val="0"/>
                        </a:spcBef>
                        <a:spcAft>
                          <a:spcPts val="0"/>
                        </a:spcAft>
                        <a:buNone/>
                      </a:pPr>
                      <a:endParaRPr sz="2900" b="1">
                        <a:solidFill>
                          <a:schemeClr val="dk1"/>
                        </a:solidFill>
                        <a:latin typeface="Poppins"/>
                        <a:ea typeface="Poppins"/>
                        <a:cs typeface="Poppins"/>
                        <a:sym typeface="Poppins"/>
                      </a:endParaRPr>
                    </a:p>
                    <a:p>
                      <a:pPr marL="0" lvl="0" indent="0" algn="ctr" rtl="0">
                        <a:spcBef>
                          <a:spcPts val="0"/>
                        </a:spcBef>
                        <a:spcAft>
                          <a:spcPts val="0"/>
                        </a:spcAft>
                        <a:buNone/>
                      </a:pPr>
                      <a:r>
                        <a:rPr lang="en" sz="2900" b="1">
                          <a:solidFill>
                            <a:schemeClr val="dk1"/>
                          </a:solidFill>
                          <a:latin typeface="Poppins"/>
                          <a:ea typeface="Poppins"/>
                          <a:cs typeface="Poppins"/>
                          <a:sym typeface="Poppins"/>
                        </a:rPr>
                        <a:t>Managing global payroll </a:t>
                      </a:r>
                      <a:endParaRPr sz="2900" b="1">
                        <a:solidFill>
                          <a:schemeClr val="dk1"/>
                        </a:solidFill>
                        <a:latin typeface="Poppins"/>
                        <a:ea typeface="Poppins"/>
                        <a:cs typeface="Poppins"/>
                        <a:sym typeface="Poppins"/>
                      </a:endParaRPr>
                    </a:p>
                  </a:txBody>
                  <a:tcPr marL="201008" marR="201008" marT="201008" marB="201008">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2900" b="1" dirty="0">
                          <a:solidFill>
                            <a:schemeClr val="dk1"/>
                          </a:solidFill>
                          <a:latin typeface="Poppins"/>
                          <a:ea typeface="Poppins"/>
                          <a:cs typeface="Poppins"/>
                          <a:sym typeface="Poppins"/>
                        </a:rPr>
                        <a:t>Save on hiring costs </a:t>
                      </a:r>
                      <a:r>
                        <a:rPr lang="en" sz="2900" dirty="0">
                          <a:solidFill>
                            <a:schemeClr val="dk1"/>
                          </a:solidFill>
                          <a:latin typeface="Poppins"/>
                          <a:ea typeface="Poppins"/>
                          <a:cs typeface="Poppins"/>
                          <a:sym typeface="Poppins"/>
                        </a:rPr>
                        <a:t>by seeking talent internationally </a:t>
                      </a:r>
                      <a:endParaRPr sz="2900" dirty="0">
                        <a:solidFill>
                          <a:schemeClr val="dk1"/>
                        </a:solidFill>
                        <a:latin typeface="Poppins"/>
                        <a:ea typeface="Poppins"/>
                        <a:cs typeface="Poppins"/>
                        <a:sym typeface="Poppins"/>
                      </a:endParaRPr>
                    </a:p>
                    <a:p>
                      <a:pPr marL="0" lvl="0" indent="0" algn="ctr" rtl="0">
                        <a:spcBef>
                          <a:spcPts val="0"/>
                        </a:spcBef>
                        <a:spcAft>
                          <a:spcPts val="0"/>
                        </a:spcAft>
                        <a:buNone/>
                      </a:pPr>
                      <a:endParaRPr sz="2900" dirty="0">
                        <a:solidFill>
                          <a:schemeClr val="dk1"/>
                        </a:solidFill>
                        <a:latin typeface="Poppins"/>
                        <a:ea typeface="Poppins"/>
                        <a:cs typeface="Poppins"/>
                        <a:sym typeface="Poppins"/>
                      </a:endParaRPr>
                    </a:p>
                    <a:p>
                      <a:pPr marL="0" lvl="0" indent="0" algn="ctr" rtl="0">
                        <a:spcBef>
                          <a:spcPts val="0"/>
                        </a:spcBef>
                        <a:spcAft>
                          <a:spcPts val="0"/>
                        </a:spcAft>
                        <a:buNone/>
                      </a:pPr>
                      <a:r>
                        <a:rPr lang="en" sz="2900" dirty="0">
                          <a:solidFill>
                            <a:schemeClr val="dk1"/>
                          </a:solidFill>
                          <a:latin typeface="Poppins"/>
                          <a:ea typeface="Poppins"/>
                          <a:cs typeface="Poppins"/>
                          <a:sym typeface="Poppins"/>
                        </a:rPr>
                        <a:t>Cover up to</a:t>
                      </a:r>
                      <a:r>
                        <a:rPr lang="en" sz="2900" b="1" dirty="0">
                          <a:solidFill>
                            <a:schemeClr val="dk1"/>
                          </a:solidFill>
                          <a:latin typeface="Poppins"/>
                          <a:ea typeface="Poppins"/>
                          <a:cs typeface="Poppins"/>
                          <a:sym typeface="Poppins"/>
                        </a:rPr>
                        <a:t> four international time zones</a:t>
                      </a:r>
                      <a:r>
                        <a:rPr lang="en" sz="2900" dirty="0">
                          <a:solidFill>
                            <a:schemeClr val="dk1"/>
                          </a:solidFill>
                          <a:latin typeface="Poppins"/>
                          <a:ea typeface="Poppins"/>
                          <a:cs typeface="Poppins"/>
                          <a:sym typeface="Poppins"/>
                        </a:rPr>
                        <a:t> for urgent client requests</a:t>
                      </a:r>
                      <a:endParaRPr sz="2900" dirty="0">
                        <a:solidFill>
                          <a:schemeClr val="dk1"/>
                        </a:solidFill>
                        <a:latin typeface="Poppins"/>
                        <a:ea typeface="Poppins"/>
                        <a:cs typeface="Poppins"/>
                        <a:sym typeface="Poppins"/>
                      </a:endParaRPr>
                    </a:p>
                    <a:p>
                      <a:pPr marL="0" lvl="0" indent="0" algn="ctr" rtl="0">
                        <a:spcBef>
                          <a:spcPts val="0"/>
                        </a:spcBef>
                        <a:spcAft>
                          <a:spcPts val="0"/>
                        </a:spcAft>
                        <a:buNone/>
                      </a:pPr>
                      <a:endParaRPr sz="2900" dirty="0">
                        <a:solidFill>
                          <a:schemeClr val="dk1"/>
                        </a:solidFill>
                        <a:latin typeface="Poppins"/>
                        <a:ea typeface="Poppins"/>
                        <a:cs typeface="Poppins"/>
                        <a:sym typeface="Poppins"/>
                      </a:endParaRPr>
                    </a:p>
                    <a:p>
                      <a:pPr marL="0" lvl="0" indent="0" algn="ctr" rtl="0">
                        <a:spcBef>
                          <a:spcPts val="0"/>
                        </a:spcBef>
                        <a:spcAft>
                          <a:spcPts val="0"/>
                        </a:spcAft>
                        <a:buNone/>
                      </a:pPr>
                      <a:r>
                        <a:rPr lang="en" sz="2900" dirty="0">
                          <a:solidFill>
                            <a:schemeClr val="dk1"/>
                          </a:solidFill>
                          <a:latin typeface="Poppins"/>
                          <a:ea typeface="Poppins"/>
                          <a:cs typeface="Poppins"/>
                          <a:sym typeface="Poppins"/>
                        </a:rPr>
                        <a:t>Have </a:t>
                      </a:r>
                      <a:r>
                        <a:rPr lang="en" sz="2900" b="1" dirty="0">
                          <a:solidFill>
                            <a:schemeClr val="dk1"/>
                          </a:solidFill>
                          <a:latin typeface="Poppins"/>
                          <a:ea typeface="Poppins"/>
                          <a:cs typeface="Poppins"/>
                          <a:sym typeface="Poppins"/>
                        </a:rPr>
                        <a:t>employees in five potentially new markets </a:t>
                      </a:r>
                      <a:endParaRPr sz="2900" b="1" dirty="0">
                        <a:solidFill>
                          <a:schemeClr val="dk1"/>
                        </a:solidFill>
                        <a:latin typeface="Poppins"/>
                        <a:ea typeface="Poppins"/>
                        <a:cs typeface="Poppins"/>
                        <a:sym typeface="Poppins"/>
                      </a:endParaRPr>
                    </a:p>
                    <a:p>
                      <a:pPr marL="0" lvl="0" indent="0" algn="ctr" rtl="0">
                        <a:spcBef>
                          <a:spcPts val="0"/>
                        </a:spcBef>
                        <a:spcAft>
                          <a:spcPts val="0"/>
                        </a:spcAft>
                        <a:buNone/>
                      </a:pPr>
                      <a:endParaRPr sz="2900" b="1" dirty="0">
                        <a:solidFill>
                          <a:schemeClr val="dk1"/>
                        </a:solidFill>
                        <a:latin typeface="Poppins"/>
                        <a:ea typeface="Poppins"/>
                        <a:cs typeface="Poppins"/>
                        <a:sym typeface="Poppins"/>
                      </a:endParaRPr>
                    </a:p>
                    <a:p>
                      <a:pPr marL="0" lvl="0" indent="0" algn="ctr" rtl="0">
                        <a:spcBef>
                          <a:spcPts val="0"/>
                        </a:spcBef>
                        <a:spcAft>
                          <a:spcPts val="0"/>
                        </a:spcAft>
                        <a:buNone/>
                      </a:pPr>
                      <a:r>
                        <a:rPr lang="en" sz="2900" dirty="0">
                          <a:solidFill>
                            <a:schemeClr val="dk1"/>
                          </a:solidFill>
                          <a:latin typeface="Poppins"/>
                          <a:ea typeface="Poppins"/>
                          <a:cs typeface="Poppins"/>
                          <a:sym typeface="Poppins"/>
                        </a:rPr>
                        <a:t>Hiring from </a:t>
                      </a:r>
                      <a:r>
                        <a:rPr lang="en" sz="2900" b="1" dirty="0">
                          <a:solidFill>
                            <a:schemeClr val="dk1"/>
                          </a:solidFill>
                          <a:latin typeface="Poppins"/>
                          <a:ea typeface="Poppins"/>
                          <a:cs typeface="Poppins"/>
                          <a:sym typeface="Poppins"/>
                        </a:rPr>
                        <a:t>less competitive </a:t>
                      </a:r>
                      <a:endParaRPr sz="2900" b="1" dirty="0">
                        <a:solidFill>
                          <a:schemeClr val="dk1"/>
                        </a:solidFill>
                        <a:latin typeface="Poppins"/>
                        <a:ea typeface="Poppins"/>
                        <a:cs typeface="Poppins"/>
                        <a:sym typeface="Poppins"/>
                      </a:endParaRPr>
                    </a:p>
                    <a:p>
                      <a:pPr marL="0" lvl="0" indent="0" algn="ctr" rtl="0">
                        <a:spcBef>
                          <a:spcPts val="0"/>
                        </a:spcBef>
                        <a:spcAft>
                          <a:spcPts val="0"/>
                        </a:spcAft>
                        <a:buNone/>
                      </a:pPr>
                      <a:r>
                        <a:rPr lang="en" sz="2900" b="1" dirty="0">
                          <a:solidFill>
                            <a:schemeClr val="dk1"/>
                          </a:solidFill>
                          <a:latin typeface="Poppins"/>
                          <a:ea typeface="Poppins"/>
                          <a:cs typeface="Poppins"/>
                          <a:sym typeface="Poppins"/>
                        </a:rPr>
                        <a:t>markets</a:t>
                      </a:r>
                      <a:endParaRPr sz="2900" b="1" dirty="0">
                        <a:solidFill>
                          <a:schemeClr val="dk1"/>
                        </a:solidFill>
                        <a:latin typeface="Poppins"/>
                        <a:ea typeface="Poppins"/>
                        <a:cs typeface="Poppins"/>
                        <a:sym typeface="Poppins"/>
                      </a:endParaRPr>
                    </a:p>
                    <a:p>
                      <a:pPr marL="0" lvl="0" indent="0" algn="l" rtl="0">
                        <a:spcBef>
                          <a:spcPts val="0"/>
                        </a:spcBef>
                        <a:spcAft>
                          <a:spcPts val="0"/>
                        </a:spcAft>
                        <a:buNone/>
                      </a:pPr>
                      <a:endParaRPr sz="3300" dirty="0">
                        <a:latin typeface="Poppins"/>
                        <a:ea typeface="Poppins"/>
                        <a:cs typeface="Poppins"/>
                        <a:sym typeface="Poppins"/>
                      </a:endParaRPr>
                    </a:p>
                  </a:txBody>
                  <a:tcPr marL="201008" marR="201008" marT="201008" marB="201008">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2" name="Google Shape;132;p20"/>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33" name="Google Shape;133;p20"/>
          <p:cNvSpPr txBox="1"/>
          <p:nvPr/>
        </p:nvSpPr>
        <p:spPr>
          <a:xfrm>
            <a:off x="627593" y="1424658"/>
            <a:ext cx="9132591" cy="761135"/>
          </a:xfrm>
          <a:prstGeom prst="rect">
            <a:avLst/>
          </a:prstGeom>
          <a:noFill/>
          <a:ln>
            <a:noFill/>
          </a:ln>
        </p:spPr>
        <p:txBody>
          <a:bodyPr spcFirstLastPara="1" wrap="square" lIns="75357" tIns="75357" rIns="75357" bIns="75357" anchor="t" anchorCtr="0">
            <a:spAutoFit/>
          </a:bodyPr>
          <a:lstStyle/>
          <a:p>
            <a:endParaRPr sz="3957" b="1">
              <a:latin typeface="Poppins"/>
              <a:ea typeface="Poppins"/>
              <a:cs typeface="Poppins"/>
              <a:sym typeface="Poppins"/>
            </a:endParaRPr>
          </a:p>
        </p:txBody>
      </p:sp>
      <p:sp>
        <p:nvSpPr>
          <p:cNvPr id="134" name="Google Shape;134;p20"/>
          <p:cNvSpPr/>
          <p:nvPr/>
        </p:nvSpPr>
        <p:spPr>
          <a:xfrm>
            <a:off x="1022354" y="597540"/>
            <a:ext cx="4631594" cy="930672"/>
          </a:xfrm>
          <a:prstGeom prst="roundRect">
            <a:avLst>
              <a:gd name="adj" fmla="val 50000"/>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35" name="Google Shape;135;p20"/>
          <p:cNvSpPr txBox="1"/>
          <p:nvPr/>
        </p:nvSpPr>
        <p:spPr>
          <a:xfrm>
            <a:off x="1174058" y="673721"/>
            <a:ext cx="4328186" cy="1150120"/>
          </a:xfrm>
          <a:prstGeom prst="rect">
            <a:avLst/>
          </a:prstGeom>
          <a:noFill/>
          <a:ln>
            <a:noFill/>
          </a:ln>
        </p:spPr>
        <p:txBody>
          <a:bodyPr spcFirstLastPara="1" wrap="square" lIns="201008" tIns="201008" rIns="201008" bIns="201008" anchor="t" anchorCtr="0">
            <a:spAutoFit/>
          </a:bodyPr>
          <a:lstStyle/>
          <a:p>
            <a:pPr algn="ctr">
              <a:buClr>
                <a:schemeClr val="dk1"/>
              </a:buClr>
              <a:buSzPts val="1100"/>
            </a:pPr>
            <a:r>
              <a:rPr lang="en" sz="2418">
                <a:solidFill>
                  <a:schemeClr val="dk1"/>
                </a:solidFill>
                <a:latin typeface="Poppins Medium"/>
                <a:ea typeface="Poppins Medium"/>
                <a:cs typeface="Poppins Medium"/>
                <a:sym typeface="Poppins Medium"/>
              </a:rPr>
              <a:t>Global hiring example </a:t>
            </a:r>
            <a:endParaRPr sz="2418">
              <a:solidFill>
                <a:schemeClr val="dk1"/>
              </a:solidFill>
              <a:latin typeface="Poppins Medium"/>
              <a:ea typeface="Poppins Medium"/>
              <a:cs typeface="Poppins Medium"/>
              <a:sym typeface="Poppins Medium"/>
            </a:endParaRPr>
          </a:p>
          <a:p>
            <a:pPr algn="ctr"/>
            <a:endParaRPr sz="2418">
              <a:solidFill>
                <a:schemeClr val="dk1"/>
              </a:solidFill>
              <a:latin typeface="Poppins Medium"/>
              <a:ea typeface="Poppins Medium"/>
              <a:cs typeface="Poppins Medium"/>
              <a:sym typeface="Poppins Medium"/>
            </a:endParaRPr>
          </a:p>
        </p:txBody>
      </p:sp>
      <p:pic>
        <p:nvPicPr>
          <p:cNvPr id="136" name="Google Shape;136;p20"/>
          <p:cNvPicPr preferRelativeResize="0"/>
          <p:nvPr/>
        </p:nvPicPr>
        <p:blipFill>
          <a:blip r:embed="rId4">
            <a:alphaModFix/>
          </a:blip>
          <a:stretch>
            <a:fillRect/>
          </a:stretch>
        </p:blipFill>
        <p:spPr>
          <a:xfrm>
            <a:off x="7462416" y="1627012"/>
            <a:ext cx="4631594" cy="27407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7"/>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93" name="Google Shape;193;p27"/>
          <p:cNvSpPr/>
          <p:nvPr/>
        </p:nvSpPr>
        <p:spPr>
          <a:xfrm>
            <a:off x="1022354" y="597540"/>
            <a:ext cx="4655999" cy="810628"/>
          </a:xfrm>
          <a:prstGeom prst="roundRect">
            <a:avLst>
              <a:gd name="adj" fmla="val 50000"/>
            </a:avLst>
          </a:prstGeom>
          <a:solidFill>
            <a:srgbClr val="7FDFB3"/>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94" name="Google Shape;194;p27"/>
          <p:cNvSpPr txBox="1"/>
          <p:nvPr/>
        </p:nvSpPr>
        <p:spPr>
          <a:xfrm>
            <a:off x="1022354" y="2264143"/>
            <a:ext cx="18556718" cy="5044423"/>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Optimizing Costs</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Make more competitive offers in other countries </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Market rates for international hires can be lower than in highly competitive &amp; expensive markets</a:t>
            </a:r>
            <a:endParaRPr sz="3957" b="1">
              <a:solidFill>
                <a:schemeClr val="dk1"/>
              </a:solidFill>
              <a:latin typeface="Poppins"/>
              <a:ea typeface="Poppins"/>
              <a:cs typeface="Poppins"/>
              <a:sym typeface="Poppins"/>
            </a:endParaRPr>
          </a:p>
          <a:p>
            <a:pPr marL="1005200"/>
            <a:endParaRPr sz="5057" b="1">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95" name="Google Shape;195;p27"/>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96" name="Google Shape;196;p27"/>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Upsides </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999D60E-74C6-E569-12F0-770034A57696}"/>
              </a:ext>
            </a:extLst>
          </p:cNvPr>
          <p:cNvSpPr>
            <a:spLocks noGrp="1"/>
          </p:cNvSpPr>
          <p:nvPr>
            <p:ph type="body" idx="1"/>
          </p:nvPr>
        </p:nvSpPr>
        <p:spPr>
          <a:xfrm>
            <a:off x="600490" y="357760"/>
            <a:ext cx="18093690" cy="2646878"/>
          </a:xfrm>
        </p:spPr>
        <p:txBody>
          <a:bodyPr/>
          <a:lstStyle/>
          <a:p>
            <a:pPr marL="342900" indent="-342900">
              <a:buAutoNum type="arabicPeriod"/>
            </a:pPr>
            <a:r>
              <a:rPr lang="fr-FR" sz="4400" b="1" u="sng" dirty="0">
                <a:latin typeface="Arial" panose="020B0604020202020204" pitchFamily="34" charset="0"/>
                <a:cs typeface="Arial" panose="020B0604020202020204" pitchFamily="34" charset="0"/>
              </a:rPr>
              <a:t> Introduction</a:t>
            </a:r>
          </a:p>
          <a:p>
            <a:pPr marL="342900" indent="-342900">
              <a:buAutoNum type="arabicPeriod"/>
            </a:pP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grpSp>
        <p:nvGrpSpPr>
          <p:cNvPr id="23" name="Groupe 22">
            <a:extLst>
              <a:ext uri="{FF2B5EF4-FFF2-40B4-BE49-F238E27FC236}">
                <a16:creationId xmlns:a16="http://schemas.microsoft.com/office/drawing/2014/main" id="{5847E70B-E9B3-E5B5-490D-F403126D8A50}"/>
              </a:ext>
            </a:extLst>
          </p:cNvPr>
          <p:cNvGrpSpPr/>
          <p:nvPr/>
        </p:nvGrpSpPr>
        <p:grpSpPr>
          <a:xfrm>
            <a:off x="683817" y="1210158"/>
            <a:ext cx="9344964" cy="8257638"/>
            <a:chOff x="792827" y="1387567"/>
            <a:chExt cx="9344964" cy="8257638"/>
          </a:xfrm>
        </p:grpSpPr>
        <p:sp>
          <p:nvSpPr>
            <p:cNvPr id="8" name="Rectangle : coins arrondis 7">
              <a:extLst>
                <a:ext uri="{FF2B5EF4-FFF2-40B4-BE49-F238E27FC236}">
                  <a16:creationId xmlns:a16="http://schemas.microsoft.com/office/drawing/2014/main" id="{0DC37CB7-9D65-96F0-7EEC-B91A4649F01B}"/>
                </a:ext>
              </a:extLst>
            </p:cNvPr>
            <p:cNvSpPr>
              <a:spLocks noChangeAspect="1"/>
            </p:cNvSpPr>
            <p:nvPr/>
          </p:nvSpPr>
          <p:spPr>
            <a:xfrm>
              <a:off x="792827" y="4402070"/>
              <a:ext cx="9344964" cy="3416320"/>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Font typeface="Arial" panose="020B0604020202020204" pitchFamily="34" charset="0"/>
                <a:buChar char="•"/>
              </a:pPr>
              <a:r>
                <a:rPr lang="en-GB" sz="2400" dirty="0"/>
                <a:t>Finnish law and practice </a:t>
              </a:r>
              <a:r>
                <a:rPr lang="en-GB" sz="2400" b="1" dirty="0"/>
                <a:t>does not make a difference with remote work and teleworking</a:t>
              </a:r>
              <a:r>
                <a:rPr lang="en-GB" sz="2400" dirty="0"/>
                <a:t>, so we use in this context only the word remote work.</a:t>
              </a:r>
              <a:endParaRPr lang="fr-FR" sz="2400" b="0" dirty="0"/>
            </a:p>
            <a:p>
              <a:pPr marL="342900" lvl="0" indent="-342900">
                <a:buFont typeface="Arial" panose="020B0604020202020204" pitchFamily="34" charset="0"/>
                <a:buChar char="•"/>
              </a:pPr>
              <a:r>
                <a:rPr lang="en-US" sz="2400" b="0" dirty="0"/>
                <a:t>The Finnish labor law </a:t>
              </a:r>
              <a:r>
                <a:rPr lang="en-US" sz="2400" b="1" dirty="0"/>
                <a:t>does not expressly recognize the concept of remote work </a:t>
              </a:r>
              <a:r>
                <a:rPr lang="en-US" sz="2400" b="0" dirty="0"/>
                <a:t>and the concept of remote work is foreign to Finnish labor law. </a:t>
              </a:r>
              <a:endParaRPr lang="fr-FR" sz="2400" b="0" dirty="0"/>
            </a:p>
            <a:p>
              <a:pPr marL="342900" lvl="0" indent="-342900">
                <a:buFont typeface="Arial" panose="020B0604020202020204" pitchFamily="34" charset="0"/>
                <a:buChar char="•"/>
              </a:pPr>
              <a:r>
                <a:rPr lang="en-US" sz="2400" b="0" dirty="0"/>
                <a:t>The employee </a:t>
              </a:r>
              <a:r>
                <a:rPr lang="en-US" sz="2400" b="1" dirty="0"/>
                <a:t>does not have a subjective right to remote work</a:t>
              </a:r>
              <a:r>
                <a:rPr lang="en-US" sz="2400" b="0" dirty="0"/>
                <a:t>, but on a </a:t>
              </a:r>
              <a:r>
                <a:rPr lang="en-US" sz="2400" b="1" dirty="0"/>
                <a:t>company-to-company basis </a:t>
              </a:r>
              <a:r>
                <a:rPr lang="en-US" sz="2400" b="0" dirty="0"/>
                <a:t>whether and under what </a:t>
              </a:r>
              <a:r>
                <a:rPr lang="en-US" sz="2400" b="1" dirty="0"/>
                <a:t>conditions</a:t>
              </a:r>
              <a:r>
                <a:rPr lang="en-US" sz="2400" b="0" dirty="0"/>
                <a:t> it is possible to telecommute. The </a:t>
              </a:r>
              <a:r>
                <a:rPr lang="en-US" sz="2400" dirty="0"/>
                <a:t>employee is also under no obligation to consent </a:t>
              </a:r>
              <a:r>
                <a:rPr lang="en-US" sz="2400" b="0" dirty="0"/>
                <a:t>to remote work. </a:t>
              </a:r>
              <a:endParaRPr lang="fr-FR" sz="2400" b="0" dirty="0"/>
            </a:p>
          </p:txBody>
        </p:sp>
        <p:sp>
          <p:nvSpPr>
            <p:cNvPr id="11" name="Rectangle : coins arrondis 10">
              <a:extLst>
                <a:ext uri="{FF2B5EF4-FFF2-40B4-BE49-F238E27FC236}">
                  <a16:creationId xmlns:a16="http://schemas.microsoft.com/office/drawing/2014/main" id="{D92F353F-CEEC-7815-9812-2BC48B1692D6}"/>
                </a:ext>
              </a:extLst>
            </p:cNvPr>
            <p:cNvSpPr>
              <a:spLocks noChangeAspect="1"/>
            </p:cNvSpPr>
            <p:nvPr/>
          </p:nvSpPr>
          <p:spPr>
            <a:xfrm>
              <a:off x="1012718" y="8100726"/>
              <a:ext cx="9082380" cy="1544479"/>
            </a:xfrm>
            <a:prstGeom prst="roundRect">
              <a:avLst>
                <a:gd name="adj" fmla="val 11375"/>
              </a:avLst>
            </a:prstGeom>
            <a:solidFill>
              <a:srgbClr val="FFFFFF"/>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lvl="0" algn="ctr"/>
              <a:r>
                <a:rPr lang="en-GB" sz="2200" i="1" dirty="0"/>
                <a:t>Remote work in Finland is now </a:t>
              </a:r>
              <a:r>
                <a:rPr lang="en-GB" sz="2200" b="1" i="1" dirty="0"/>
                <a:t>more popular than ever</a:t>
              </a:r>
              <a:r>
                <a:rPr lang="en-GB" sz="2200" i="1" dirty="0"/>
                <a:t>. Finland had a </a:t>
              </a:r>
              <a:r>
                <a:rPr lang="en-GB" sz="2200" b="1" i="1" dirty="0"/>
                <a:t>nationwide recommendation </a:t>
              </a:r>
              <a:r>
                <a:rPr lang="en-GB" sz="2200" i="1" dirty="0"/>
                <a:t>to work from home if possible (until 28.02.2022). After the end of recommendation many </a:t>
              </a:r>
              <a:r>
                <a:rPr lang="en-GB" sz="2200" b="1" i="1" dirty="0"/>
                <a:t>companies</a:t>
              </a:r>
              <a:r>
                <a:rPr lang="en-GB" sz="2200" i="1" dirty="0"/>
                <a:t> (especially bigger ones) have a </a:t>
              </a:r>
              <a:r>
                <a:rPr lang="en-GB" sz="2200" b="1" i="1" dirty="0"/>
                <a:t>hybrid form of working </a:t>
              </a:r>
              <a:r>
                <a:rPr lang="en-GB" sz="2200" i="1" dirty="0"/>
                <a:t>(with 3-4 days at workplace)</a:t>
              </a:r>
              <a:endParaRPr lang="fr-FR" sz="2200" b="0" i="1" dirty="0"/>
            </a:p>
          </p:txBody>
        </p:sp>
        <p:sp>
          <p:nvSpPr>
            <p:cNvPr id="19" name="Rectangle : coins arrondis 18">
              <a:extLst>
                <a:ext uri="{FF2B5EF4-FFF2-40B4-BE49-F238E27FC236}">
                  <a16:creationId xmlns:a16="http://schemas.microsoft.com/office/drawing/2014/main" id="{7BE52939-71FB-ADB3-FD37-E76018D9DE19}"/>
                </a:ext>
              </a:extLst>
            </p:cNvPr>
            <p:cNvSpPr>
              <a:spLocks noChangeAspect="1"/>
            </p:cNvSpPr>
            <p:nvPr/>
          </p:nvSpPr>
          <p:spPr>
            <a:xfrm>
              <a:off x="1824078" y="1992204"/>
              <a:ext cx="6974840" cy="2246769"/>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lvl="0"/>
              <a:r>
                <a:rPr lang="en-GB" sz="2800" b="1" dirty="0"/>
                <a:t>Remote work (</a:t>
              </a:r>
              <a:r>
                <a:rPr lang="en-GB" sz="2800" b="1" i="1" dirty="0" err="1"/>
                <a:t>etätyö</a:t>
              </a:r>
              <a:r>
                <a:rPr lang="en-GB" sz="2800" b="1" i="1" dirty="0"/>
                <a:t>)</a:t>
              </a:r>
              <a:r>
                <a:rPr lang="en-GB" sz="2800" b="1" dirty="0"/>
                <a:t> </a:t>
              </a:r>
              <a:r>
                <a:rPr lang="en-GB" sz="2800" dirty="0"/>
                <a:t>is understood as a flexible form of employment that can be perform</a:t>
              </a:r>
              <a:r>
                <a:rPr lang="en-GB" sz="2800" b="1" dirty="0"/>
                <a:t>ed outside the actual place of work</a:t>
              </a:r>
              <a:r>
                <a:rPr lang="en-GB" sz="2800" dirty="0"/>
                <a:t> on a </a:t>
              </a:r>
              <a:r>
                <a:rPr lang="en-GB" sz="2800" b="1" dirty="0"/>
                <a:t>voluntary basis </a:t>
              </a:r>
              <a:r>
                <a:rPr lang="en-GB" sz="2800" dirty="0"/>
                <a:t>and according to </a:t>
              </a:r>
              <a:r>
                <a:rPr lang="en-GB" sz="2800" b="1" dirty="0"/>
                <a:t>agreed upon rules</a:t>
              </a:r>
              <a:r>
                <a:rPr lang="en-GB" sz="2800" dirty="0"/>
                <a:t> between the parties. </a:t>
              </a:r>
              <a:endParaRPr lang="fr-FR" sz="2800" b="0" dirty="0"/>
            </a:p>
          </p:txBody>
        </p:sp>
        <p:pic>
          <p:nvPicPr>
            <p:cNvPr id="12" name="Picture 6" descr="🇫🇮 Drapeau : Finlande Emoji">
              <a:extLst>
                <a:ext uri="{FF2B5EF4-FFF2-40B4-BE49-F238E27FC236}">
                  <a16:creationId xmlns:a16="http://schemas.microsoft.com/office/drawing/2014/main" id="{17693E21-A45F-5755-C11D-C7A2902DDB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1890" y="1387567"/>
              <a:ext cx="1740227" cy="17402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e 23">
            <a:extLst>
              <a:ext uri="{FF2B5EF4-FFF2-40B4-BE49-F238E27FC236}">
                <a16:creationId xmlns:a16="http://schemas.microsoft.com/office/drawing/2014/main" id="{008BC41A-4263-2A16-BFA3-0B73CA25DEFA}"/>
              </a:ext>
            </a:extLst>
          </p:cNvPr>
          <p:cNvGrpSpPr/>
          <p:nvPr/>
        </p:nvGrpSpPr>
        <p:grpSpPr>
          <a:xfrm>
            <a:off x="10493622" y="549275"/>
            <a:ext cx="8582175" cy="9397625"/>
            <a:chOff x="10662681" y="1914886"/>
            <a:chExt cx="8582175" cy="7879066"/>
          </a:xfrm>
        </p:grpSpPr>
        <p:grpSp>
          <p:nvGrpSpPr>
            <p:cNvPr id="13" name="Groupe 12">
              <a:extLst>
                <a:ext uri="{FF2B5EF4-FFF2-40B4-BE49-F238E27FC236}">
                  <a16:creationId xmlns:a16="http://schemas.microsoft.com/office/drawing/2014/main" id="{4AD5E283-86DC-8594-3F5F-E6C917C57BBD}"/>
                </a:ext>
              </a:extLst>
            </p:cNvPr>
            <p:cNvGrpSpPr/>
            <p:nvPr/>
          </p:nvGrpSpPr>
          <p:grpSpPr>
            <a:xfrm>
              <a:off x="11619449" y="1914886"/>
              <a:ext cx="7625407" cy="2333334"/>
              <a:chOff x="678657" y="-461141"/>
              <a:chExt cx="8913288" cy="3787451"/>
            </a:xfrm>
            <a:solidFill>
              <a:schemeClr val="tx1"/>
            </a:solidFill>
          </p:grpSpPr>
          <p:sp>
            <p:nvSpPr>
              <p:cNvPr id="14" name="Rectangle : coins arrondis 13">
                <a:extLst>
                  <a:ext uri="{FF2B5EF4-FFF2-40B4-BE49-F238E27FC236}">
                    <a16:creationId xmlns:a16="http://schemas.microsoft.com/office/drawing/2014/main" id="{BB7104B5-4E4A-8F34-C100-70F22642DE5B}"/>
                  </a:ext>
                </a:extLst>
              </p:cNvPr>
              <p:cNvSpPr/>
              <p:nvPr/>
            </p:nvSpPr>
            <p:spPr>
              <a:xfrm>
                <a:off x="678657" y="-461141"/>
                <a:ext cx="8913288" cy="3787451"/>
              </a:xfrm>
              <a:prstGeom prst="roundRect">
                <a:avLst>
                  <a:gd name="adj" fmla="val 0"/>
                </a:avLst>
              </a:prstGeom>
              <a:grpFill/>
              <a:ln>
                <a:noFill/>
              </a:ln>
            </p:spPr>
            <p:style>
              <a:lnRef idx="2">
                <a:schemeClr val="dk1">
                  <a:shade val="50000"/>
                </a:schemeClr>
              </a:lnRef>
              <a:fillRef idx="1">
                <a:schemeClr val="dk1"/>
              </a:fillRef>
              <a:effectRef idx="0">
                <a:schemeClr val="dk1"/>
              </a:effectRef>
              <a:fontRef idx="minor">
                <a:schemeClr val="lt1"/>
              </a:fontRef>
            </p:style>
          </p:sp>
          <p:sp>
            <p:nvSpPr>
              <p:cNvPr id="15" name="Rectangle : coins arrondis 4">
                <a:extLst>
                  <a:ext uri="{FF2B5EF4-FFF2-40B4-BE49-F238E27FC236}">
                    <a16:creationId xmlns:a16="http://schemas.microsoft.com/office/drawing/2014/main" id="{CF197DBF-4B23-3A75-8C61-FDA78511F728}"/>
                  </a:ext>
                </a:extLst>
              </p:cNvPr>
              <p:cNvSpPr txBox="1"/>
              <p:nvPr/>
            </p:nvSpPr>
            <p:spPr>
              <a:xfrm>
                <a:off x="796600" y="185931"/>
                <a:ext cx="8543512" cy="249330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2800" b="1" kern="1200" dirty="0">
                    <a:latin typeface="+mn-lt"/>
                    <a:cs typeface="Arial" panose="020B0604020202020204" pitchFamily="34" charset="0"/>
                  </a:rPr>
                  <a:t>In France, telework is defined by law (</a:t>
                </a:r>
                <a:r>
                  <a:rPr lang="en-US" sz="2800" b="1" kern="1200" dirty="0">
                    <a:cs typeface="Arial" panose="020B0604020202020204" pitchFamily="34" charset="0"/>
                  </a:rPr>
                  <a:t>French Labor code, art. L. 1222-9)</a:t>
                </a:r>
                <a:r>
                  <a:rPr lang="en-US" sz="2800" kern="1200" dirty="0">
                    <a:cs typeface="Arial" panose="020B0604020202020204" pitchFamily="34" charset="0"/>
                  </a:rPr>
                  <a:t>: it </a:t>
                </a:r>
                <a:r>
                  <a:rPr lang="en-US" sz="2800" b="0" kern="1200" dirty="0">
                    <a:latin typeface="+mn-lt"/>
                    <a:cs typeface="Arial" panose="020B0604020202020204" pitchFamily="34" charset="0"/>
                  </a:rPr>
                  <a:t>refers to any form of work organisation in which </a:t>
                </a:r>
                <a:r>
                  <a:rPr lang="en-US" sz="2800" b="1" kern="1200" dirty="0">
                    <a:latin typeface="+mn-lt"/>
                    <a:cs typeface="Arial" panose="020B0604020202020204" pitchFamily="34" charset="0"/>
                  </a:rPr>
                  <a:t>work that could also have been performed on the employer's premises is performed by an employee away from these premises</a:t>
                </a:r>
                <a:r>
                  <a:rPr lang="en-US" sz="2800" b="0" kern="1200" dirty="0">
                    <a:latin typeface="+mn-lt"/>
                    <a:cs typeface="Arial" panose="020B0604020202020204" pitchFamily="34" charset="0"/>
                  </a:rPr>
                  <a:t> on a </a:t>
                </a:r>
                <a:r>
                  <a:rPr lang="en-US" sz="2800" b="1" u="none" kern="1200" dirty="0">
                    <a:latin typeface="+mn-lt"/>
                    <a:cs typeface="Arial" panose="020B0604020202020204" pitchFamily="34" charset="0"/>
                  </a:rPr>
                  <a:t>voluntary</a:t>
                </a:r>
                <a:r>
                  <a:rPr lang="en-US" sz="2800" b="0" u="none" kern="1200" dirty="0">
                    <a:latin typeface="+mn-lt"/>
                    <a:cs typeface="Arial" panose="020B0604020202020204" pitchFamily="34" charset="0"/>
                  </a:rPr>
                  <a:t> basis </a:t>
                </a:r>
                <a:r>
                  <a:rPr lang="en-US" sz="2800" b="0" kern="1200" dirty="0">
                    <a:latin typeface="+mn-lt"/>
                    <a:cs typeface="Arial" panose="020B0604020202020204" pitchFamily="34" charset="0"/>
                  </a:rPr>
                  <a:t>using </a:t>
                </a:r>
                <a:r>
                  <a:rPr lang="en-US" sz="2800" b="1" kern="1200" dirty="0">
                    <a:latin typeface="+mn-lt"/>
                    <a:cs typeface="Arial" panose="020B0604020202020204" pitchFamily="34" charset="0"/>
                  </a:rPr>
                  <a:t>information and communication technologies</a:t>
                </a:r>
                <a:r>
                  <a:rPr lang="en-US" sz="2800" b="0" kern="1200" dirty="0">
                    <a:latin typeface="+mn-lt"/>
                    <a:cs typeface="Arial" panose="020B0604020202020204" pitchFamily="34" charset="0"/>
                  </a:rPr>
                  <a:t>.</a:t>
                </a:r>
              </a:p>
            </p:txBody>
          </p:sp>
        </p:grpSp>
        <p:sp>
          <p:nvSpPr>
            <p:cNvPr id="16" name="Rectangle : coins arrondis 15">
              <a:extLst>
                <a:ext uri="{FF2B5EF4-FFF2-40B4-BE49-F238E27FC236}">
                  <a16:creationId xmlns:a16="http://schemas.microsoft.com/office/drawing/2014/main" id="{4FC70484-1AD7-5B55-FE2C-523629C3A201}"/>
                </a:ext>
              </a:extLst>
            </p:cNvPr>
            <p:cNvSpPr>
              <a:spLocks noChangeAspect="1"/>
            </p:cNvSpPr>
            <p:nvPr/>
          </p:nvSpPr>
          <p:spPr>
            <a:xfrm>
              <a:off x="12015932" y="4740508"/>
              <a:ext cx="6891692" cy="3483582"/>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b="1" dirty="0">
                  <a:cs typeface="Arial" panose="020B0604020202020204" pitchFamily="34" charset="0"/>
                </a:rPr>
                <a:t>Remote work is not is not defined</a:t>
              </a:r>
              <a:r>
                <a:rPr lang="en-US" sz="2400" dirty="0">
                  <a:cs typeface="Arial" panose="020B0604020202020204" pitchFamily="34" charset="0"/>
                </a:rPr>
                <a:t> by the law, but it is </a:t>
              </a:r>
              <a:r>
                <a:rPr lang="en-US" sz="2400" b="1" dirty="0">
                  <a:cs typeface="Arial" panose="020B0604020202020204" pitchFamily="34" charset="0"/>
                </a:rPr>
                <a:t>largely synonymous </a:t>
              </a:r>
              <a:r>
                <a:rPr lang="en-US" sz="2400" dirty="0">
                  <a:cs typeface="Arial" panose="020B0604020202020204" pitchFamily="34" charset="0"/>
                </a:rPr>
                <a:t>with telework. Similarly, in practice, the difference is not significant.</a:t>
              </a:r>
            </a:p>
            <a:p>
              <a:pPr marL="342900" lvl="0" indent="-342900">
                <a:buFont typeface="Arial" panose="020B0604020202020204" pitchFamily="34" charset="0"/>
                <a:buChar char="•"/>
              </a:pPr>
              <a:r>
                <a:rPr lang="en-US" sz="2400" dirty="0">
                  <a:cs typeface="Arial" panose="020B0604020202020204" pitchFamily="34" charset="0"/>
                </a:rPr>
                <a:t>In any case, remote work is based on </a:t>
              </a:r>
              <a:r>
                <a:rPr lang="en-US" sz="2400" b="1" dirty="0">
                  <a:cs typeface="Arial" panose="020B0604020202020204" pitchFamily="34" charset="0"/>
                </a:rPr>
                <a:t>voluntariness</a:t>
              </a:r>
              <a:r>
                <a:rPr lang="en-US" sz="2400" dirty="0">
                  <a:cs typeface="Arial" panose="020B0604020202020204" pitchFamily="34" charset="0"/>
                </a:rPr>
                <a:t>, for the employee and the employer.</a:t>
              </a:r>
            </a:p>
            <a:p>
              <a:pPr marL="342900" indent="-342900">
                <a:buFont typeface="Arial" panose="020B0604020202020204" pitchFamily="34" charset="0"/>
                <a:buChar char="•"/>
              </a:pPr>
              <a:r>
                <a:rPr lang="en-US" sz="2400" dirty="0"/>
                <a:t>the </a:t>
              </a:r>
              <a:r>
                <a:rPr lang="en-US" sz="2400" b="1" dirty="0"/>
                <a:t>employee's refusal </a:t>
              </a:r>
              <a:r>
                <a:rPr lang="en-US" sz="2400" dirty="0"/>
                <a:t>to accept a teleworker position is not in itself a reason for termination</a:t>
              </a:r>
            </a:p>
            <a:p>
              <a:pPr marL="342900" indent="-342900">
                <a:buFont typeface="Arial" panose="020B0604020202020204" pitchFamily="34" charset="0"/>
                <a:buChar char="•"/>
              </a:pPr>
              <a:r>
                <a:rPr lang="en-US" sz="2400" dirty="0"/>
                <a:t>Similarly, the </a:t>
              </a:r>
              <a:r>
                <a:rPr lang="en-US" sz="2400" b="1" dirty="0"/>
                <a:t>employer can refuse </a:t>
              </a:r>
              <a:r>
                <a:rPr lang="en-US" sz="2400" dirty="0"/>
                <a:t>an employee's request to telework (but the refusal must be </a:t>
              </a:r>
              <a:r>
                <a:rPr lang="en-US" sz="2400" b="1" dirty="0"/>
                <a:t>justified</a:t>
              </a:r>
              <a:r>
                <a:rPr lang="en-US" sz="2400" dirty="0"/>
                <a:t>, if the position held is eligible for a telework organization</a:t>
              </a:r>
              <a:endParaRPr lang="fr-FR" sz="2400" dirty="0"/>
            </a:p>
          </p:txBody>
        </p:sp>
        <p:pic>
          <p:nvPicPr>
            <p:cNvPr id="20" name="Picture 8">
              <a:extLst>
                <a:ext uri="{FF2B5EF4-FFF2-40B4-BE49-F238E27FC236}">
                  <a16:creationId xmlns:a16="http://schemas.microsoft.com/office/drawing/2014/main" id="{1DB53353-450D-D29C-6FAC-C5CAD56190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681" y="3878836"/>
              <a:ext cx="1816009" cy="15360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 coins arrondis 20">
              <a:extLst>
                <a:ext uri="{FF2B5EF4-FFF2-40B4-BE49-F238E27FC236}">
                  <a16:creationId xmlns:a16="http://schemas.microsoft.com/office/drawing/2014/main" id="{1628E45A-5D44-5106-EDC3-13C18AAE7FBC}"/>
                </a:ext>
              </a:extLst>
            </p:cNvPr>
            <p:cNvSpPr>
              <a:spLocks noChangeAspect="1"/>
            </p:cNvSpPr>
            <p:nvPr/>
          </p:nvSpPr>
          <p:spPr>
            <a:xfrm>
              <a:off x="11592890" y="8811093"/>
              <a:ext cx="7625407" cy="982859"/>
            </a:xfrm>
            <a:prstGeom prst="roundRect">
              <a:avLst>
                <a:gd name="adj" fmla="val 9974"/>
              </a:avLst>
            </a:prstGeom>
            <a:solidFill>
              <a:srgbClr val="FFFFFF"/>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lvl="0" algn="ctr"/>
              <a:r>
                <a:rPr lang="en-US" sz="2200" i="1" dirty="0"/>
                <a:t>Telework in France has also experienced an </a:t>
              </a:r>
              <a:r>
                <a:rPr lang="en-US" sz="2200" b="1" i="1" dirty="0"/>
                <a:t>unprecedented boom </a:t>
              </a:r>
              <a:r>
                <a:rPr lang="en-US" sz="2200" i="1" dirty="0"/>
                <a:t>with the Covid-19 pandemic. </a:t>
              </a:r>
              <a:r>
                <a:rPr lang="en-US" sz="2200" b="1" i="1" dirty="0"/>
                <a:t>3 to 4 days </a:t>
              </a:r>
              <a:r>
                <a:rPr lang="en-US" sz="2200" i="1" dirty="0"/>
                <a:t>of telework were </a:t>
              </a:r>
              <a:r>
                <a:rPr lang="en-US" sz="2200" b="1" i="1" dirty="0"/>
                <a:t>mandatory until 1 February 2022</a:t>
              </a:r>
              <a:r>
                <a:rPr lang="en-US" sz="2200" i="1" dirty="0"/>
                <a:t>, and then only </a:t>
              </a:r>
              <a:r>
                <a:rPr lang="en-US" sz="2200" b="1" i="1" dirty="0"/>
                <a:t>recommended</a:t>
              </a:r>
              <a:r>
                <a:rPr lang="en-US" sz="2200" i="1" dirty="0"/>
                <a:t>.</a:t>
              </a:r>
              <a:endParaRPr lang="fr-FR" sz="2200" b="0" i="1" dirty="0"/>
            </a:p>
          </p:txBody>
        </p:sp>
      </p:grpSp>
    </p:spTree>
    <p:extLst>
      <p:ext uri="{BB962C8B-B14F-4D97-AF65-F5344CB8AC3E}">
        <p14:creationId xmlns:p14="http://schemas.microsoft.com/office/powerpoint/2010/main" val="235142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DFB3"/>
        </a:solid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42" name="Google Shape;142;p21"/>
          <p:cNvSpPr txBox="1"/>
          <p:nvPr/>
        </p:nvSpPr>
        <p:spPr>
          <a:xfrm>
            <a:off x="2631738" y="4749397"/>
            <a:ext cx="14840625" cy="1234918"/>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7036" b="1">
                <a:solidFill>
                  <a:schemeClr val="dk1"/>
                </a:solidFill>
                <a:latin typeface="Poppins"/>
                <a:ea typeface="Poppins"/>
                <a:cs typeface="Poppins"/>
                <a:sym typeface="Poppins"/>
              </a:rPr>
              <a:t>Weighing challenges &amp; upsides</a:t>
            </a:r>
            <a:endParaRPr sz="3738">
              <a:solidFill>
                <a:schemeClr val="dk1"/>
              </a:solidFill>
              <a:latin typeface="Poppins Medium"/>
              <a:ea typeface="Poppins Medium"/>
              <a:cs typeface="Poppins Medium"/>
              <a:sym typeface="Poppins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22"/>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48" name="Google Shape;148;p22"/>
          <p:cNvSpPr/>
          <p:nvPr/>
        </p:nvSpPr>
        <p:spPr>
          <a:xfrm>
            <a:off x="1022354" y="597540"/>
            <a:ext cx="4655999" cy="810628"/>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49" name="Google Shape;149;p22"/>
          <p:cNvSpPr txBox="1"/>
          <p:nvPr/>
        </p:nvSpPr>
        <p:spPr>
          <a:xfrm>
            <a:off x="1022354" y="1943805"/>
            <a:ext cx="18556718" cy="6093043"/>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Hiring </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Talent normalization</a:t>
            </a:r>
            <a:endParaRPr sz="3957">
              <a:solidFill>
                <a:schemeClr val="dk1"/>
              </a:solidFill>
              <a:latin typeface="Poppins"/>
              <a:ea typeface="Poppins"/>
              <a:cs typeface="Poppins"/>
              <a:sym typeface="Poppins"/>
            </a:endParaRPr>
          </a:p>
          <a:p>
            <a:pPr marL="3015600" lvl="1" indent="-823705">
              <a:buClr>
                <a:schemeClr val="dk1"/>
              </a:buClr>
              <a:buSzPts val="2300"/>
              <a:buFont typeface="Poppins"/>
              <a:buChar char="○"/>
            </a:pPr>
            <a:r>
              <a:rPr lang="en" sz="3957">
                <a:solidFill>
                  <a:schemeClr val="dk1"/>
                </a:solidFill>
                <a:latin typeface="Poppins"/>
                <a:ea typeface="Poppins"/>
                <a:cs typeface="Poppins"/>
                <a:sym typeface="Poppins"/>
              </a:rPr>
              <a:t>A senior engineer in some countries is equivalent to a college grad in the U.S.</a:t>
            </a:r>
            <a:endParaRPr sz="3957">
              <a:solidFill>
                <a:schemeClr val="dk1"/>
              </a:solidFill>
              <a:latin typeface="Poppins"/>
              <a:ea typeface="Poppins"/>
              <a:cs typeface="Poppins"/>
              <a:sym typeface="Poppins"/>
            </a:endParaRPr>
          </a:p>
          <a:p>
            <a:pPr marL="2010400"/>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Giving internationally-relevant offers</a:t>
            </a:r>
            <a:endParaRPr sz="3957">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Negotiate with home currency &amp; perks in mind</a:t>
            </a:r>
            <a:endParaRPr sz="3738">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50" name="Google Shape;150;p22"/>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51" name="Google Shape;151;p22"/>
          <p:cNvSpPr txBox="1"/>
          <p:nvPr/>
        </p:nvSpPr>
        <p:spPr>
          <a:xfrm>
            <a:off x="1712279" y="613699"/>
            <a:ext cx="3276150"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Challenges</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p23"/>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57" name="Google Shape;157;p23"/>
          <p:cNvSpPr/>
          <p:nvPr/>
        </p:nvSpPr>
        <p:spPr>
          <a:xfrm>
            <a:off x="1022354" y="597540"/>
            <a:ext cx="4655999" cy="810628"/>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58" name="Google Shape;158;p23"/>
          <p:cNvSpPr txBox="1"/>
          <p:nvPr/>
        </p:nvSpPr>
        <p:spPr>
          <a:xfrm>
            <a:off x="1022354" y="1943805"/>
            <a:ext cx="18556718" cy="7189177"/>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Employee experience</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Setting team hours</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Varying time zones can make it hard to set “office hours”</a:t>
            </a:r>
            <a:endParaRPr sz="3957">
              <a:solidFill>
                <a:schemeClr val="dk1"/>
              </a:solidFill>
              <a:latin typeface="Poppins"/>
              <a:ea typeface="Poppins"/>
              <a:cs typeface="Poppins"/>
              <a:sym typeface="Poppins"/>
            </a:endParaRPr>
          </a:p>
          <a:p>
            <a:pPr marL="1005200"/>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Onboarding &amp; performance management</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Onboarding</a:t>
            </a:r>
            <a:endParaRPr sz="3957">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Setting KPIs for global hires</a:t>
            </a:r>
            <a:endParaRPr sz="3957">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Open lines of communications </a:t>
            </a:r>
            <a:endParaRPr sz="3957">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Weekly check-ins </a:t>
            </a:r>
            <a:endParaRPr sz="3957" b="1">
              <a:solidFill>
                <a:schemeClr val="dk1"/>
              </a:solidFill>
              <a:latin typeface="Poppins"/>
              <a:ea typeface="Poppins"/>
              <a:cs typeface="Poppins"/>
              <a:sym typeface="Poppins"/>
            </a:endParaRPr>
          </a:p>
          <a:p>
            <a:pPr marL="2010400"/>
            <a:endParaRPr sz="3957">
              <a:solidFill>
                <a:schemeClr val="dk1"/>
              </a:solidFill>
              <a:latin typeface="Poppins"/>
              <a:ea typeface="Poppins"/>
              <a:cs typeface="Poppins"/>
              <a:sym typeface="Poppins"/>
            </a:endParaRPr>
          </a:p>
        </p:txBody>
      </p:sp>
      <p:pic>
        <p:nvPicPr>
          <p:cNvPr id="159" name="Google Shape;159;p23"/>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60" name="Google Shape;160;p23"/>
          <p:cNvSpPr txBox="1"/>
          <p:nvPr/>
        </p:nvSpPr>
        <p:spPr>
          <a:xfrm>
            <a:off x="1712279" y="613699"/>
            <a:ext cx="3276150"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Challenges</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sp>
        <p:nvSpPr>
          <p:cNvPr id="165" name="Google Shape;165;p24"/>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66" name="Google Shape;166;p24"/>
          <p:cNvSpPr/>
          <p:nvPr/>
        </p:nvSpPr>
        <p:spPr>
          <a:xfrm>
            <a:off x="1022354" y="597540"/>
            <a:ext cx="4655999" cy="810628"/>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67" name="Google Shape;167;p24"/>
          <p:cNvSpPr txBox="1"/>
          <p:nvPr/>
        </p:nvSpPr>
        <p:spPr>
          <a:xfrm>
            <a:off x="1022354" y="1969803"/>
            <a:ext cx="18556718" cy="8089167"/>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Cultural differences</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Communicating across global audiences </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Have your product &amp; company messages resonate with people who might speak different languages and have different lingo or communication styles </a:t>
            </a:r>
            <a:br>
              <a:rPr lang="en" sz="3957">
                <a:solidFill>
                  <a:schemeClr val="dk1"/>
                </a:solidFill>
                <a:latin typeface="Poppins"/>
                <a:ea typeface="Poppins"/>
                <a:cs typeface="Poppins"/>
                <a:sym typeface="Poppins"/>
              </a:rPr>
            </a:br>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Prioritizing time together</a:t>
            </a:r>
            <a:endParaRPr sz="3957">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Invest in things like in-person all-hands &amp; company offsites</a:t>
            </a:r>
            <a:endParaRPr sz="3957">
              <a:solidFill>
                <a:schemeClr val="dk1"/>
              </a:solidFill>
              <a:latin typeface="Poppins"/>
              <a:ea typeface="Poppins"/>
              <a:cs typeface="Poppins"/>
              <a:sym typeface="Poppins"/>
            </a:endParaRPr>
          </a:p>
          <a:p>
            <a:pPr marL="1005200"/>
            <a:endParaRPr sz="3957">
              <a:solidFill>
                <a:schemeClr val="dk1"/>
              </a:solidFill>
              <a:latin typeface="Poppins"/>
              <a:ea typeface="Poppins"/>
              <a:cs typeface="Poppins"/>
              <a:sym typeface="Poppins"/>
            </a:endParaRPr>
          </a:p>
          <a:p>
            <a:endParaRPr sz="5057">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68" name="Google Shape;168;p24"/>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69" name="Google Shape;169;p24"/>
          <p:cNvSpPr txBox="1"/>
          <p:nvPr/>
        </p:nvSpPr>
        <p:spPr>
          <a:xfrm>
            <a:off x="1712279" y="613699"/>
            <a:ext cx="3276150"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Challenges</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3"/>
        <p:cNvGrpSpPr/>
        <p:nvPr/>
      </p:nvGrpSpPr>
      <p:grpSpPr>
        <a:xfrm>
          <a:off x="0" y="0"/>
          <a:ext cx="0" cy="0"/>
          <a:chOff x="0" y="0"/>
          <a:chExt cx="0" cy="0"/>
        </a:xfrm>
      </p:grpSpPr>
      <p:sp>
        <p:nvSpPr>
          <p:cNvPr id="174" name="Google Shape;174;p25"/>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75" name="Google Shape;175;p25"/>
          <p:cNvSpPr/>
          <p:nvPr/>
        </p:nvSpPr>
        <p:spPr>
          <a:xfrm>
            <a:off x="1022354" y="597540"/>
            <a:ext cx="4655999" cy="810628"/>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76" name="Google Shape;176;p25"/>
          <p:cNvSpPr txBox="1"/>
          <p:nvPr/>
        </p:nvSpPr>
        <p:spPr>
          <a:xfrm>
            <a:off x="897253" y="1838985"/>
            <a:ext cx="18556718" cy="5484095"/>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Staying compliant </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International regulation</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Follow varying local labor laws </a:t>
            </a:r>
            <a:endParaRPr sz="3957">
              <a:solidFill>
                <a:schemeClr val="dk1"/>
              </a:solidFill>
              <a:latin typeface="Poppins"/>
              <a:ea typeface="Poppins"/>
              <a:cs typeface="Poppins"/>
              <a:sym typeface="Poppins"/>
            </a:endParaRPr>
          </a:p>
          <a:p>
            <a:pPr marL="2010400"/>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Managing hiring documentation </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Global teams need to be well-documented and compliant </a:t>
            </a:r>
            <a:endParaRPr sz="3957">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77" name="Google Shape;177;p25"/>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78" name="Google Shape;178;p25"/>
          <p:cNvSpPr txBox="1"/>
          <p:nvPr/>
        </p:nvSpPr>
        <p:spPr>
          <a:xfrm>
            <a:off x="1712279" y="613699"/>
            <a:ext cx="3276150"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Challenges</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sp>
        <p:nvSpPr>
          <p:cNvPr id="183" name="Google Shape;183;p26"/>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84" name="Google Shape;184;p26"/>
          <p:cNvSpPr/>
          <p:nvPr/>
        </p:nvSpPr>
        <p:spPr>
          <a:xfrm>
            <a:off x="1022354" y="597540"/>
            <a:ext cx="4655999" cy="810628"/>
          </a:xfrm>
          <a:prstGeom prst="roundRect">
            <a:avLst>
              <a:gd name="adj" fmla="val 50000"/>
            </a:avLst>
          </a:prstGeom>
          <a:solidFill>
            <a:srgbClr val="7FDFB3"/>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85" name="Google Shape;185;p26"/>
          <p:cNvSpPr txBox="1"/>
          <p:nvPr/>
        </p:nvSpPr>
        <p:spPr>
          <a:xfrm>
            <a:off x="1022354" y="2120958"/>
            <a:ext cx="18556718" cy="6871269"/>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Top talent without geographic barriers</a:t>
            </a:r>
            <a:endParaRPr sz="5057">
              <a:solidFill>
                <a:schemeClr val="dk1"/>
              </a:solidFill>
              <a:latin typeface="Poppins"/>
              <a:ea typeface="Poppins"/>
              <a:cs typeface="Poppins"/>
              <a:sym typeface="Poppins"/>
            </a:endParaRPr>
          </a:p>
          <a:p>
            <a:endParaRPr sz="50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More talent pools to pull from</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Access growing, quality talent in places worldwide</a:t>
            </a:r>
            <a:endParaRPr sz="3957">
              <a:solidFill>
                <a:schemeClr val="dk1"/>
              </a:solidFill>
              <a:latin typeface="Poppins"/>
              <a:ea typeface="Poppins"/>
              <a:cs typeface="Poppins"/>
              <a:sym typeface="Poppins"/>
            </a:endParaRPr>
          </a:p>
          <a:p>
            <a:pPr marL="2010400"/>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Hiring existing relationships</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Removing geographic barriers means you can hire any connection, regardless of location </a:t>
            </a:r>
            <a:endParaRPr sz="39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86" name="Google Shape;186;p26"/>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87" name="Google Shape;187;p26"/>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Upsides </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7"/>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193" name="Google Shape;193;p27"/>
          <p:cNvSpPr/>
          <p:nvPr/>
        </p:nvSpPr>
        <p:spPr>
          <a:xfrm>
            <a:off x="1022354" y="597540"/>
            <a:ext cx="4655999" cy="810628"/>
          </a:xfrm>
          <a:prstGeom prst="roundRect">
            <a:avLst>
              <a:gd name="adj" fmla="val 50000"/>
            </a:avLst>
          </a:prstGeom>
          <a:solidFill>
            <a:srgbClr val="7FDFB3"/>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194" name="Google Shape;194;p27"/>
          <p:cNvSpPr txBox="1"/>
          <p:nvPr/>
        </p:nvSpPr>
        <p:spPr>
          <a:xfrm>
            <a:off x="1022354" y="2264143"/>
            <a:ext cx="18556718" cy="5044423"/>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Optimizing Costs</a:t>
            </a:r>
            <a:endParaRPr sz="5057" b="1">
              <a:solidFill>
                <a:schemeClr val="dk1"/>
              </a:solidFill>
              <a:latin typeface="Poppins"/>
              <a:ea typeface="Poppins"/>
              <a:cs typeface="Poppins"/>
              <a:sym typeface="Poppins"/>
            </a:endParaRPr>
          </a:p>
          <a:p>
            <a:endParaRPr sz="50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Make more competitive offers in other countries </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Market rates for international hires can be lower than in highly competitive &amp; expensive markets</a:t>
            </a:r>
            <a:endParaRPr sz="3957" b="1">
              <a:solidFill>
                <a:schemeClr val="dk1"/>
              </a:solidFill>
              <a:latin typeface="Poppins"/>
              <a:ea typeface="Poppins"/>
              <a:cs typeface="Poppins"/>
              <a:sym typeface="Poppins"/>
            </a:endParaRPr>
          </a:p>
          <a:p>
            <a:pPr marL="1005200"/>
            <a:endParaRPr sz="5057" b="1">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195" name="Google Shape;195;p27"/>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196" name="Google Shape;196;p27"/>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Upsides </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28"/>
          <p:cNvSpPr txBox="1"/>
          <p:nvPr/>
        </p:nvSpPr>
        <p:spPr>
          <a:xfrm>
            <a:off x="1022354" y="2926474"/>
            <a:ext cx="16903802" cy="930412"/>
          </a:xfrm>
          <a:prstGeom prst="rect">
            <a:avLst/>
          </a:prstGeom>
          <a:noFill/>
          <a:ln>
            <a:noFill/>
          </a:ln>
        </p:spPr>
        <p:txBody>
          <a:bodyPr spcFirstLastPara="1" wrap="square" lIns="75357" tIns="75357" rIns="75357" bIns="75357" anchor="t" anchorCtr="0">
            <a:spAutoFit/>
          </a:bodyPr>
          <a:lstStyle/>
          <a:p>
            <a:pPr>
              <a:buClr>
                <a:srgbClr val="15357A"/>
              </a:buClr>
              <a:buSzPts val="2400"/>
            </a:pPr>
            <a:endParaRPr sz="5057">
              <a:solidFill>
                <a:schemeClr val="dk1"/>
              </a:solidFill>
              <a:latin typeface="Poppins"/>
              <a:ea typeface="Poppins"/>
              <a:cs typeface="Poppins"/>
              <a:sym typeface="Poppins"/>
            </a:endParaRPr>
          </a:p>
        </p:txBody>
      </p:sp>
      <p:sp>
        <p:nvSpPr>
          <p:cNvPr id="202" name="Google Shape;202;p28"/>
          <p:cNvSpPr/>
          <p:nvPr/>
        </p:nvSpPr>
        <p:spPr>
          <a:xfrm>
            <a:off x="1022354" y="597540"/>
            <a:ext cx="4655999" cy="810628"/>
          </a:xfrm>
          <a:prstGeom prst="roundRect">
            <a:avLst>
              <a:gd name="adj" fmla="val 50000"/>
            </a:avLst>
          </a:prstGeom>
          <a:solidFill>
            <a:srgbClr val="7FDFB3"/>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03" name="Google Shape;203;p28"/>
          <p:cNvSpPr txBox="1"/>
          <p:nvPr/>
        </p:nvSpPr>
        <p:spPr>
          <a:xfrm>
            <a:off x="1022354" y="2318008"/>
            <a:ext cx="18556718" cy="7480218"/>
          </a:xfrm>
          <a:prstGeom prst="rect">
            <a:avLst/>
          </a:prstGeom>
          <a:noFill/>
          <a:ln>
            <a:noFill/>
          </a:ln>
        </p:spPr>
        <p:txBody>
          <a:bodyPr spcFirstLastPara="1" wrap="square" lIns="75357" tIns="75357" rIns="75357" bIns="75357" anchor="t" anchorCtr="0">
            <a:spAutoFit/>
          </a:bodyPr>
          <a:lstStyle/>
          <a:p>
            <a:r>
              <a:rPr lang="en" sz="5057" b="1">
                <a:solidFill>
                  <a:schemeClr val="dk1"/>
                </a:solidFill>
                <a:latin typeface="Poppins"/>
                <a:ea typeface="Poppins"/>
                <a:cs typeface="Poppins"/>
                <a:sym typeface="Poppins"/>
              </a:rPr>
              <a:t>Greater market &amp; timezone coverage</a:t>
            </a:r>
            <a:endParaRPr sz="5057" b="1">
              <a:solidFill>
                <a:schemeClr val="dk1"/>
              </a:solidFill>
              <a:latin typeface="Poppins"/>
              <a:ea typeface="Poppins"/>
              <a:cs typeface="Poppins"/>
              <a:sym typeface="Poppins"/>
            </a:endParaRPr>
          </a:p>
          <a:p>
            <a:endParaRPr sz="3957" b="1">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New market access</a:t>
            </a:r>
            <a:endParaRPr sz="3957" b="1">
              <a:solidFill>
                <a:schemeClr val="dk1"/>
              </a:solidFill>
              <a:latin typeface="Poppins"/>
              <a:ea typeface="Poppins"/>
              <a:cs typeface="Poppins"/>
              <a:sym typeface="Poppins"/>
            </a:endParaRPr>
          </a:p>
          <a:p>
            <a:pPr marL="3015600" lvl="1" indent="-753900">
              <a:buClr>
                <a:schemeClr val="dk1"/>
              </a:buClr>
              <a:buSzPts val="1800"/>
              <a:buFont typeface="Poppins"/>
              <a:buChar char="○"/>
            </a:pPr>
            <a:r>
              <a:rPr lang="en" sz="3957">
                <a:solidFill>
                  <a:schemeClr val="dk1"/>
                </a:solidFill>
                <a:latin typeface="Poppins"/>
                <a:ea typeface="Poppins"/>
                <a:cs typeface="Poppins"/>
                <a:sym typeface="Poppins"/>
              </a:rPr>
              <a:t>Local talent means more language &amp; cultural specializations in various markets</a:t>
            </a:r>
            <a:endParaRPr sz="3957">
              <a:solidFill>
                <a:schemeClr val="dk1"/>
              </a:solidFill>
              <a:latin typeface="Poppins"/>
              <a:ea typeface="Poppins"/>
              <a:cs typeface="Poppins"/>
              <a:sym typeface="Poppins"/>
            </a:endParaRPr>
          </a:p>
          <a:p>
            <a:pPr marL="3015600"/>
            <a:endParaRPr sz="3957">
              <a:solidFill>
                <a:schemeClr val="dk1"/>
              </a:solidFill>
              <a:latin typeface="Poppins"/>
              <a:ea typeface="Poppins"/>
              <a:cs typeface="Poppins"/>
              <a:sym typeface="Poppins"/>
            </a:endParaRPr>
          </a:p>
          <a:p>
            <a:pPr marL="2010400" indent="-753900">
              <a:buClr>
                <a:schemeClr val="dk1"/>
              </a:buClr>
              <a:buSzPts val="1800"/>
              <a:buFont typeface="Poppins"/>
              <a:buChar char="●"/>
            </a:pPr>
            <a:r>
              <a:rPr lang="en" sz="3957" b="1">
                <a:solidFill>
                  <a:schemeClr val="dk1"/>
                </a:solidFill>
                <a:latin typeface="Poppins"/>
                <a:ea typeface="Poppins"/>
                <a:cs typeface="Poppins"/>
                <a:sym typeface="Poppins"/>
              </a:rPr>
              <a:t>24/7 team potential</a:t>
            </a:r>
            <a:endParaRPr sz="3957" b="1">
              <a:solidFill>
                <a:schemeClr val="dk1"/>
              </a:solidFill>
              <a:latin typeface="Poppins"/>
              <a:ea typeface="Poppins"/>
              <a:cs typeface="Poppins"/>
              <a:sym typeface="Poppins"/>
            </a:endParaRPr>
          </a:p>
          <a:p>
            <a:pPr marL="3015600" lvl="1" indent="-823705">
              <a:buClr>
                <a:schemeClr val="dk1"/>
              </a:buClr>
              <a:buSzPts val="2300"/>
              <a:buFont typeface="Poppins"/>
              <a:buChar char="○"/>
            </a:pPr>
            <a:r>
              <a:rPr lang="en" sz="3957">
                <a:solidFill>
                  <a:schemeClr val="dk1"/>
                </a:solidFill>
                <a:latin typeface="Poppins"/>
                <a:ea typeface="Poppins"/>
                <a:cs typeface="Poppins"/>
                <a:sym typeface="Poppins"/>
              </a:rPr>
              <a:t>If beneficial for your company, you can have your team cover multiple time zones</a:t>
            </a:r>
            <a:r>
              <a:rPr lang="en" sz="5057">
                <a:solidFill>
                  <a:schemeClr val="dk1"/>
                </a:solidFill>
                <a:latin typeface="Poppins"/>
                <a:ea typeface="Poppins"/>
                <a:cs typeface="Poppins"/>
                <a:sym typeface="Poppins"/>
              </a:rPr>
              <a:t> </a:t>
            </a:r>
            <a:endParaRPr sz="5057" b="1">
              <a:solidFill>
                <a:schemeClr val="dk1"/>
              </a:solidFill>
              <a:latin typeface="Poppins"/>
              <a:ea typeface="Poppins"/>
              <a:cs typeface="Poppins"/>
              <a:sym typeface="Poppins"/>
            </a:endParaRPr>
          </a:p>
          <a:p>
            <a:r>
              <a:rPr lang="en" sz="5057">
                <a:solidFill>
                  <a:schemeClr val="dk1"/>
                </a:solidFill>
                <a:latin typeface="Poppins"/>
                <a:ea typeface="Poppins"/>
                <a:cs typeface="Poppins"/>
                <a:sym typeface="Poppins"/>
              </a:rPr>
              <a:t> </a:t>
            </a:r>
            <a:endParaRPr sz="5057" b="1">
              <a:solidFill>
                <a:schemeClr val="dk1"/>
              </a:solidFill>
              <a:latin typeface="Poppins"/>
              <a:ea typeface="Poppins"/>
              <a:cs typeface="Poppins"/>
              <a:sym typeface="Poppins"/>
            </a:endParaRPr>
          </a:p>
          <a:p>
            <a:pPr>
              <a:lnSpc>
                <a:spcPct val="120000"/>
              </a:lnSpc>
            </a:pPr>
            <a:endParaRPr sz="3957">
              <a:solidFill>
                <a:schemeClr val="dk1"/>
              </a:solidFill>
              <a:latin typeface="Poppins"/>
              <a:ea typeface="Poppins"/>
              <a:cs typeface="Poppins"/>
              <a:sym typeface="Poppins"/>
            </a:endParaRPr>
          </a:p>
        </p:txBody>
      </p:sp>
      <p:pic>
        <p:nvPicPr>
          <p:cNvPr id="204" name="Google Shape;204;p28"/>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205" name="Google Shape;205;p28"/>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Upsides </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1A4FF"/>
        </a:solidFill>
        <a:effectLst/>
      </p:bgPr>
    </p:bg>
    <p:spTree>
      <p:nvGrpSpPr>
        <p:cNvPr id="1" name="Shape 209"/>
        <p:cNvGrpSpPr/>
        <p:nvPr/>
      </p:nvGrpSpPr>
      <p:grpSpPr>
        <a:xfrm>
          <a:off x="0" y="0"/>
          <a:ext cx="0" cy="0"/>
          <a:chOff x="0" y="0"/>
          <a:chExt cx="0" cy="0"/>
        </a:xfrm>
      </p:grpSpPr>
      <p:sp>
        <p:nvSpPr>
          <p:cNvPr id="210" name="Google Shape;210;p29"/>
          <p:cNvSpPr txBox="1"/>
          <p:nvPr/>
        </p:nvSpPr>
        <p:spPr>
          <a:xfrm>
            <a:off x="3240973" y="5036975"/>
            <a:ext cx="14231170" cy="1234918"/>
          </a:xfrm>
          <a:prstGeom prst="rect">
            <a:avLst/>
          </a:prstGeom>
          <a:noFill/>
          <a:ln>
            <a:noFill/>
          </a:ln>
        </p:spPr>
        <p:txBody>
          <a:bodyPr spcFirstLastPara="1" wrap="square" lIns="75357" tIns="75357" rIns="75357" bIns="75357" anchor="t" anchorCtr="0">
            <a:spAutoFit/>
          </a:bodyPr>
          <a:lstStyle/>
          <a:p>
            <a:pPr algn="ctr">
              <a:buClr>
                <a:schemeClr val="lt1"/>
              </a:buClr>
              <a:buSzPts val="2400"/>
            </a:pPr>
            <a:r>
              <a:rPr lang="en" sz="7036" b="1">
                <a:solidFill>
                  <a:schemeClr val="dk1"/>
                </a:solidFill>
                <a:latin typeface="Poppins"/>
                <a:ea typeface="Poppins"/>
                <a:cs typeface="Poppins"/>
                <a:sym typeface="Poppins"/>
              </a:rPr>
              <a:t>Going global</a:t>
            </a:r>
            <a:endParaRPr sz="7036" b="1">
              <a:solidFill>
                <a:schemeClr val="dk1"/>
              </a:solidFill>
              <a:latin typeface="Poppins"/>
              <a:ea typeface="Poppins"/>
              <a:cs typeface="Poppins"/>
              <a:sym typeface="Poppins"/>
            </a:endParaRPr>
          </a:p>
        </p:txBody>
      </p:sp>
      <p:pic>
        <p:nvPicPr>
          <p:cNvPr id="211" name="Google Shape;211;p29"/>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5"/>
        <p:cNvGrpSpPr/>
        <p:nvPr/>
      </p:nvGrpSpPr>
      <p:grpSpPr>
        <a:xfrm>
          <a:off x="0" y="0"/>
          <a:ext cx="0" cy="0"/>
          <a:chOff x="0" y="0"/>
          <a:chExt cx="0" cy="0"/>
        </a:xfrm>
      </p:grpSpPr>
      <p:cxnSp>
        <p:nvCxnSpPr>
          <p:cNvPr id="216" name="Google Shape;216;p30"/>
          <p:cNvCxnSpPr>
            <a:stCxn id="217" idx="2"/>
            <a:endCxn id="218" idx="0"/>
          </p:cNvCxnSpPr>
          <p:nvPr/>
        </p:nvCxnSpPr>
        <p:spPr>
          <a:xfrm>
            <a:off x="2944239" y="4924302"/>
            <a:ext cx="119" cy="567898"/>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30"/>
          <p:cNvCxnSpPr/>
          <p:nvPr/>
        </p:nvCxnSpPr>
        <p:spPr>
          <a:xfrm>
            <a:off x="10058738" y="4960035"/>
            <a:ext cx="0" cy="532284"/>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30"/>
          <p:cNvCxnSpPr/>
          <p:nvPr/>
        </p:nvCxnSpPr>
        <p:spPr>
          <a:xfrm>
            <a:off x="17173099" y="4960035"/>
            <a:ext cx="0" cy="532284"/>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30"/>
          <p:cNvCxnSpPr/>
          <p:nvPr/>
        </p:nvCxnSpPr>
        <p:spPr>
          <a:xfrm>
            <a:off x="6501559" y="6138633"/>
            <a:ext cx="0" cy="532284"/>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30"/>
          <p:cNvCxnSpPr/>
          <p:nvPr/>
        </p:nvCxnSpPr>
        <p:spPr>
          <a:xfrm>
            <a:off x="13639616" y="6138633"/>
            <a:ext cx="0" cy="532284"/>
          </a:xfrm>
          <a:prstGeom prst="straightConnector1">
            <a:avLst/>
          </a:prstGeom>
          <a:noFill/>
          <a:ln w="9525" cap="flat" cmpd="sng">
            <a:solidFill>
              <a:schemeClr val="dk2"/>
            </a:solidFill>
            <a:prstDash val="solid"/>
            <a:round/>
            <a:headEnd type="none" w="med" len="med"/>
            <a:tailEnd type="none" w="med" len="med"/>
          </a:ln>
        </p:spPr>
      </p:cxnSp>
      <p:sp>
        <p:nvSpPr>
          <p:cNvPr id="223" name="Google Shape;223;p30"/>
          <p:cNvSpPr/>
          <p:nvPr/>
        </p:nvSpPr>
        <p:spPr>
          <a:xfrm>
            <a:off x="10792487" y="6608817"/>
            <a:ext cx="6057613" cy="757861"/>
          </a:xfrm>
          <a:prstGeom prst="roundRect">
            <a:avLst>
              <a:gd name="adj" fmla="val 50000"/>
            </a:avLst>
          </a:prstGeom>
          <a:solidFill>
            <a:srgbClr val="F7840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24" name="Google Shape;224;p30"/>
          <p:cNvSpPr/>
          <p:nvPr/>
        </p:nvSpPr>
        <p:spPr>
          <a:xfrm>
            <a:off x="7036270" y="4240803"/>
            <a:ext cx="6289127" cy="757861"/>
          </a:xfrm>
          <a:prstGeom prst="roundRect">
            <a:avLst>
              <a:gd name="adj" fmla="val 50000"/>
            </a:avLst>
          </a:prstGeom>
          <a:solidFill>
            <a:srgbClr val="F7840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25" name="Google Shape;225;p30"/>
          <p:cNvSpPr/>
          <p:nvPr/>
        </p:nvSpPr>
        <p:spPr>
          <a:xfrm>
            <a:off x="15514763" y="4240816"/>
            <a:ext cx="3316385" cy="757861"/>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26" name="Google Shape;226;p30"/>
          <p:cNvSpPr/>
          <p:nvPr/>
        </p:nvSpPr>
        <p:spPr>
          <a:xfrm>
            <a:off x="3904403" y="6608817"/>
            <a:ext cx="5346583" cy="757861"/>
          </a:xfrm>
          <a:prstGeom prst="roundRect">
            <a:avLst>
              <a:gd name="adj" fmla="val 50000"/>
            </a:avLst>
          </a:prstGeom>
          <a:solidFill>
            <a:srgbClr val="F7840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27" name="Google Shape;227;p30"/>
          <p:cNvSpPr/>
          <p:nvPr/>
        </p:nvSpPr>
        <p:spPr>
          <a:xfrm>
            <a:off x="1471091" y="4240816"/>
            <a:ext cx="3045296" cy="757861"/>
          </a:xfrm>
          <a:prstGeom prst="roundRect">
            <a:avLst>
              <a:gd name="adj" fmla="val 50000"/>
            </a:avLst>
          </a:prstGeom>
          <a:solidFill>
            <a:srgbClr val="FBE62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28" name="Google Shape;228;p30"/>
          <p:cNvSpPr/>
          <p:nvPr/>
        </p:nvSpPr>
        <p:spPr>
          <a:xfrm>
            <a:off x="1022354" y="597540"/>
            <a:ext cx="4655999" cy="810628"/>
          </a:xfrm>
          <a:prstGeom prst="roundRect">
            <a:avLst>
              <a:gd name="adj" fmla="val 50000"/>
            </a:avLst>
          </a:prstGeom>
          <a:solidFill>
            <a:srgbClr val="D1A4FF"/>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17" name="Google Shape;217;p30"/>
          <p:cNvSpPr txBox="1"/>
          <p:nvPr/>
        </p:nvSpPr>
        <p:spPr>
          <a:xfrm>
            <a:off x="1566699" y="4279674"/>
            <a:ext cx="2755080" cy="644628"/>
          </a:xfrm>
          <a:prstGeom prst="rect">
            <a:avLst/>
          </a:prstGeom>
          <a:noFill/>
          <a:ln>
            <a:noFill/>
          </a:ln>
        </p:spPr>
        <p:txBody>
          <a:bodyPr spcFirstLastPara="1" wrap="square" lIns="75357" tIns="75357" rIns="75357" bIns="75357" anchor="t" anchorCtr="0">
            <a:spAutoFit/>
          </a:bodyPr>
          <a:lstStyle/>
          <a:p>
            <a:pPr algn="ctr"/>
            <a:r>
              <a:rPr lang="en" sz="3200" dirty="0">
                <a:solidFill>
                  <a:schemeClr val="dk1"/>
                </a:solidFill>
                <a:latin typeface="Poppins"/>
                <a:ea typeface="Poppins"/>
                <a:cs typeface="Poppins"/>
                <a:sym typeface="Poppins"/>
              </a:rPr>
              <a:t>01.</a:t>
            </a:r>
            <a:r>
              <a:rPr lang="en" sz="3200" dirty="0">
                <a:solidFill>
                  <a:schemeClr val="dk1"/>
                </a:solidFill>
                <a:latin typeface="Poppins Medium"/>
                <a:ea typeface="Poppins Medium"/>
                <a:cs typeface="Poppins Medium"/>
                <a:sym typeface="Poppins Medium"/>
              </a:rPr>
              <a:t> </a:t>
            </a:r>
            <a:r>
              <a:rPr lang="en" sz="3200" dirty="0">
                <a:solidFill>
                  <a:schemeClr val="dk1"/>
                </a:solidFill>
                <a:latin typeface="Poppins SemiBold"/>
                <a:ea typeface="Poppins SemiBold"/>
                <a:cs typeface="Poppins SemiBold"/>
                <a:sym typeface="Poppins SemiBold"/>
              </a:rPr>
              <a:t>Evaluate</a:t>
            </a:r>
            <a:endParaRPr sz="3200" dirty="0">
              <a:solidFill>
                <a:schemeClr val="dk1"/>
              </a:solidFill>
              <a:latin typeface="Poppins SemiBold"/>
              <a:ea typeface="Poppins SemiBold"/>
              <a:cs typeface="Poppins SemiBold"/>
              <a:sym typeface="Poppins SemiBold"/>
            </a:endParaRPr>
          </a:p>
        </p:txBody>
      </p:sp>
      <p:cxnSp>
        <p:nvCxnSpPr>
          <p:cNvPr id="229" name="Google Shape;229;p30"/>
          <p:cNvCxnSpPr/>
          <p:nvPr/>
        </p:nvCxnSpPr>
        <p:spPr>
          <a:xfrm>
            <a:off x="1471091" y="5835001"/>
            <a:ext cx="17116847" cy="0"/>
          </a:xfrm>
          <a:prstGeom prst="straightConnector1">
            <a:avLst/>
          </a:prstGeom>
          <a:noFill/>
          <a:ln w="9525" cap="flat" cmpd="sng">
            <a:solidFill>
              <a:schemeClr val="dk2"/>
            </a:solidFill>
            <a:prstDash val="solid"/>
            <a:round/>
            <a:headEnd type="none" w="med" len="med"/>
            <a:tailEnd type="none" w="med" len="med"/>
          </a:ln>
        </p:spPr>
      </p:cxnSp>
      <p:sp>
        <p:nvSpPr>
          <p:cNvPr id="218" name="Google Shape;218;p30"/>
          <p:cNvSpPr/>
          <p:nvPr/>
        </p:nvSpPr>
        <p:spPr>
          <a:xfrm>
            <a:off x="2621162" y="5492200"/>
            <a:ext cx="646392" cy="646392"/>
          </a:xfrm>
          <a:prstGeom prst="ellipse">
            <a:avLst/>
          </a:prstGeom>
          <a:solidFill>
            <a:srgbClr val="FBE62E"/>
          </a:solidFill>
          <a:ln w="9525" cap="flat" cmpd="sng">
            <a:solidFill>
              <a:schemeClr val="dk2"/>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30" name="Google Shape;230;p30"/>
          <p:cNvSpPr/>
          <p:nvPr/>
        </p:nvSpPr>
        <p:spPr>
          <a:xfrm>
            <a:off x="6178341" y="5492200"/>
            <a:ext cx="646392" cy="646392"/>
          </a:xfrm>
          <a:prstGeom prst="ellipse">
            <a:avLst/>
          </a:prstGeom>
          <a:solidFill>
            <a:srgbClr val="F78400"/>
          </a:solidFill>
          <a:ln w="9525" cap="flat" cmpd="sng">
            <a:solidFill>
              <a:schemeClr val="dk2"/>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31" name="Google Shape;231;p30"/>
          <p:cNvSpPr txBox="1"/>
          <p:nvPr/>
        </p:nvSpPr>
        <p:spPr>
          <a:xfrm>
            <a:off x="4111842" y="6671368"/>
            <a:ext cx="4779341" cy="644628"/>
          </a:xfrm>
          <a:prstGeom prst="rect">
            <a:avLst/>
          </a:prstGeom>
          <a:noFill/>
          <a:ln>
            <a:noFill/>
          </a:ln>
        </p:spPr>
        <p:txBody>
          <a:bodyPr spcFirstLastPara="1" wrap="square" lIns="75357" tIns="75357" rIns="75357" bIns="75357" anchor="t" anchorCtr="0">
            <a:spAutoFit/>
          </a:bodyPr>
          <a:lstStyle/>
          <a:p>
            <a:pPr algn="ctr"/>
            <a:r>
              <a:rPr lang="en" sz="3200" dirty="0">
                <a:solidFill>
                  <a:schemeClr val="dk1"/>
                </a:solidFill>
                <a:latin typeface="Poppins"/>
                <a:ea typeface="Poppins"/>
                <a:cs typeface="Poppins"/>
                <a:sym typeface="Poppins"/>
              </a:rPr>
              <a:t>02.</a:t>
            </a:r>
            <a:r>
              <a:rPr lang="en" sz="3200" dirty="0">
                <a:solidFill>
                  <a:schemeClr val="dk1"/>
                </a:solidFill>
                <a:latin typeface="Poppins Medium"/>
                <a:ea typeface="Poppins Medium"/>
                <a:cs typeface="Poppins Medium"/>
                <a:sym typeface="Poppins Medium"/>
              </a:rPr>
              <a:t> </a:t>
            </a:r>
            <a:r>
              <a:rPr lang="en" sz="3200" dirty="0">
                <a:solidFill>
                  <a:schemeClr val="dk1"/>
                </a:solidFill>
                <a:latin typeface="Poppins SemiBold"/>
                <a:ea typeface="Poppins SemiBold"/>
                <a:cs typeface="Poppins SemiBold"/>
                <a:sym typeface="Poppins SemiBold"/>
              </a:rPr>
              <a:t>Decide who to hire</a:t>
            </a:r>
            <a:endParaRPr sz="3200" dirty="0">
              <a:solidFill>
                <a:schemeClr val="dk1"/>
              </a:solidFill>
              <a:latin typeface="Poppins SemiBold"/>
              <a:ea typeface="Poppins SemiBold"/>
              <a:cs typeface="Poppins SemiBold"/>
              <a:sym typeface="Poppins SemiBold"/>
            </a:endParaRPr>
          </a:p>
        </p:txBody>
      </p:sp>
      <p:sp>
        <p:nvSpPr>
          <p:cNvPr id="232" name="Google Shape;232;p30"/>
          <p:cNvSpPr txBox="1"/>
          <p:nvPr/>
        </p:nvSpPr>
        <p:spPr>
          <a:xfrm>
            <a:off x="7036268" y="4279663"/>
            <a:ext cx="6289127" cy="644628"/>
          </a:xfrm>
          <a:prstGeom prst="rect">
            <a:avLst/>
          </a:prstGeom>
          <a:noFill/>
          <a:ln>
            <a:noFill/>
          </a:ln>
        </p:spPr>
        <p:txBody>
          <a:bodyPr spcFirstLastPara="1" wrap="square" lIns="75357" tIns="75357" rIns="75357" bIns="75357" anchor="t" anchorCtr="0">
            <a:spAutoFit/>
          </a:bodyPr>
          <a:lstStyle/>
          <a:p>
            <a:pPr algn="ctr"/>
            <a:r>
              <a:rPr lang="en" sz="3200" dirty="0">
                <a:solidFill>
                  <a:schemeClr val="dk1"/>
                </a:solidFill>
                <a:latin typeface="Poppins"/>
                <a:ea typeface="Poppins"/>
                <a:cs typeface="Poppins"/>
                <a:sym typeface="Poppins"/>
              </a:rPr>
              <a:t>03.</a:t>
            </a:r>
            <a:r>
              <a:rPr lang="en" sz="3200" dirty="0">
                <a:solidFill>
                  <a:schemeClr val="dk1"/>
                </a:solidFill>
                <a:latin typeface="Poppins Medium"/>
                <a:ea typeface="Poppins Medium"/>
                <a:cs typeface="Poppins Medium"/>
                <a:sym typeface="Poppins Medium"/>
              </a:rPr>
              <a:t> </a:t>
            </a:r>
            <a:r>
              <a:rPr lang="en" sz="3200" dirty="0">
                <a:solidFill>
                  <a:schemeClr val="dk1"/>
                </a:solidFill>
                <a:latin typeface="Poppins SemiBold"/>
                <a:ea typeface="Poppins SemiBold"/>
                <a:cs typeface="Poppins SemiBold"/>
                <a:sym typeface="Poppins SemiBold"/>
              </a:rPr>
              <a:t>Decide where to hire from</a:t>
            </a:r>
            <a:endParaRPr sz="3200" dirty="0">
              <a:solidFill>
                <a:schemeClr val="dk1"/>
              </a:solidFill>
              <a:latin typeface="Poppins SemiBold"/>
              <a:ea typeface="Poppins SemiBold"/>
              <a:cs typeface="Poppins SemiBold"/>
              <a:sym typeface="Poppins SemiBold"/>
            </a:endParaRPr>
          </a:p>
        </p:txBody>
      </p:sp>
      <p:sp>
        <p:nvSpPr>
          <p:cNvPr id="233" name="Google Shape;233;p30"/>
          <p:cNvSpPr txBox="1"/>
          <p:nvPr/>
        </p:nvSpPr>
        <p:spPr>
          <a:xfrm>
            <a:off x="10623964" y="6725179"/>
            <a:ext cx="6394660" cy="644628"/>
          </a:xfrm>
          <a:prstGeom prst="rect">
            <a:avLst/>
          </a:prstGeom>
          <a:noFill/>
          <a:ln>
            <a:noFill/>
          </a:ln>
        </p:spPr>
        <p:txBody>
          <a:bodyPr spcFirstLastPara="1" wrap="square" lIns="75357" tIns="75357" rIns="75357" bIns="75357" anchor="t" anchorCtr="0">
            <a:spAutoFit/>
          </a:bodyPr>
          <a:lstStyle/>
          <a:p>
            <a:pPr algn="ctr"/>
            <a:r>
              <a:rPr lang="en" sz="3200" dirty="0">
                <a:solidFill>
                  <a:schemeClr val="dk1"/>
                </a:solidFill>
                <a:latin typeface="Poppins"/>
                <a:ea typeface="Poppins"/>
                <a:cs typeface="Poppins"/>
                <a:sym typeface="Poppins"/>
              </a:rPr>
              <a:t>04.</a:t>
            </a:r>
            <a:r>
              <a:rPr lang="en" sz="3200" dirty="0">
                <a:solidFill>
                  <a:schemeClr val="dk1"/>
                </a:solidFill>
                <a:latin typeface="Poppins Medium"/>
                <a:ea typeface="Poppins Medium"/>
                <a:cs typeface="Poppins Medium"/>
                <a:sym typeface="Poppins Medium"/>
              </a:rPr>
              <a:t> </a:t>
            </a:r>
            <a:r>
              <a:rPr lang="en" sz="3200" dirty="0">
                <a:solidFill>
                  <a:schemeClr val="dk1"/>
                </a:solidFill>
                <a:latin typeface="Poppins SemiBold"/>
                <a:ea typeface="Poppins SemiBold"/>
                <a:cs typeface="Poppins SemiBold"/>
                <a:sym typeface="Poppins SemiBold"/>
              </a:rPr>
              <a:t>Decide how much to pay</a:t>
            </a:r>
            <a:endParaRPr sz="3200" dirty="0">
              <a:solidFill>
                <a:schemeClr val="dk1"/>
              </a:solidFill>
              <a:latin typeface="Poppins SemiBold"/>
              <a:ea typeface="Poppins SemiBold"/>
              <a:cs typeface="Poppins SemiBold"/>
              <a:sym typeface="Poppins SemiBold"/>
            </a:endParaRPr>
          </a:p>
        </p:txBody>
      </p:sp>
      <p:sp>
        <p:nvSpPr>
          <p:cNvPr id="234" name="Google Shape;234;p30"/>
          <p:cNvSpPr txBox="1"/>
          <p:nvPr/>
        </p:nvSpPr>
        <p:spPr>
          <a:xfrm>
            <a:off x="15650411" y="4333871"/>
            <a:ext cx="3045296" cy="644628"/>
          </a:xfrm>
          <a:prstGeom prst="rect">
            <a:avLst/>
          </a:prstGeom>
          <a:noFill/>
          <a:ln>
            <a:noFill/>
          </a:ln>
        </p:spPr>
        <p:txBody>
          <a:bodyPr spcFirstLastPara="1" wrap="square" lIns="75357" tIns="75357" rIns="75357" bIns="75357" anchor="t" anchorCtr="0">
            <a:spAutoFit/>
          </a:bodyPr>
          <a:lstStyle/>
          <a:p>
            <a:pPr algn="ctr"/>
            <a:r>
              <a:rPr lang="en" sz="3200" dirty="0">
                <a:solidFill>
                  <a:schemeClr val="dk1"/>
                </a:solidFill>
                <a:latin typeface="Poppins"/>
                <a:ea typeface="Poppins"/>
                <a:cs typeface="Poppins"/>
                <a:sym typeface="Poppins"/>
              </a:rPr>
              <a:t>05.</a:t>
            </a:r>
            <a:r>
              <a:rPr lang="en" sz="3200" dirty="0">
                <a:solidFill>
                  <a:schemeClr val="dk1"/>
                </a:solidFill>
                <a:latin typeface="Poppins Medium"/>
                <a:ea typeface="Poppins Medium"/>
                <a:cs typeface="Poppins Medium"/>
                <a:sym typeface="Poppins Medium"/>
              </a:rPr>
              <a:t> </a:t>
            </a:r>
            <a:r>
              <a:rPr lang="en" sz="3200" dirty="0">
                <a:solidFill>
                  <a:schemeClr val="dk1"/>
                </a:solidFill>
                <a:latin typeface="Poppins SemiBold"/>
                <a:ea typeface="Poppins SemiBold"/>
                <a:cs typeface="Poppins SemiBold"/>
                <a:sym typeface="Poppins SemiBold"/>
              </a:rPr>
              <a:t>Hire!</a:t>
            </a:r>
            <a:endParaRPr sz="3200" dirty="0">
              <a:solidFill>
                <a:schemeClr val="dk1"/>
              </a:solidFill>
              <a:latin typeface="Poppins SemiBold"/>
              <a:ea typeface="Poppins SemiBold"/>
              <a:cs typeface="Poppins SemiBold"/>
              <a:sym typeface="Poppins SemiBold"/>
            </a:endParaRPr>
          </a:p>
        </p:txBody>
      </p:sp>
      <p:sp>
        <p:nvSpPr>
          <p:cNvPr id="235" name="Google Shape;235;p30"/>
          <p:cNvSpPr/>
          <p:nvPr/>
        </p:nvSpPr>
        <p:spPr>
          <a:xfrm>
            <a:off x="9728854" y="5511805"/>
            <a:ext cx="646392" cy="646392"/>
          </a:xfrm>
          <a:prstGeom prst="ellipse">
            <a:avLst/>
          </a:prstGeom>
          <a:solidFill>
            <a:srgbClr val="F78400"/>
          </a:solidFill>
          <a:ln w="9525" cap="flat" cmpd="sng">
            <a:solidFill>
              <a:schemeClr val="dk2"/>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36" name="Google Shape;236;p30"/>
          <p:cNvSpPr/>
          <p:nvPr/>
        </p:nvSpPr>
        <p:spPr>
          <a:xfrm>
            <a:off x="13316398" y="5492200"/>
            <a:ext cx="646392" cy="646392"/>
          </a:xfrm>
          <a:prstGeom prst="ellipse">
            <a:avLst/>
          </a:prstGeom>
          <a:solidFill>
            <a:srgbClr val="F78400"/>
          </a:solidFill>
          <a:ln w="9525" cap="flat" cmpd="sng">
            <a:solidFill>
              <a:schemeClr val="dk2"/>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37" name="Google Shape;237;p30"/>
          <p:cNvSpPr/>
          <p:nvPr/>
        </p:nvSpPr>
        <p:spPr>
          <a:xfrm>
            <a:off x="16849883" y="5492200"/>
            <a:ext cx="646392" cy="646392"/>
          </a:xfrm>
          <a:prstGeom prst="ellipse">
            <a:avLst/>
          </a:prstGeom>
          <a:solidFill>
            <a:srgbClr val="FF928E"/>
          </a:solidFill>
          <a:ln w="9525" cap="flat" cmpd="sng">
            <a:solidFill>
              <a:schemeClr val="dk2"/>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238" name="Google Shape;238;p30"/>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239" name="Google Shape;239;p30"/>
          <p:cNvSpPr txBox="1"/>
          <p:nvPr/>
        </p:nvSpPr>
        <p:spPr>
          <a:xfrm>
            <a:off x="1158558" y="613674"/>
            <a:ext cx="438359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Roadmap</a:t>
            </a:r>
            <a:endParaRPr sz="2418">
              <a:solidFill>
                <a:schemeClr val="dk1"/>
              </a:solidFill>
              <a:latin typeface="Poppins Medium"/>
              <a:ea typeface="Poppins Medium"/>
              <a:cs typeface="Poppins Medium"/>
              <a:sym typeface="Poppi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a:extLst>
              <a:ext uri="{FF2B5EF4-FFF2-40B4-BE49-F238E27FC236}">
                <a16:creationId xmlns:a16="http://schemas.microsoft.com/office/drawing/2014/main" id="{6B21EDDD-8459-03C0-1663-5C8EE74514D8}"/>
              </a:ext>
            </a:extLst>
          </p:cNvPr>
          <p:cNvSpPr txBox="1">
            <a:spLocks/>
          </p:cNvSpPr>
          <p:nvPr/>
        </p:nvSpPr>
        <p:spPr>
          <a:xfrm>
            <a:off x="603250" y="372957"/>
            <a:ext cx="18093690" cy="3385542"/>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Tx/>
              <a:buAutoNum type="arabicPeriod"/>
            </a:pPr>
            <a:r>
              <a:rPr lang="fr-FR" sz="4400" b="1" kern="0" dirty="0">
                <a:solidFill>
                  <a:sysClr val="windowText" lastClr="000000"/>
                </a:solidFill>
                <a:latin typeface="Arial" panose="020B0604020202020204" pitchFamily="34" charset="0"/>
                <a:cs typeface="Arial" panose="020B0604020202020204" pitchFamily="34" charset="0"/>
              </a:rPr>
              <a:t> </a:t>
            </a:r>
            <a:r>
              <a:rPr lang="fr-FR" sz="4400" b="1" u="sng" kern="0" dirty="0">
                <a:solidFill>
                  <a:sysClr val="windowText" lastClr="000000"/>
                </a:solidFill>
                <a:latin typeface="Arial" panose="020B0604020202020204" pitchFamily="34" charset="0"/>
                <a:cs typeface="Arial" panose="020B0604020202020204" pitchFamily="34" charset="0"/>
              </a:rPr>
              <a:t>Introduction</a:t>
            </a:r>
          </a:p>
          <a:p>
            <a:pPr marL="342900" indent="-342900">
              <a:buFontTx/>
              <a:buAutoNum type="arabicPeriod"/>
            </a:pPr>
            <a:endParaRPr lang="fr-FR" sz="4400" b="1" kern="0" dirty="0">
              <a:solidFill>
                <a:sysClr val="windowText" lastClr="000000"/>
              </a:solidFill>
              <a:latin typeface="Arial" panose="020B0604020202020204" pitchFamily="34" charset="0"/>
              <a:cs typeface="Arial" panose="020B0604020202020204" pitchFamily="34" charset="0"/>
            </a:endParaRPr>
          </a:p>
          <a:p>
            <a:endParaRPr lang="fr-FR" sz="4400" b="1" kern="0" dirty="0">
              <a:solidFill>
                <a:sysClr val="windowText" lastClr="000000"/>
              </a:solidFill>
              <a:latin typeface="Arial" panose="020B0604020202020204" pitchFamily="34" charset="0"/>
              <a:cs typeface="Arial" panose="020B0604020202020204" pitchFamily="34" charset="0"/>
            </a:endParaRPr>
          </a:p>
          <a:p>
            <a:pPr marL="342900" indent="-342900">
              <a:buFontTx/>
              <a:buAutoNum type="arabicPeriod"/>
            </a:pPr>
            <a:endParaRPr lang="fr-FR" sz="4400" kern="0" dirty="0">
              <a:solidFill>
                <a:sysClr val="windowText" lastClr="000000"/>
              </a:solidFill>
            </a:endParaRPr>
          </a:p>
          <a:p>
            <a:endParaRPr lang="en-US" sz="4400" kern="0" dirty="0">
              <a:solidFill>
                <a:sysClr val="windowText" lastClr="000000"/>
              </a:solidFill>
            </a:endParaRPr>
          </a:p>
        </p:txBody>
      </p:sp>
      <p:sp>
        <p:nvSpPr>
          <p:cNvPr id="10" name="Rectangle : coins arrondis 9">
            <a:extLst>
              <a:ext uri="{FF2B5EF4-FFF2-40B4-BE49-F238E27FC236}">
                <a16:creationId xmlns:a16="http://schemas.microsoft.com/office/drawing/2014/main" id="{08286ED8-6786-243D-D687-5341F7C96761}"/>
              </a:ext>
            </a:extLst>
          </p:cNvPr>
          <p:cNvSpPr>
            <a:spLocks noChangeAspect="1"/>
          </p:cNvSpPr>
          <p:nvPr/>
        </p:nvSpPr>
        <p:spPr>
          <a:xfrm>
            <a:off x="891278" y="1983891"/>
            <a:ext cx="7731433" cy="1200329"/>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dirty="0"/>
              <a:t>Except for certain regulation in the Danish Working Environment Act Danish </a:t>
            </a:r>
            <a:r>
              <a:rPr lang="en-US" sz="2400" dirty="0" err="1"/>
              <a:t>Labour</a:t>
            </a:r>
            <a:r>
              <a:rPr lang="en-US" sz="2400" dirty="0"/>
              <a:t> law </a:t>
            </a:r>
            <a:r>
              <a:rPr lang="en-US" sz="2400" b="1" dirty="0"/>
              <a:t>does not expressly regulate remote work</a:t>
            </a:r>
            <a:r>
              <a:rPr lang="en-US" sz="2400" dirty="0"/>
              <a:t>.</a:t>
            </a:r>
            <a:r>
              <a:rPr lang="en-US" sz="2400" b="0" dirty="0"/>
              <a:t> </a:t>
            </a:r>
            <a:endParaRPr lang="fr-FR" sz="2400" b="0" dirty="0"/>
          </a:p>
        </p:txBody>
      </p:sp>
      <p:sp>
        <p:nvSpPr>
          <p:cNvPr id="2" name="Rectangle : coins arrondis 1">
            <a:extLst>
              <a:ext uri="{FF2B5EF4-FFF2-40B4-BE49-F238E27FC236}">
                <a16:creationId xmlns:a16="http://schemas.microsoft.com/office/drawing/2014/main" id="{C430EDDD-9352-2FEB-07A0-4EFB86303E98}"/>
              </a:ext>
            </a:extLst>
          </p:cNvPr>
          <p:cNvSpPr>
            <a:spLocks noChangeAspect="1"/>
          </p:cNvSpPr>
          <p:nvPr/>
        </p:nvSpPr>
        <p:spPr>
          <a:xfrm>
            <a:off x="11267573" y="893775"/>
            <a:ext cx="7731433" cy="3046988"/>
          </a:xfrm>
          <a:prstGeom prst="roundRect">
            <a:avLst>
              <a:gd name="adj" fmla="val 0"/>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dirty="0"/>
              <a:t>According to Swedish legislation there is </a:t>
            </a:r>
            <a:r>
              <a:rPr lang="en-US" sz="2400" b="1" dirty="0"/>
              <a:t>no legal definiti</a:t>
            </a:r>
            <a:r>
              <a:rPr lang="en-US" sz="2400" dirty="0"/>
              <a:t>on of what remote work is. Thus, even though that it is common knowledge that remote work usually means that the </a:t>
            </a:r>
            <a:r>
              <a:rPr lang="en-US" sz="2400" b="1" dirty="0"/>
              <a:t>employee works to a greater extent at a specific location that is not the employer's office</a:t>
            </a:r>
            <a:r>
              <a:rPr lang="en-US" sz="2400" dirty="0"/>
              <a:t> or the equivalent; usually the employee's </a:t>
            </a:r>
            <a:r>
              <a:rPr lang="en-US" sz="2400" b="1" dirty="0"/>
              <a:t>residence</a:t>
            </a:r>
            <a:r>
              <a:rPr lang="en-US" sz="2400" dirty="0"/>
              <a:t>, there are </a:t>
            </a:r>
            <a:r>
              <a:rPr lang="en-US" sz="2400" b="1" dirty="0"/>
              <a:t>no regulatory differences between the different types of remote work </a:t>
            </a:r>
            <a:r>
              <a:rPr lang="en-US" sz="2400" dirty="0"/>
              <a:t>in Sweden. </a:t>
            </a:r>
            <a:endParaRPr lang="fr-FR" sz="2400" b="0" dirty="0"/>
          </a:p>
        </p:txBody>
      </p:sp>
      <p:sp>
        <p:nvSpPr>
          <p:cNvPr id="3" name="Rectangle : coins arrondis 2">
            <a:extLst>
              <a:ext uri="{FF2B5EF4-FFF2-40B4-BE49-F238E27FC236}">
                <a16:creationId xmlns:a16="http://schemas.microsoft.com/office/drawing/2014/main" id="{FB8C8177-26A4-2F2D-4D64-978588F640F4}"/>
              </a:ext>
            </a:extLst>
          </p:cNvPr>
          <p:cNvSpPr>
            <a:spLocks noChangeAspect="1"/>
          </p:cNvSpPr>
          <p:nvPr/>
        </p:nvSpPr>
        <p:spPr>
          <a:xfrm>
            <a:off x="2258013" y="3388290"/>
            <a:ext cx="8001000" cy="1200329"/>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b="0" dirty="0"/>
              <a:t>Employees </a:t>
            </a:r>
            <a:r>
              <a:rPr lang="en-US" sz="2400" b="1" dirty="0"/>
              <a:t>does not have a right to remote work</a:t>
            </a:r>
            <a:r>
              <a:rPr lang="en-US" sz="2400" b="0" dirty="0"/>
              <a:t>, but many companies allow remote work and is becoming more common to regulate remote work in a company policy. </a:t>
            </a:r>
            <a:endParaRPr lang="fr-FR" sz="2400" b="0" dirty="0"/>
          </a:p>
        </p:txBody>
      </p:sp>
      <p:pic>
        <p:nvPicPr>
          <p:cNvPr id="5" name="Picture 4" descr="🇩🇰 Drapeau : Danemark Emoji">
            <a:extLst>
              <a:ext uri="{FF2B5EF4-FFF2-40B4-BE49-F238E27FC236}">
                <a16:creationId xmlns:a16="http://schemas.microsoft.com/office/drawing/2014/main" id="{73171092-C652-EB6B-56CA-5C67115DAD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26" y="3011439"/>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 coins arrondis 6">
            <a:extLst>
              <a:ext uri="{FF2B5EF4-FFF2-40B4-BE49-F238E27FC236}">
                <a16:creationId xmlns:a16="http://schemas.microsoft.com/office/drawing/2014/main" id="{50114433-39B4-B772-35BC-30767BA847E0}"/>
              </a:ext>
            </a:extLst>
          </p:cNvPr>
          <p:cNvSpPr>
            <a:spLocks noChangeAspect="1"/>
          </p:cNvSpPr>
          <p:nvPr/>
        </p:nvSpPr>
        <p:spPr>
          <a:xfrm>
            <a:off x="12071058" y="4119352"/>
            <a:ext cx="6738617" cy="2755344"/>
          </a:xfrm>
          <a:prstGeom prst="roundRect">
            <a:avLst>
              <a:gd name="adj" fmla="val 6246"/>
            </a:avLst>
          </a:prstGeom>
          <a:solidFill>
            <a:srgbClr val="FFFFFF"/>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lvl="0"/>
            <a:r>
              <a:rPr lang="en-US" sz="2400" i="1" dirty="0">
                <a:solidFill>
                  <a:schemeClr val="tx1"/>
                </a:solidFill>
              </a:rPr>
              <a:t>Remote work in all its various forms have become </a:t>
            </a:r>
            <a:r>
              <a:rPr lang="en-US" sz="2400" b="1" i="1" dirty="0">
                <a:solidFill>
                  <a:schemeClr val="tx1"/>
                </a:solidFill>
              </a:rPr>
              <a:t>very common </a:t>
            </a:r>
            <a:r>
              <a:rPr lang="en-US" sz="2400" i="1" dirty="0">
                <a:solidFill>
                  <a:schemeClr val="tx1"/>
                </a:solidFill>
              </a:rPr>
              <a:t>in Sweden. Even though that </a:t>
            </a:r>
            <a:r>
              <a:rPr lang="en-US" sz="2400" b="1" i="1" dirty="0">
                <a:solidFill>
                  <a:schemeClr val="tx1"/>
                </a:solidFill>
              </a:rPr>
              <a:t>most white-collar workers</a:t>
            </a:r>
            <a:r>
              <a:rPr lang="en-US" sz="2400" i="1" dirty="0">
                <a:solidFill>
                  <a:schemeClr val="tx1"/>
                </a:solidFill>
              </a:rPr>
              <a:t> still have their place of work at the employer’s offices </a:t>
            </a:r>
            <a:r>
              <a:rPr lang="en-US" sz="2400" b="1" i="1" dirty="0">
                <a:solidFill>
                  <a:schemeClr val="tx1"/>
                </a:solidFill>
              </a:rPr>
              <a:t>most employers </a:t>
            </a:r>
            <a:r>
              <a:rPr lang="en-US" sz="2400" i="1" dirty="0">
                <a:solidFill>
                  <a:schemeClr val="tx1"/>
                </a:solidFill>
              </a:rPr>
              <a:t>in Sweden nowadays offers its employees at least a certain degree of </a:t>
            </a:r>
            <a:r>
              <a:rPr lang="en-US" sz="2400" b="1" i="1" dirty="0">
                <a:solidFill>
                  <a:schemeClr val="tx1"/>
                </a:solidFill>
              </a:rPr>
              <a:t>flexibility regarding where the work shall be performed</a:t>
            </a:r>
            <a:r>
              <a:rPr lang="en-US" sz="2400" i="1" dirty="0">
                <a:solidFill>
                  <a:schemeClr val="tx1"/>
                </a:solidFill>
              </a:rPr>
              <a:t>. </a:t>
            </a:r>
            <a:endParaRPr lang="fr-FR" sz="2400" b="0" i="1" dirty="0">
              <a:solidFill>
                <a:schemeClr val="tx1"/>
              </a:solidFill>
            </a:endParaRPr>
          </a:p>
        </p:txBody>
      </p:sp>
      <p:sp>
        <p:nvSpPr>
          <p:cNvPr id="8" name="Rectangle : coins arrondis 7">
            <a:extLst>
              <a:ext uri="{FF2B5EF4-FFF2-40B4-BE49-F238E27FC236}">
                <a16:creationId xmlns:a16="http://schemas.microsoft.com/office/drawing/2014/main" id="{CBDBBBBC-5F8C-BA68-F9FF-0A2C7242CB83}"/>
              </a:ext>
            </a:extLst>
          </p:cNvPr>
          <p:cNvSpPr>
            <a:spLocks noChangeAspect="1"/>
          </p:cNvSpPr>
          <p:nvPr/>
        </p:nvSpPr>
        <p:spPr>
          <a:xfrm>
            <a:off x="11118849" y="7053285"/>
            <a:ext cx="8643034" cy="1569660"/>
          </a:xfrm>
          <a:prstGeom prst="roundRect">
            <a:avLst>
              <a:gd name="adj" fmla="val 0"/>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dirty="0"/>
              <a:t>However, </a:t>
            </a:r>
            <a:r>
              <a:rPr lang="en-US" sz="2400" b="1" dirty="0"/>
              <a:t>even if most employees expect that they shall have the possibility to work </a:t>
            </a:r>
            <a:r>
              <a:rPr lang="en-US" sz="2400" dirty="0"/>
              <a:t>from a remote location it is important to note that there is </a:t>
            </a:r>
            <a:r>
              <a:rPr lang="en-US" sz="2400" b="1" dirty="0"/>
              <a:t>no mandatory legislation </a:t>
            </a:r>
            <a:r>
              <a:rPr lang="en-US" sz="2400" dirty="0"/>
              <a:t>that obligates the employer to let employees work from a remote location.</a:t>
            </a:r>
            <a:endParaRPr lang="fr-FR" sz="2400" b="0" dirty="0"/>
          </a:p>
        </p:txBody>
      </p:sp>
      <p:sp>
        <p:nvSpPr>
          <p:cNvPr id="12" name="Rectangle : coins arrondis 11">
            <a:extLst>
              <a:ext uri="{FF2B5EF4-FFF2-40B4-BE49-F238E27FC236}">
                <a16:creationId xmlns:a16="http://schemas.microsoft.com/office/drawing/2014/main" id="{5C509C94-9002-15C6-B92D-F57DC13D4A1A}"/>
              </a:ext>
            </a:extLst>
          </p:cNvPr>
          <p:cNvSpPr>
            <a:spLocks noChangeAspect="1"/>
          </p:cNvSpPr>
          <p:nvPr/>
        </p:nvSpPr>
        <p:spPr>
          <a:xfrm>
            <a:off x="757111" y="5820725"/>
            <a:ext cx="7731433" cy="830997"/>
          </a:xfrm>
          <a:prstGeom prst="roundRect">
            <a:avLst>
              <a:gd name="adj" fmla="val 0"/>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marL="342900" lvl="0" indent="-342900">
              <a:buFont typeface="Arial" panose="020B0604020202020204" pitchFamily="34" charset="0"/>
              <a:buChar char="•"/>
            </a:pPr>
            <a:r>
              <a:rPr lang="en-US" sz="2400" dirty="0"/>
              <a:t>The Norwegian law </a:t>
            </a:r>
            <a:r>
              <a:rPr lang="en-US" sz="2400" b="1" dirty="0"/>
              <a:t>doesn’t make a difference </a:t>
            </a:r>
            <a:r>
              <a:rPr lang="en-US" sz="2400" dirty="0"/>
              <a:t>between remote work and teleworking. </a:t>
            </a:r>
            <a:endParaRPr lang="fr-FR" sz="2400" b="0" dirty="0"/>
          </a:p>
        </p:txBody>
      </p:sp>
      <p:sp>
        <p:nvSpPr>
          <p:cNvPr id="14" name="ZoneTexte 13">
            <a:extLst>
              <a:ext uri="{FF2B5EF4-FFF2-40B4-BE49-F238E27FC236}">
                <a16:creationId xmlns:a16="http://schemas.microsoft.com/office/drawing/2014/main" id="{4091A338-C83C-880D-A648-9BAD9419E13B}"/>
              </a:ext>
            </a:extLst>
          </p:cNvPr>
          <p:cNvSpPr txBox="1"/>
          <p:nvPr/>
        </p:nvSpPr>
        <p:spPr>
          <a:xfrm>
            <a:off x="1175282" y="6855792"/>
            <a:ext cx="6895089" cy="2729448"/>
          </a:xfrm>
          <a:prstGeom prst="roundRect">
            <a:avLst>
              <a:gd name="adj" fmla="val 4148"/>
            </a:avLst>
          </a:prstGeom>
          <a:solidFill>
            <a:srgbClr val="FFFFFF"/>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r>
              <a:rPr lang="en-GB" sz="2400" i="1" dirty="0">
                <a:effectLst/>
                <a:latin typeface="+mj-lt"/>
                <a:ea typeface="Times New Roman" panose="02020603050405020304" pitchFamily="18" charset="0"/>
              </a:rPr>
              <a:t>In Norway, remote work, and especially working from home, has also become more </a:t>
            </a:r>
            <a:r>
              <a:rPr lang="en-GB" sz="2400" b="1" i="1" dirty="0">
                <a:effectLst/>
                <a:latin typeface="+mj-lt"/>
                <a:ea typeface="Times New Roman" panose="02020603050405020304" pitchFamily="18" charset="0"/>
              </a:rPr>
              <a:t>popular</a:t>
            </a:r>
            <a:r>
              <a:rPr lang="en-GB" sz="2400" i="1" dirty="0">
                <a:effectLst/>
                <a:latin typeface="+mj-lt"/>
                <a:ea typeface="Times New Roman" panose="02020603050405020304" pitchFamily="18" charset="0"/>
              </a:rPr>
              <a:t>. However, there is a </a:t>
            </a:r>
            <a:r>
              <a:rPr lang="en-GB" sz="2400" b="1" i="1" dirty="0">
                <a:effectLst/>
                <a:latin typeface="+mj-lt"/>
                <a:ea typeface="Times New Roman" panose="02020603050405020304" pitchFamily="18" charset="0"/>
              </a:rPr>
              <a:t>discussion</a:t>
            </a:r>
            <a:r>
              <a:rPr lang="en-GB" sz="2400" i="1" dirty="0">
                <a:effectLst/>
                <a:latin typeface="+mj-lt"/>
                <a:ea typeface="Times New Roman" panose="02020603050405020304" pitchFamily="18" charset="0"/>
              </a:rPr>
              <a:t> going on whether or not the ability to work from home is an </a:t>
            </a:r>
            <a:r>
              <a:rPr lang="en-GB" sz="2400" b="1" i="1" dirty="0">
                <a:effectLst/>
                <a:latin typeface="+mj-lt"/>
                <a:ea typeface="Times New Roman" panose="02020603050405020304" pitchFamily="18" charset="0"/>
              </a:rPr>
              <a:t>equality trap or not</a:t>
            </a:r>
            <a:r>
              <a:rPr lang="en-GB" sz="2400" i="1" dirty="0">
                <a:effectLst/>
                <a:latin typeface="+mj-lt"/>
                <a:ea typeface="Times New Roman" panose="02020603050405020304" pitchFamily="18" charset="0"/>
              </a:rPr>
              <a:t>. It is also many employers whom find it </a:t>
            </a:r>
            <a:r>
              <a:rPr lang="en-GB" sz="2400" b="1" i="1" dirty="0">
                <a:effectLst/>
                <a:latin typeface="+mj-lt"/>
                <a:ea typeface="Times New Roman" panose="02020603050405020304" pitchFamily="18" charset="0"/>
              </a:rPr>
              <a:t>difficult to build a good working environment when not everyone is working regularly at the same place</a:t>
            </a:r>
            <a:r>
              <a:rPr lang="en-GB" sz="2400" i="1" dirty="0">
                <a:effectLst/>
                <a:latin typeface="+mj-lt"/>
                <a:ea typeface="Times New Roman" panose="02020603050405020304" pitchFamily="18" charset="0"/>
              </a:rPr>
              <a:t>. </a:t>
            </a:r>
            <a:endParaRPr lang="fr-FR" sz="2400" i="1" dirty="0">
              <a:latin typeface="+mj-lt"/>
            </a:endParaRPr>
          </a:p>
        </p:txBody>
      </p:sp>
      <p:pic>
        <p:nvPicPr>
          <p:cNvPr id="11" name="Picture 2">
            <a:extLst>
              <a:ext uri="{FF2B5EF4-FFF2-40B4-BE49-F238E27FC236}">
                <a16:creationId xmlns:a16="http://schemas.microsoft.com/office/drawing/2014/main" id="{5B7834F3-5D0E-DFDE-CBA8-921C51354D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921" y="5940463"/>
            <a:ext cx="1702984" cy="1702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9EFC2F29-5F82-AC93-FCCC-8AFE3514C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3872" y="1089557"/>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80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3"/>
        <p:cNvGrpSpPr/>
        <p:nvPr/>
      </p:nvGrpSpPr>
      <p:grpSpPr>
        <a:xfrm>
          <a:off x="0" y="0"/>
          <a:ext cx="0" cy="0"/>
          <a:chOff x="0" y="0"/>
          <a:chExt cx="0" cy="0"/>
        </a:xfrm>
      </p:grpSpPr>
      <p:sp>
        <p:nvSpPr>
          <p:cNvPr id="244" name="Google Shape;244;p31"/>
          <p:cNvSpPr/>
          <p:nvPr/>
        </p:nvSpPr>
        <p:spPr>
          <a:xfrm>
            <a:off x="10052050" y="397"/>
            <a:ext cx="10052050" cy="11308556"/>
          </a:xfrm>
          <a:prstGeom prst="rect">
            <a:avLst/>
          </a:prstGeom>
          <a:solidFill>
            <a:srgbClr val="EEEEF2"/>
          </a:solidFill>
          <a:ln>
            <a:noFill/>
          </a:ln>
        </p:spPr>
        <p:txBody>
          <a:bodyPr spcFirstLastPara="1" wrap="square" lIns="201008" tIns="201008" rIns="201008" bIns="201008" anchor="ctr" anchorCtr="0">
            <a:noAutofit/>
          </a:bodyPr>
          <a:lstStyle/>
          <a:p>
            <a:endParaRPr sz="3957"/>
          </a:p>
        </p:txBody>
      </p:sp>
      <p:pic>
        <p:nvPicPr>
          <p:cNvPr id="245" name="Google Shape;245;p31"/>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246" name="Google Shape;246;p31"/>
          <p:cNvSpPr txBox="1"/>
          <p:nvPr/>
        </p:nvSpPr>
        <p:spPr>
          <a:xfrm>
            <a:off x="627594" y="2399631"/>
            <a:ext cx="9659598" cy="1370083"/>
          </a:xfrm>
          <a:prstGeom prst="rect">
            <a:avLst/>
          </a:prstGeom>
          <a:noFill/>
          <a:ln>
            <a:noFill/>
          </a:ln>
        </p:spPr>
        <p:txBody>
          <a:bodyPr spcFirstLastPara="1" wrap="square" lIns="75357" tIns="75357" rIns="75357" bIns="75357" anchor="t" anchorCtr="0">
            <a:spAutoFit/>
          </a:bodyPr>
          <a:lstStyle/>
          <a:p>
            <a:r>
              <a:rPr lang="en" sz="3957" b="1">
                <a:latin typeface="Poppins"/>
                <a:ea typeface="Poppins"/>
                <a:cs typeface="Poppins"/>
                <a:sym typeface="Poppins"/>
              </a:rPr>
              <a:t>When setting your global hiring strategy, consider:</a:t>
            </a:r>
            <a:endParaRPr sz="3957" b="1">
              <a:latin typeface="Poppins"/>
              <a:ea typeface="Poppins"/>
              <a:cs typeface="Poppins"/>
              <a:sym typeface="Poppins"/>
            </a:endParaRPr>
          </a:p>
        </p:txBody>
      </p:sp>
      <p:sp>
        <p:nvSpPr>
          <p:cNvPr id="247" name="Google Shape;247;p31"/>
          <p:cNvSpPr/>
          <p:nvPr/>
        </p:nvSpPr>
        <p:spPr>
          <a:xfrm>
            <a:off x="1022354" y="597540"/>
            <a:ext cx="4631594" cy="930672"/>
          </a:xfrm>
          <a:prstGeom prst="roundRect">
            <a:avLst>
              <a:gd name="adj" fmla="val 50000"/>
            </a:avLst>
          </a:prstGeom>
          <a:solidFill>
            <a:srgbClr val="FBE62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48" name="Google Shape;248;p31"/>
          <p:cNvSpPr txBox="1"/>
          <p:nvPr/>
        </p:nvSpPr>
        <p:spPr>
          <a:xfrm>
            <a:off x="1174058" y="673723"/>
            <a:ext cx="4328186"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Evaluate</a:t>
            </a:r>
            <a:endParaRPr sz="2418">
              <a:solidFill>
                <a:schemeClr val="dk1"/>
              </a:solidFill>
              <a:latin typeface="Poppins Medium"/>
              <a:ea typeface="Poppins Medium"/>
              <a:cs typeface="Poppins Medium"/>
              <a:sym typeface="Poppins Medium"/>
            </a:endParaRPr>
          </a:p>
        </p:txBody>
      </p:sp>
      <p:pic>
        <p:nvPicPr>
          <p:cNvPr id="249" name="Google Shape;249;p31"/>
          <p:cNvPicPr preferRelativeResize="0"/>
          <p:nvPr/>
        </p:nvPicPr>
        <p:blipFill>
          <a:blip r:embed="rId4">
            <a:alphaModFix/>
          </a:blip>
          <a:stretch>
            <a:fillRect/>
          </a:stretch>
        </p:blipFill>
        <p:spPr>
          <a:xfrm>
            <a:off x="12762259" y="3121189"/>
            <a:ext cx="4631596" cy="5066919"/>
          </a:xfrm>
          <a:prstGeom prst="rect">
            <a:avLst/>
          </a:prstGeom>
          <a:noFill/>
          <a:ln>
            <a:noFill/>
          </a:ln>
        </p:spPr>
      </p:pic>
      <p:sp>
        <p:nvSpPr>
          <p:cNvPr id="250" name="Google Shape;250;p31"/>
          <p:cNvSpPr txBox="1"/>
          <p:nvPr/>
        </p:nvSpPr>
        <p:spPr>
          <a:xfrm>
            <a:off x="627593" y="4003024"/>
            <a:ext cx="9132591" cy="6343753"/>
          </a:xfrm>
          <a:prstGeom prst="rect">
            <a:avLst/>
          </a:prstGeom>
          <a:noFill/>
          <a:ln>
            <a:noFill/>
          </a:ln>
        </p:spPr>
        <p:txBody>
          <a:bodyPr spcFirstLastPara="1" wrap="square" lIns="75357" tIns="75357" rIns="75357" bIns="75357" anchor="t" anchorCtr="0">
            <a:spAutoFit/>
          </a:bodyPr>
          <a:lstStyle/>
          <a:p>
            <a:pPr marL="2010400" indent="-712017">
              <a:buSzPts val="1500"/>
              <a:buFont typeface="Poppins"/>
              <a:buChar char="●"/>
            </a:pPr>
            <a:r>
              <a:rPr lang="en" sz="3298">
                <a:latin typeface="Poppins"/>
                <a:ea typeface="Poppins"/>
                <a:cs typeface="Poppins"/>
                <a:sym typeface="Poppins"/>
              </a:rPr>
              <a:t>Preferred culture</a:t>
            </a:r>
            <a:endParaRPr sz="3298">
              <a:latin typeface="Poppins"/>
              <a:ea typeface="Poppins"/>
              <a:cs typeface="Poppins"/>
              <a:sym typeface="Poppins"/>
            </a:endParaRPr>
          </a:p>
          <a:p>
            <a:pPr marL="20104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Perks you’d like to offer your team</a:t>
            </a:r>
            <a:endParaRPr sz="3298">
              <a:latin typeface="Poppins"/>
              <a:ea typeface="Poppins"/>
              <a:cs typeface="Poppins"/>
              <a:sym typeface="Poppins"/>
            </a:endParaRPr>
          </a:p>
          <a:p>
            <a:pPr marL="20104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Time zones you’d like to cover</a:t>
            </a:r>
            <a:endParaRPr sz="3298">
              <a:latin typeface="Poppins"/>
              <a:ea typeface="Poppins"/>
              <a:cs typeface="Poppins"/>
              <a:sym typeface="Poppins"/>
            </a:endParaRPr>
          </a:p>
          <a:p>
            <a:pPr marL="20104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Company stage </a:t>
            </a:r>
            <a:endParaRPr sz="3298">
              <a:latin typeface="Poppins"/>
              <a:ea typeface="Poppins"/>
              <a:cs typeface="Poppins"/>
              <a:sym typeface="Poppins"/>
            </a:endParaRPr>
          </a:p>
          <a:p>
            <a:pPr marL="20104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Familiarity with countries &amp; cultures you’re hiring from </a:t>
            </a:r>
            <a:endParaRPr sz="3298">
              <a:latin typeface="Poppins"/>
              <a:ea typeface="Poppins"/>
              <a:cs typeface="Poppins"/>
              <a:sym typeface="Poppins"/>
            </a:endParaRPr>
          </a:p>
          <a:p>
            <a:endParaRPr sz="3957"/>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4"/>
        <p:cNvGrpSpPr/>
        <p:nvPr/>
      </p:nvGrpSpPr>
      <p:grpSpPr>
        <a:xfrm>
          <a:off x="0" y="0"/>
          <a:ext cx="0" cy="0"/>
          <a:chOff x="0" y="0"/>
          <a:chExt cx="0" cy="0"/>
        </a:xfrm>
      </p:grpSpPr>
      <p:sp>
        <p:nvSpPr>
          <p:cNvPr id="285" name="Google Shape;285;p34"/>
          <p:cNvSpPr/>
          <p:nvPr/>
        </p:nvSpPr>
        <p:spPr>
          <a:xfrm>
            <a:off x="10052050" y="397"/>
            <a:ext cx="10052050" cy="11308556"/>
          </a:xfrm>
          <a:prstGeom prst="rect">
            <a:avLst/>
          </a:prstGeom>
          <a:solidFill>
            <a:srgbClr val="EEEEF2"/>
          </a:solidFill>
          <a:ln>
            <a:noFill/>
          </a:ln>
        </p:spPr>
        <p:txBody>
          <a:bodyPr spcFirstLastPara="1" wrap="square" lIns="201008" tIns="201008" rIns="201008" bIns="201008" anchor="ctr" anchorCtr="0">
            <a:noAutofit/>
          </a:bodyPr>
          <a:lstStyle/>
          <a:p>
            <a:endParaRPr sz="3957"/>
          </a:p>
        </p:txBody>
      </p:sp>
      <p:pic>
        <p:nvPicPr>
          <p:cNvPr id="286" name="Google Shape;286;p34"/>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grpSp>
        <p:nvGrpSpPr>
          <p:cNvPr id="287" name="Google Shape;287;p34"/>
          <p:cNvGrpSpPr/>
          <p:nvPr/>
        </p:nvGrpSpPr>
        <p:grpSpPr>
          <a:xfrm>
            <a:off x="1157569" y="755346"/>
            <a:ext cx="4631594" cy="930672"/>
            <a:chOff x="465000" y="271600"/>
            <a:chExt cx="2106600" cy="423300"/>
          </a:xfrm>
        </p:grpSpPr>
        <p:sp>
          <p:nvSpPr>
            <p:cNvPr id="288" name="Google Shape;288;p34"/>
            <p:cNvSpPr/>
            <p:nvPr/>
          </p:nvSpPr>
          <p:spPr>
            <a:xfrm>
              <a:off x="465000" y="271600"/>
              <a:ext cx="2106600" cy="423300"/>
            </a:xfrm>
            <a:prstGeom prst="roundRect">
              <a:avLst>
                <a:gd name="adj" fmla="val 50000"/>
              </a:avLst>
            </a:prstGeom>
            <a:solidFill>
              <a:srgbClr val="F78400"/>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289" name="Google Shape;289;p34"/>
            <p:cNvSpPr txBox="1"/>
            <p:nvPr/>
          </p:nvSpPr>
          <p:spPr>
            <a:xfrm>
              <a:off x="465000" y="306250"/>
              <a:ext cx="2106600" cy="353874"/>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Decide where to hire from</a:t>
              </a:r>
              <a:endParaRPr sz="2418">
                <a:solidFill>
                  <a:schemeClr val="dk1"/>
                </a:solidFill>
                <a:latin typeface="Poppins Medium"/>
                <a:ea typeface="Poppins Medium"/>
                <a:cs typeface="Poppins Medium"/>
                <a:sym typeface="Poppins Medium"/>
              </a:endParaRPr>
            </a:p>
          </p:txBody>
        </p:sp>
      </p:grpSp>
      <p:sp>
        <p:nvSpPr>
          <p:cNvPr id="290" name="Google Shape;290;p34"/>
          <p:cNvSpPr txBox="1"/>
          <p:nvPr/>
        </p:nvSpPr>
        <p:spPr>
          <a:xfrm>
            <a:off x="627594" y="2399631"/>
            <a:ext cx="12839449" cy="1370083"/>
          </a:xfrm>
          <a:prstGeom prst="rect">
            <a:avLst/>
          </a:prstGeom>
          <a:noFill/>
          <a:ln>
            <a:noFill/>
          </a:ln>
        </p:spPr>
        <p:txBody>
          <a:bodyPr spcFirstLastPara="1" wrap="square" lIns="75357" tIns="75357" rIns="75357" bIns="75357" anchor="t" anchorCtr="0">
            <a:spAutoFit/>
          </a:bodyPr>
          <a:lstStyle/>
          <a:p>
            <a:r>
              <a:rPr lang="en" sz="3957" b="1">
                <a:latin typeface="Poppins"/>
                <a:ea typeface="Poppins"/>
                <a:cs typeface="Poppins"/>
                <a:sym typeface="Poppins"/>
              </a:rPr>
              <a:t>When picking countries to hire </a:t>
            </a:r>
            <a:endParaRPr sz="3957" b="1">
              <a:latin typeface="Poppins"/>
              <a:ea typeface="Poppins"/>
              <a:cs typeface="Poppins"/>
              <a:sym typeface="Poppins"/>
            </a:endParaRPr>
          </a:p>
          <a:p>
            <a:r>
              <a:rPr lang="en" sz="3957" b="1">
                <a:latin typeface="Poppins"/>
                <a:ea typeface="Poppins"/>
                <a:cs typeface="Poppins"/>
                <a:sym typeface="Poppins"/>
              </a:rPr>
              <a:t>from, consider:</a:t>
            </a:r>
            <a:endParaRPr sz="3957" b="1">
              <a:latin typeface="Poppins"/>
              <a:ea typeface="Poppins"/>
              <a:cs typeface="Poppins"/>
              <a:sym typeface="Poppins"/>
            </a:endParaRPr>
          </a:p>
        </p:txBody>
      </p:sp>
      <p:sp>
        <p:nvSpPr>
          <p:cNvPr id="291" name="Google Shape;291;p34"/>
          <p:cNvSpPr txBox="1"/>
          <p:nvPr/>
        </p:nvSpPr>
        <p:spPr>
          <a:xfrm>
            <a:off x="627593" y="4022866"/>
            <a:ext cx="9132591" cy="5836242"/>
          </a:xfrm>
          <a:prstGeom prst="rect">
            <a:avLst/>
          </a:prstGeom>
          <a:noFill/>
          <a:ln>
            <a:noFill/>
          </a:ln>
        </p:spPr>
        <p:txBody>
          <a:bodyPr spcFirstLastPara="1" wrap="square" lIns="75357" tIns="75357" rIns="75357" bIns="75357" anchor="t" anchorCtr="0">
            <a:spAutoFit/>
          </a:bodyPr>
          <a:lstStyle/>
          <a:p>
            <a:pPr marL="2010400" indent="-712017">
              <a:buSzPts val="1500"/>
              <a:buFont typeface="Poppins"/>
              <a:buChar char="●"/>
            </a:pPr>
            <a:r>
              <a:rPr lang="en" sz="3298">
                <a:latin typeface="Poppins"/>
                <a:ea typeface="Poppins"/>
                <a:cs typeface="Poppins"/>
                <a:sym typeface="Poppins"/>
              </a:rPr>
              <a:t>Quality of the talent pool </a:t>
            </a:r>
            <a:endParaRPr sz="3298">
              <a:latin typeface="Poppins"/>
              <a:ea typeface="Poppins"/>
              <a:cs typeface="Poppins"/>
              <a:sym typeface="Poppins"/>
            </a:endParaRPr>
          </a:p>
          <a:p>
            <a:pPr marL="10052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Time zones</a:t>
            </a:r>
            <a:endParaRPr sz="3298">
              <a:latin typeface="Poppins"/>
              <a:ea typeface="Poppins"/>
              <a:cs typeface="Poppins"/>
              <a:sym typeface="Poppins"/>
            </a:endParaRPr>
          </a:p>
          <a:p>
            <a:pPr marL="10052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Languages </a:t>
            </a:r>
            <a:endParaRPr sz="3298">
              <a:latin typeface="Poppins"/>
              <a:ea typeface="Poppins"/>
              <a:cs typeface="Poppins"/>
              <a:sym typeface="Poppins"/>
            </a:endParaRPr>
          </a:p>
          <a:p>
            <a:pPr marL="10052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Cost of hiring</a:t>
            </a:r>
            <a:endParaRPr sz="3298">
              <a:latin typeface="Poppins"/>
              <a:ea typeface="Poppins"/>
              <a:cs typeface="Poppins"/>
              <a:sym typeface="Poppins"/>
            </a:endParaRPr>
          </a:p>
          <a:p>
            <a:pPr marL="1005200"/>
            <a:endParaRPr sz="3298">
              <a:latin typeface="Poppins"/>
              <a:ea typeface="Poppins"/>
              <a:cs typeface="Poppins"/>
              <a:sym typeface="Poppins"/>
            </a:endParaRPr>
          </a:p>
          <a:p>
            <a:pPr marL="2010400" indent="-712017">
              <a:buSzPts val="1500"/>
              <a:buFont typeface="Poppins"/>
              <a:buChar char="●"/>
            </a:pPr>
            <a:r>
              <a:rPr lang="en" sz="3298">
                <a:latin typeface="Poppins"/>
                <a:ea typeface="Poppins"/>
                <a:cs typeface="Poppins"/>
                <a:sym typeface="Poppins"/>
              </a:rPr>
              <a:t>Cultural differences or similarities </a:t>
            </a:r>
            <a:endParaRPr sz="3298">
              <a:latin typeface="Poppins"/>
              <a:ea typeface="Poppins"/>
              <a:cs typeface="Poppins"/>
              <a:sym typeface="Poppins"/>
            </a:endParaRPr>
          </a:p>
          <a:p>
            <a:pPr marL="1005200"/>
            <a:endParaRPr sz="3957"/>
          </a:p>
        </p:txBody>
      </p:sp>
      <p:pic>
        <p:nvPicPr>
          <p:cNvPr id="292" name="Google Shape;292;p34"/>
          <p:cNvPicPr preferRelativeResize="0"/>
          <p:nvPr/>
        </p:nvPicPr>
        <p:blipFill rotWithShape="1">
          <a:blip r:embed="rId4">
            <a:alphaModFix/>
          </a:blip>
          <a:srcRect l="18693" t="17749" r="19386"/>
          <a:stretch/>
        </p:blipFill>
        <p:spPr>
          <a:xfrm>
            <a:off x="13286428" y="2803627"/>
            <a:ext cx="4631592" cy="6152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7"/>
        <p:cNvGrpSpPr/>
        <p:nvPr/>
      </p:nvGrpSpPr>
      <p:grpSpPr>
        <a:xfrm>
          <a:off x="0" y="0"/>
          <a:ext cx="0" cy="0"/>
          <a:chOff x="0" y="0"/>
          <a:chExt cx="0" cy="0"/>
        </a:xfrm>
      </p:grpSpPr>
      <p:sp>
        <p:nvSpPr>
          <p:cNvPr id="308" name="Google Shape;308;p36"/>
          <p:cNvSpPr/>
          <p:nvPr/>
        </p:nvSpPr>
        <p:spPr>
          <a:xfrm>
            <a:off x="10052050" y="2707107"/>
            <a:ext cx="5653948" cy="6975094"/>
          </a:xfrm>
          <a:prstGeom prst="roundRect">
            <a:avLst>
              <a:gd name="adj" fmla="val 16667"/>
            </a:avLst>
          </a:prstGeom>
          <a:noFill/>
          <a:ln w="19050" cap="flat" cmpd="sng">
            <a:solidFill>
              <a:srgbClr val="7FDFB3"/>
            </a:solidFill>
            <a:prstDash val="solid"/>
            <a:round/>
            <a:headEnd type="none" w="sm" len="sm"/>
            <a:tailEnd type="none" w="sm" len="sm"/>
          </a:ln>
        </p:spPr>
        <p:txBody>
          <a:bodyPr spcFirstLastPara="1" wrap="square" lIns="201008" tIns="201008" rIns="201008" bIns="201008" anchor="ctr" anchorCtr="0">
            <a:noAutofit/>
          </a:bodyPr>
          <a:lstStyle/>
          <a:p>
            <a:pPr algn="ctr"/>
            <a:endParaRPr lang="en" sz="2858" dirty="0">
              <a:solidFill>
                <a:schemeClr val="dk1"/>
              </a:solidFill>
              <a:latin typeface="Poppins"/>
              <a:ea typeface="Poppins"/>
              <a:cs typeface="Poppins"/>
              <a:sym typeface="Poppins"/>
            </a:endParaRPr>
          </a:p>
          <a:p>
            <a:pPr algn="ctr"/>
            <a:endParaRPr lang="en" sz="2858" dirty="0">
              <a:solidFill>
                <a:schemeClr val="dk1"/>
              </a:solidFill>
              <a:latin typeface="Poppins"/>
              <a:ea typeface="Poppins"/>
              <a:cs typeface="Poppins"/>
              <a:sym typeface="Poppins"/>
            </a:endParaRPr>
          </a:p>
          <a:p>
            <a:pPr algn="ctr"/>
            <a:endParaRPr lang="en" sz="2858" dirty="0">
              <a:solidFill>
                <a:schemeClr val="dk1"/>
              </a:solidFill>
              <a:latin typeface="Poppins"/>
              <a:ea typeface="Poppins"/>
              <a:cs typeface="Poppins"/>
              <a:sym typeface="Poppins"/>
            </a:endParaRPr>
          </a:p>
          <a:p>
            <a:pPr algn="ctr"/>
            <a:endParaRPr lang="en" sz="2858" dirty="0">
              <a:solidFill>
                <a:schemeClr val="dk1"/>
              </a:solidFill>
              <a:latin typeface="Poppins"/>
              <a:ea typeface="Poppins"/>
              <a:cs typeface="Poppins"/>
              <a:sym typeface="Poppins"/>
            </a:endParaRPr>
          </a:p>
          <a:p>
            <a:pPr algn="ctr"/>
            <a:r>
              <a:rPr lang="en" sz="2858" dirty="0">
                <a:solidFill>
                  <a:schemeClr val="dk1"/>
                </a:solidFill>
                <a:latin typeface="Poppins"/>
                <a:ea typeface="Poppins"/>
                <a:cs typeface="Poppins"/>
                <a:sym typeface="Poppins"/>
              </a:rPr>
              <a:t>1,800 employees in over 85+ countries </a:t>
            </a:r>
            <a:endParaRPr sz="2858" dirty="0">
              <a:solidFill>
                <a:schemeClr val="dk1"/>
              </a:solidFill>
              <a:latin typeface="Poppins"/>
              <a:ea typeface="Poppins"/>
              <a:cs typeface="Poppins"/>
              <a:sym typeface="Poppins"/>
            </a:endParaRPr>
          </a:p>
          <a:p>
            <a:pPr algn="ctr"/>
            <a:endParaRPr sz="2858" dirty="0">
              <a:solidFill>
                <a:schemeClr val="dk1"/>
              </a:solidFill>
              <a:latin typeface="Poppins"/>
              <a:ea typeface="Poppins"/>
              <a:cs typeface="Poppins"/>
              <a:sym typeface="Poppins"/>
            </a:endParaRPr>
          </a:p>
          <a:p>
            <a:pPr algn="ctr">
              <a:buClr>
                <a:schemeClr val="dk1"/>
              </a:buClr>
              <a:buSzPts val="1100"/>
            </a:pPr>
            <a:r>
              <a:rPr lang="en" sz="2858" dirty="0">
                <a:solidFill>
                  <a:schemeClr val="dk1"/>
                </a:solidFill>
                <a:latin typeface="Poppins"/>
                <a:ea typeface="Poppins"/>
                <a:cs typeface="Poppins"/>
                <a:sym typeface="Poppins"/>
              </a:rPr>
              <a:t>Serving 11,000+ customers across over 150+ countries </a:t>
            </a:r>
          </a:p>
          <a:p>
            <a:pPr algn="ctr">
              <a:buClr>
                <a:schemeClr val="dk1"/>
              </a:buClr>
              <a:buSzPts val="1100"/>
            </a:pPr>
            <a:endParaRPr lang="en" sz="2858" dirty="0">
              <a:solidFill>
                <a:schemeClr val="dk1"/>
              </a:solidFill>
              <a:latin typeface="Poppins"/>
              <a:ea typeface="Poppins"/>
              <a:cs typeface="Poppins"/>
              <a:sym typeface="Poppins"/>
            </a:endParaRPr>
          </a:p>
          <a:p>
            <a:pPr algn="ctr">
              <a:buClr>
                <a:schemeClr val="dk1"/>
              </a:buClr>
              <a:buSzPts val="1100"/>
            </a:pPr>
            <a:r>
              <a:rPr lang="en" sz="2858" dirty="0">
                <a:solidFill>
                  <a:schemeClr val="dk1"/>
                </a:solidFill>
                <a:latin typeface="Poppins"/>
                <a:ea typeface="Poppins"/>
                <a:cs typeface="Poppins"/>
                <a:sym typeface="Poppins"/>
              </a:rPr>
              <a:t>Fastest growing SAAS company in the history</a:t>
            </a:r>
          </a:p>
          <a:p>
            <a:pPr algn="ctr">
              <a:buClr>
                <a:schemeClr val="dk1"/>
              </a:buClr>
              <a:buSzPts val="1100"/>
            </a:pPr>
            <a:endParaRPr lang="en" sz="2858" dirty="0">
              <a:solidFill>
                <a:schemeClr val="dk1"/>
              </a:solidFill>
              <a:latin typeface="Poppins"/>
              <a:ea typeface="Poppins"/>
              <a:cs typeface="Poppins"/>
              <a:sym typeface="Poppins"/>
            </a:endParaRPr>
          </a:p>
          <a:p>
            <a:pPr algn="ctr">
              <a:buClr>
                <a:schemeClr val="dk1"/>
              </a:buClr>
              <a:buSzPts val="1100"/>
            </a:pPr>
            <a:endParaRPr sz="2858" dirty="0">
              <a:solidFill>
                <a:schemeClr val="dk1"/>
              </a:solidFill>
              <a:latin typeface="Poppins"/>
              <a:ea typeface="Poppins"/>
              <a:cs typeface="Poppins"/>
              <a:sym typeface="Poppins"/>
            </a:endParaRPr>
          </a:p>
        </p:txBody>
      </p:sp>
      <p:sp>
        <p:nvSpPr>
          <p:cNvPr id="309" name="Google Shape;309;p36"/>
          <p:cNvSpPr/>
          <p:nvPr/>
        </p:nvSpPr>
        <p:spPr>
          <a:xfrm>
            <a:off x="2059164" y="2707107"/>
            <a:ext cx="5653948" cy="6975094"/>
          </a:xfrm>
          <a:prstGeom prst="roundRect">
            <a:avLst>
              <a:gd name="adj" fmla="val 16667"/>
            </a:avLst>
          </a:prstGeom>
          <a:noFill/>
          <a:ln w="19050" cap="flat" cmpd="sng">
            <a:solidFill>
              <a:srgbClr val="FFC664"/>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310" name="Google Shape;310;p36"/>
          <p:cNvSpPr/>
          <p:nvPr/>
        </p:nvSpPr>
        <p:spPr>
          <a:xfrm>
            <a:off x="1022354" y="597540"/>
            <a:ext cx="4655999" cy="810628"/>
          </a:xfrm>
          <a:prstGeom prst="roundRect">
            <a:avLst>
              <a:gd name="adj" fmla="val 50000"/>
            </a:avLst>
          </a:prstGeom>
          <a:solidFill>
            <a:srgbClr val="FF928E"/>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311" name="Google Shape;311;p36"/>
          <p:cNvPicPr preferRelativeResize="0"/>
          <p:nvPr/>
        </p:nvPicPr>
        <p:blipFill rotWithShape="1">
          <a:blip r:embed="rId3">
            <a:alphaModFix/>
          </a:blip>
          <a:srcRect t="17196" b="11507"/>
          <a:stretch/>
        </p:blipFill>
        <p:spPr>
          <a:xfrm>
            <a:off x="18831159" y="597540"/>
            <a:ext cx="747968" cy="533273"/>
          </a:xfrm>
          <a:prstGeom prst="rect">
            <a:avLst/>
          </a:prstGeom>
          <a:noFill/>
          <a:ln>
            <a:noFill/>
          </a:ln>
        </p:spPr>
      </p:pic>
      <p:sp>
        <p:nvSpPr>
          <p:cNvPr id="312" name="Google Shape;312;p36"/>
          <p:cNvSpPr txBox="1"/>
          <p:nvPr/>
        </p:nvSpPr>
        <p:spPr>
          <a:xfrm>
            <a:off x="1364348" y="613700"/>
            <a:ext cx="3972011" cy="778031"/>
          </a:xfrm>
          <a:prstGeom prst="rect">
            <a:avLst/>
          </a:prstGeom>
          <a:noFill/>
          <a:ln>
            <a:noFill/>
          </a:ln>
        </p:spPr>
        <p:txBody>
          <a:bodyPr spcFirstLastPara="1" wrap="square" lIns="201008" tIns="201008" rIns="201008" bIns="201008" anchor="t" anchorCtr="0">
            <a:spAutoFit/>
          </a:bodyPr>
          <a:lstStyle/>
          <a:p>
            <a:pPr algn="ctr"/>
            <a:r>
              <a:rPr lang="en" sz="2418">
                <a:solidFill>
                  <a:schemeClr val="dk1"/>
                </a:solidFill>
                <a:latin typeface="Poppins Medium"/>
                <a:ea typeface="Poppins Medium"/>
                <a:cs typeface="Poppins Medium"/>
                <a:sym typeface="Poppins Medium"/>
              </a:rPr>
              <a:t>Hire!</a:t>
            </a:r>
            <a:endParaRPr sz="2418">
              <a:solidFill>
                <a:schemeClr val="dk1"/>
              </a:solidFill>
              <a:latin typeface="Poppins Medium"/>
              <a:ea typeface="Poppins Medium"/>
              <a:cs typeface="Poppins Medium"/>
              <a:sym typeface="Poppins Medium"/>
            </a:endParaRPr>
          </a:p>
        </p:txBody>
      </p:sp>
      <p:sp>
        <p:nvSpPr>
          <p:cNvPr id="313" name="Google Shape;313;p36"/>
          <p:cNvSpPr txBox="1"/>
          <p:nvPr/>
        </p:nvSpPr>
        <p:spPr>
          <a:xfrm>
            <a:off x="2059138" y="3529608"/>
            <a:ext cx="5653948" cy="4888482"/>
          </a:xfrm>
          <a:prstGeom prst="rect">
            <a:avLst/>
          </a:prstGeom>
          <a:noFill/>
          <a:ln>
            <a:noFill/>
          </a:ln>
        </p:spPr>
        <p:txBody>
          <a:bodyPr spcFirstLastPara="1" wrap="square" lIns="75357" tIns="75357" rIns="75357" bIns="75357" anchor="t" anchorCtr="0">
            <a:spAutoFit/>
          </a:bodyPr>
          <a:lstStyle/>
          <a:p>
            <a:pPr algn="ctr"/>
            <a:r>
              <a:rPr lang="en" sz="3957" b="1" dirty="0">
                <a:solidFill>
                  <a:schemeClr val="dk1"/>
                </a:solidFill>
                <a:latin typeface="Poppins"/>
                <a:ea typeface="Poppins"/>
                <a:cs typeface="Poppins"/>
                <a:sym typeface="Poppins"/>
              </a:rPr>
              <a:t>Deel in 2019</a:t>
            </a:r>
            <a:endParaRPr sz="3957" b="1" dirty="0">
              <a:solidFill>
                <a:schemeClr val="dk1"/>
              </a:solidFill>
              <a:latin typeface="Poppins"/>
              <a:ea typeface="Poppins"/>
              <a:cs typeface="Poppins"/>
              <a:sym typeface="Poppins"/>
            </a:endParaRPr>
          </a:p>
          <a:p>
            <a:pPr algn="ctr"/>
            <a:endParaRPr sz="3957" b="1" dirty="0">
              <a:solidFill>
                <a:schemeClr val="dk1"/>
              </a:solidFill>
              <a:latin typeface="Poppins"/>
              <a:ea typeface="Poppins"/>
              <a:cs typeface="Poppins"/>
              <a:sym typeface="Poppins"/>
            </a:endParaRPr>
          </a:p>
          <a:p>
            <a:pPr algn="ctr"/>
            <a:r>
              <a:rPr lang="en" sz="2858" dirty="0">
                <a:solidFill>
                  <a:schemeClr val="dk1"/>
                </a:solidFill>
                <a:latin typeface="Poppins"/>
                <a:ea typeface="Poppins"/>
                <a:cs typeface="Poppins"/>
                <a:sym typeface="Poppins"/>
              </a:rPr>
              <a:t>Engineers in Israel &amp; Ukraine </a:t>
            </a:r>
            <a:endParaRPr sz="2858" dirty="0">
              <a:solidFill>
                <a:schemeClr val="dk1"/>
              </a:solidFill>
              <a:latin typeface="Poppins"/>
              <a:ea typeface="Poppins"/>
              <a:cs typeface="Poppins"/>
              <a:sym typeface="Poppins"/>
            </a:endParaRPr>
          </a:p>
          <a:p>
            <a:pPr algn="ctr"/>
            <a:endParaRPr sz="2858" dirty="0">
              <a:solidFill>
                <a:schemeClr val="dk1"/>
              </a:solidFill>
              <a:latin typeface="Poppins"/>
              <a:ea typeface="Poppins"/>
              <a:cs typeface="Poppins"/>
              <a:sym typeface="Poppins"/>
            </a:endParaRPr>
          </a:p>
          <a:p>
            <a:pPr algn="ctr"/>
            <a:r>
              <a:rPr lang="en" sz="2858" dirty="0">
                <a:solidFill>
                  <a:schemeClr val="dk1"/>
                </a:solidFill>
                <a:latin typeface="Poppins"/>
                <a:ea typeface="Poppins"/>
                <a:cs typeface="Poppins"/>
                <a:sym typeface="Poppins"/>
              </a:rPr>
              <a:t>One product designer in the United Kingdom </a:t>
            </a:r>
            <a:endParaRPr sz="2858" dirty="0">
              <a:solidFill>
                <a:schemeClr val="dk1"/>
              </a:solidFill>
              <a:latin typeface="Poppins"/>
              <a:ea typeface="Poppins"/>
              <a:cs typeface="Poppins"/>
              <a:sym typeface="Poppins"/>
            </a:endParaRPr>
          </a:p>
          <a:p>
            <a:pPr algn="ctr"/>
            <a:endParaRPr sz="2858" dirty="0">
              <a:solidFill>
                <a:schemeClr val="dk1"/>
              </a:solidFill>
              <a:latin typeface="Poppins"/>
              <a:ea typeface="Poppins"/>
              <a:cs typeface="Poppins"/>
              <a:sym typeface="Poppins"/>
            </a:endParaRPr>
          </a:p>
          <a:p>
            <a:pPr algn="ctr"/>
            <a:r>
              <a:rPr lang="en" sz="2858" dirty="0">
                <a:solidFill>
                  <a:schemeClr val="dk1"/>
                </a:solidFill>
                <a:latin typeface="Poppins"/>
                <a:ea typeface="Poppins"/>
                <a:cs typeface="Poppins"/>
                <a:sym typeface="Poppins"/>
              </a:rPr>
              <a:t>One marketing manager in Serbia</a:t>
            </a:r>
            <a:endParaRPr sz="2858" dirty="0">
              <a:solidFill>
                <a:schemeClr val="dk1"/>
              </a:solidFill>
              <a:latin typeface="Poppins"/>
              <a:ea typeface="Poppins"/>
              <a:cs typeface="Poppins"/>
              <a:sym typeface="Poppins"/>
            </a:endParaRPr>
          </a:p>
          <a:p>
            <a:pPr algn="ctr"/>
            <a:endParaRPr sz="2858" dirty="0">
              <a:solidFill>
                <a:schemeClr val="dk1"/>
              </a:solidFill>
              <a:latin typeface="Poppins"/>
              <a:ea typeface="Poppins"/>
              <a:cs typeface="Poppins"/>
              <a:sym typeface="Poppins"/>
            </a:endParaRPr>
          </a:p>
        </p:txBody>
      </p:sp>
      <p:sp>
        <p:nvSpPr>
          <p:cNvPr id="314" name="Google Shape;314;p36"/>
          <p:cNvSpPr txBox="1"/>
          <p:nvPr/>
        </p:nvSpPr>
        <p:spPr>
          <a:xfrm>
            <a:off x="10602802" y="2844500"/>
            <a:ext cx="4552444" cy="1370083"/>
          </a:xfrm>
          <a:prstGeom prst="rect">
            <a:avLst/>
          </a:prstGeom>
          <a:noFill/>
          <a:ln>
            <a:noFill/>
          </a:ln>
        </p:spPr>
        <p:txBody>
          <a:bodyPr spcFirstLastPara="1" wrap="square" lIns="75357" tIns="75357" rIns="75357" bIns="75357" anchor="t" anchorCtr="0">
            <a:spAutoFit/>
          </a:bodyPr>
          <a:lstStyle/>
          <a:p>
            <a:pPr algn="ctr"/>
            <a:endParaRPr lang="en" sz="3957" b="1" dirty="0">
              <a:solidFill>
                <a:schemeClr val="dk1"/>
              </a:solidFill>
              <a:latin typeface="Poppins"/>
              <a:ea typeface="Poppins"/>
              <a:cs typeface="Poppins"/>
              <a:sym typeface="Poppins"/>
            </a:endParaRPr>
          </a:p>
          <a:p>
            <a:pPr algn="ctr"/>
            <a:r>
              <a:rPr lang="en" sz="3957" b="1" dirty="0">
                <a:solidFill>
                  <a:schemeClr val="dk1"/>
                </a:solidFill>
                <a:latin typeface="Poppins"/>
                <a:ea typeface="Poppins"/>
                <a:cs typeface="Poppins"/>
                <a:sym typeface="Poppins"/>
              </a:rPr>
              <a:t>Our team today </a:t>
            </a:r>
            <a:endParaRPr sz="5057" b="1" dirty="0">
              <a:solidFill>
                <a:schemeClr val="dk1"/>
              </a:solidFill>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82F76"/>
        </a:solidFill>
        <a:effectLst/>
      </p:bgPr>
    </p:bg>
    <p:spTree>
      <p:nvGrpSpPr>
        <p:cNvPr id="1" name="Shape 329"/>
        <p:cNvGrpSpPr/>
        <p:nvPr/>
      </p:nvGrpSpPr>
      <p:grpSpPr>
        <a:xfrm>
          <a:off x="0" y="0"/>
          <a:ext cx="0" cy="0"/>
          <a:chOff x="0" y="0"/>
          <a:chExt cx="0" cy="0"/>
        </a:xfrm>
      </p:grpSpPr>
      <p:sp>
        <p:nvSpPr>
          <p:cNvPr id="330" name="Google Shape;330;p38"/>
          <p:cNvSpPr txBox="1"/>
          <p:nvPr/>
        </p:nvSpPr>
        <p:spPr>
          <a:xfrm>
            <a:off x="2454640" y="5027111"/>
            <a:ext cx="15194821" cy="1272141"/>
          </a:xfrm>
          <a:prstGeom prst="rect">
            <a:avLst/>
          </a:prstGeom>
          <a:noFill/>
          <a:ln>
            <a:noFill/>
          </a:ln>
        </p:spPr>
        <p:txBody>
          <a:bodyPr spcFirstLastPara="1" wrap="square" lIns="201008" tIns="201008" rIns="201008" bIns="201008" anchor="t" anchorCtr="0">
            <a:spAutoFit/>
          </a:bodyPr>
          <a:lstStyle/>
          <a:p>
            <a:pPr algn="ctr">
              <a:lnSpc>
                <a:spcPct val="80000"/>
              </a:lnSpc>
            </a:pPr>
            <a:r>
              <a:rPr lang="en" sz="7036">
                <a:solidFill>
                  <a:schemeClr val="lt1"/>
                </a:solidFill>
                <a:latin typeface="Poppins SemiBold"/>
                <a:ea typeface="Poppins SemiBold"/>
                <a:cs typeface="Poppins SemiBold"/>
                <a:sym typeface="Poppins SemiBold"/>
              </a:rPr>
              <a:t>Questions?</a:t>
            </a:r>
            <a:endParaRPr sz="7036">
              <a:solidFill>
                <a:schemeClr val="lt1"/>
              </a:solidFill>
              <a:latin typeface="Poppins SemiBold"/>
              <a:ea typeface="Poppins SemiBold"/>
              <a:cs typeface="Poppins SemiBold"/>
              <a:sym typeface="Poppins SemiBold"/>
            </a:endParaRPr>
          </a:p>
        </p:txBody>
      </p:sp>
      <p:sp>
        <p:nvSpPr>
          <p:cNvPr id="331" name="Google Shape;331;p38"/>
          <p:cNvSpPr/>
          <p:nvPr/>
        </p:nvSpPr>
        <p:spPr>
          <a:xfrm>
            <a:off x="-1419918" y="6776626"/>
            <a:ext cx="3625070" cy="3625070"/>
          </a:xfrm>
          <a:prstGeom prst="ellipse">
            <a:avLst/>
          </a:prstGeom>
          <a:solidFill>
            <a:srgbClr val="9BCDFB"/>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sp>
        <p:nvSpPr>
          <p:cNvPr id="332" name="Google Shape;332;p38"/>
          <p:cNvSpPr/>
          <p:nvPr/>
        </p:nvSpPr>
        <p:spPr>
          <a:xfrm>
            <a:off x="1995844" y="9837917"/>
            <a:ext cx="866033" cy="866033"/>
          </a:xfrm>
          <a:prstGeom prst="ellipse">
            <a:avLst/>
          </a:prstGeom>
          <a:solidFill>
            <a:srgbClr val="FFC664"/>
          </a:solidFill>
          <a:ln w="9525" cap="flat" cmpd="sng">
            <a:solidFill>
              <a:srgbClr val="434343"/>
            </a:solidFill>
            <a:prstDash val="solid"/>
            <a:round/>
            <a:headEnd type="none" w="sm" len="sm"/>
            <a:tailEnd type="none" w="sm" len="sm"/>
          </a:ln>
        </p:spPr>
        <p:txBody>
          <a:bodyPr spcFirstLastPara="1" wrap="square" lIns="201008" tIns="201008" rIns="201008" bIns="201008" anchor="ctr" anchorCtr="0">
            <a:noAutofit/>
          </a:bodyPr>
          <a:lstStyle/>
          <a:p>
            <a:endParaRPr sz="3957"/>
          </a:p>
        </p:txBody>
      </p:sp>
      <p:pic>
        <p:nvPicPr>
          <p:cNvPr id="333" name="Google Shape;333;p38"/>
          <p:cNvPicPr preferRelativeResize="0"/>
          <p:nvPr/>
        </p:nvPicPr>
        <p:blipFill rotWithShape="1">
          <a:blip r:embed="rId3">
            <a:alphaModFix/>
          </a:blip>
          <a:srcRect t="15719" b="15726"/>
          <a:stretch/>
        </p:blipFill>
        <p:spPr>
          <a:xfrm>
            <a:off x="17288721" y="422256"/>
            <a:ext cx="2755739" cy="97530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BCE71D3-AB45-4F35-8CBD-F18DD48B79C5}"/>
              </a:ext>
            </a:extLst>
          </p:cNvPr>
          <p:cNvSpPr>
            <a:spLocks noGrp="1"/>
          </p:cNvSpPr>
          <p:nvPr>
            <p:ph type="title" idx="4294967295"/>
          </p:nvPr>
        </p:nvSpPr>
        <p:spPr>
          <a:xfrm>
            <a:off x="5327650" y="3890963"/>
            <a:ext cx="14776450" cy="4347344"/>
          </a:xfrm>
        </p:spPr>
        <p:txBody>
          <a:bodyPr/>
          <a:lstStyle/>
          <a:p>
            <a:pPr algn="r"/>
            <a:r>
              <a:rPr lang="fr-FR" dirty="0">
                <a:solidFill>
                  <a:schemeClr val="bg1"/>
                </a:solidFill>
              </a:rPr>
              <a:t>4 – </a:t>
            </a:r>
            <a:r>
              <a:rPr lang="fr-FR" dirty="0" err="1"/>
              <a:t>Roundtable</a:t>
            </a:r>
            <a:r>
              <a:rPr lang="fr-FR" dirty="0"/>
              <a:t> – </a:t>
            </a:r>
            <a:r>
              <a:rPr lang="en-US" sz="9600" dirty="0"/>
              <a:t>Challenges based on business cases </a:t>
            </a:r>
            <a:endParaRPr lang="fr-FR" dirty="0"/>
          </a:p>
        </p:txBody>
      </p:sp>
    </p:spTree>
    <p:extLst>
      <p:ext uri="{BB962C8B-B14F-4D97-AF65-F5344CB8AC3E}">
        <p14:creationId xmlns:p14="http://schemas.microsoft.com/office/powerpoint/2010/main" val="3055152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99BBD8F-19AF-9E3F-1D32-9BFBDC2D597F}"/>
              </a:ext>
            </a:extLst>
          </p:cNvPr>
          <p:cNvSpPr txBox="1">
            <a:spLocks noGrp="1"/>
          </p:cNvSpPr>
          <p:nvPr>
            <p:ph type="title"/>
          </p:nvPr>
        </p:nvSpPr>
        <p:spPr>
          <a:xfrm>
            <a:off x="2291407" y="461047"/>
            <a:ext cx="15732125" cy="1220787"/>
          </a:xfrm>
          <a:prstGeom prst="rect">
            <a:avLst/>
          </a:prstGeom>
        </p:spPr>
        <p:txBody>
          <a:bodyPr vert="horz" lIns="91427" tIns="45714" rIns="91427" bIns="45714" rtlCol="0" anchor="ctr">
            <a:noAutofit/>
          </a:bodyPr>
          <a:lstStyle>
            <a:lvl1pPr algn="l" defTabSz="914400" rtl="0" eaLnBrk="1" latinLnBrk="0" hangingPunct="1">
              <a:lnSpc>
                <a:spcPct val="90000"/>
              </a:lnSpc>
              <a:spcBef>
                <a:spcPct val="0"/>
              </a:spcBef>
              <a:buNone/>
              <a:defRPr sz="9000" b="0" i="0" kern="1200" baseline="0">
                <a:solidFill>
                  <a:schemeClr val="tx1"/>
                </a:solidFill>
                <a:latin typeface="Archia Bold" panose="02000503000000020004" pitchFamily="2" charset="77"/>
                <a:ea typeface="+mj-ea"/>
                <a:cs typeface="+mj-cs"/>
              </a:defRPr>
            </a:lvl1pPr>
          </a:lstStyle>
          <a:p>
            <a:r>
              <a:rPr lang="fr-FR" sz="5399" b="1" u="sng" dirty="0" err="1">
                <a:latin typeface="Archia Bold" panose="02000503000000020004"/>
              </a:rPr>
              <a:t>Finland</a:t>
            </a:r>
            <a:endParaRPr lang="fr-FR" sz="5399" b="1" u="sng" dirty="0">
              <a:latin typeface="Archia Bold" panose="02000503000000020004"/>
            </a:endParaRPr>
          </a:p>
        </p:txBody>
      </p:sp>
      <p:pic>
        <p:nvPicPr>
          <p:cNvPr id="2" name="Picture 6" descr="🇫🇮 Drapeau : Finlande Emoji">
            <a:extLst>
              <a:ext uri="{FF2B5EF4-FFF2-40B4-BE49-F238E27FC236}">
                <a16:creationId xmlns:a16="http://schemas.microsoft.com/office/drawing/2014/main" id="{6789B2C3-0048-0515-F34B-45247FBC20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185519"/>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E41D132-4D6D-BD2E-EF92-C16B0989F364}"/>
              </a:ext>
            </a:extLst>
          </p:cNvPr>
          <p:cNvSpPr txBox="1"/>
          <p:nvPr/>
        </p:nvSpPr>
        <p:spPr>
          <a:xfrm>
            <a:off x="5099050" y="849105"/>
            <a:ext cx="14099833" cy="2153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Aft>
                <a:spcPts val="800"/>
              </a:spcAft>
            </a:pPr>
            <a:r>
              <a:rPr lang="en-GB" sz="2400" dirty="0">
                <a:solidFill>
                  <a:srgbClr val="333333"/>
                </a:solidFill>
                <a:effectLst/>
                <a:latin typeface="+mj-lt"/>
                <a:ea typeface="Calibri" panose="020F0502020204030204" pitchFamily="34" charset="0"/>
                <a:cs typeface="Times New Roman" panose="02020603050405020304" pitchFamily="18" charset="0"/>
              </a:rPr>
              <a:t>If permanent residency of a person is in another country (not Finland), one can drive your foreign registered motor vehicle in Finland exempt from car tax when certain preconditions are satisfied. But if he or she has lived in Finland at least 185 days but one’s permanent residence is still in another country, one can submit a request for extension of the time limit for tax-exempt use (for a maximum of one year). </a:t>
            </a:r>
          </a:p>
          <a:p>
            <a:pPr algn="ctr">
              <a:lnSpc>
                <a:spcPct val="107000"/>
              </a:lnSpc>
              <a:spcAft>
                <a:spcPts val="800"/>
              </a:spcAft>
            </a:pPr>
            <a:r>
              <a:rPr lang="en-GB" sz="2400" b="1" dirty="0">
                <a:solidFill>
                  <a:srgbClr val="333333"/>
                </a:solidFill>
                <a:effectLst/>
                <a:latin typeface="+mj-lt"/>
                <a:ea typeface="Calibri" panose="020F0502020204030204" pitchFamily="34" charset="0"/>
                <a:cs typeface="Times New Roman" panose="02020603050405020304" pitchFamily="18" charset="0"/>
              </a:rPr>
              <a:t>The problem is when a person may have personal and working ties in both countries.</a:t>
            </a:r>
            <a:endParaRPr lang="fr-FR" sz="2000" b="1" dirty="0">
              <a:effectLst/>
              <a:latin typeface="+mj-lt"/>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B7FFF01A-8992-71E2-0408-2F88B87B1788}"/>
              </a:ext>
            </a:extLst>
          </p:cNvPr>
          <p:cNvSpPr txBox="1"/>
          <p:nvPr/>
        </p:nvSpPr>
        <p:spPr>
          <a:xfrm>
            <a:off x="488949" y="2627957"/>
            <a:ext cx="3467100" cy="7321876"/>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2200" dirty="0">
                <a:effectLst/>
                <a:latin typeface="+mj-lt"/>
                <a:ea typeface="Calibri" panose="020F0502020204030204" pitchFamily="34" charset="0"/>
                <a:cs typeface="Times New Roman" panose="02020603050405020304" pitchFamily="18" charset="0"/>
              </a:rPr>
              <a:t>Estonian businessman, who had several companies both in Estonia and Finland was frequently travelling for business between both countries by car. He was in the opinion that he is a tax </a:t>
            </a:r>
            <a:r>
              <a:rPr lang="en-GB" sz="2200" b="1" dirty="0">
                <a:effectLst/>
                <a:latin typeface="+mj-lt"/>
                <a:ea typeface="Calibri" panose="020F0502020204030204" pitchFamily="34" charset="0"/>
                <a:cs typeface="Times New Roman" panose="02020603050405020304" pitchFamily="18" charset="0"/>
              </a:rPr>
              <a:t>resident in Estonia</a:t>
            </a:r>
            <a:r>
              <a:rPr lang="en-GB" sz="2200" dirty="0">
                <a:effectLst/>
                <a:latin typeface="+mj-lt"/>
                <a:ea typeface="Calibri" panose="020F0502020204030204" pitchFamily="34" charset="0"/>
                <a:cs typeface="Times New Roman" panose="02020603050405020304" pitchFamily="18" charset="0"/>
              </a:rPr>
              <a:t>, but at the same time he </a:t>
            </a:r>
            <a:r>
              <a:rPr lang="en-GB" sz="2200" b="1" dirty="0">
                <a:effectLst/>
                <a:latin typeface="+mj-lt"/>
                <a:ea typeface="Calibri" panose="020F0502020204030204" pitchFamily="34" charset="0"/>
                <a:cs typeface="Times New Roman" panose="02020603050405020304" pitchFamily="18" charset="0"/>
              </a:rPr>
              <a:t>paid taxes also from salary what he got from Finland</a:t>
            </a:r>
            <a:r>
              <a:rPr lang="en-GB" sz="2200" dirty="0">
                <a:effectLst/>
                <a:latin typeface="+mj-lt"/>
                <a:ea typeface="Calibri" panose="020F0502020204030204" pitchFamily="34" charset="0"/>
                <a:cs typeface="Times New Roman" panose="02020603050405020304" pitchFamily="18" charset="0"/>
              </a:rPr>
              <a:t>. He had house (owned by his company) in Estonia but rented an apartment in Finland and has registered his rented apartment in Finland as secondary home and his wife was travelling almost always with him to Finland.</a:t>
            </a:r>
            <a:endParaRPr lang="fr-FR" sz="2200" dirty="0">
              <a:effectLst/>
              <a:latin typeface="+mj-lt"/>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4951CE5F-01E0-89C7-6DC1-B7FDB8A72425}"/>
              </a:ext>
            </a:extLst>
          </p:cNvPr>
          <p:cNvSpPr txBox="1"/>
          <p:nvPr/>
        </p:nvSpPr>
        <p:spPr>
          <a:xfrm>
            <a:off x="4316143" y="5134987"/>
            <a:ext cx="3357489" cy="4785926"/>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200" dirty="0">
                <a:effectLst/>
                <a:latin typeface="+mj-lt"/>
                <a:ea typeface="Calibri" panose="020F0502020204030204" pitchFamily="34" charset="0"/>
                <a:cs typeface="Times New Roman" panose="02020603050405020304" pitchFamily="18" charset="0"/>
              </a:rPr>
              <a:t>One day police stopped he and his wife in Finland while driving his Mercedes Benz S 500 and ordered him to </a:t>
            </a:r>
            <a:r>
              <a:rPr lang="en-US" sz="2200" b="1" dirty="0">
                <a:effectLst/>
                <a:latin typeface="+mj-lt"/>
                <a:ea typeface="Calibri" panose="020F0502020204030204" pitchFamily="34" charset="0"/>
                <a:cs typeface="Times New Roman" panose="02020603050405020304" pitchFamily="18" charset="0"/>
              </a:rPr>
              <a:t>pay car tax </a:t>
            </a:r>
            <a:r>
              <a:rPr lang="en-US" sz="2200" dirty="0">
                <a:effectLst/>
                <a:latin typeface="+mj-lt"/>
                <a:ea typeface="Calibri" panose="020F0502020204030204" pitchFamily="34" charset="0"/>
                <a:cs typeface="Times New Roman" panose="02020603050405020304" pitchFamily="18" charset="0"/>
              </a:rPr>
              <a:t>in the amount of 37 000 euros plus penalty 3 000 euros. In addition he was suspected in a separate criminal proceedings with a </a:t>
            </a:r>
            <a:r>
              <a:rPr lang="en-US" sz="2200" b="1" dirty="0">
                <a:effectLst/>
                <a:latin typeface="+mj-lt"/>
                <a:ea typeface="Calibri" panose="020F0502020204030204" pitchFamily="34" charset="0"/>
                <a:cs typeface="Times New Roman" panose="02020603050405020304" pitchFamily="18" charset="0"/>
              </a:rPr>
              <a:t>substantial tax fraud </a:t>
            </a:r>
            <a:r>
              <a:rPr lang="en-US" sz="2200" dirty="0">
                <a:effectLst/>
                <a:latin typeface="+mj-lt"/>
                <a:ea typeface="Calibri" panose="020F0502020204030204" pitchFamily="34" charset="0"/>
                <a:cs typeface="Times New Roman" panose="02020603050405020304" pitchFamily="18" charset="0"/>
              </a:rPr>
              <a:t>(as substantial tax fraud can start with 10-15 000 euros).</a:t>
            </a:r>
            <a:endParaRPr lang="fr-FR" sz="2200" dirty="0">
              <a:effectLst/>
              <a:latin typeface="+mj-lt"/>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F7C6A65-3D47-9763-B517-C6ECE920F3EC}"/>
              </a:ext>
            </a:extLst>
          </p:cNvPr>
          <p:cNvSpPr txBox="1"/>
          <p:nvPr/>
        </p:nvSpPr>
        <p:spPr>
          <a:xfrm>
            <a:off x="8041493" y="3407016"/>
            <a:ext cx="3582475" cy="6542817"/>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200" dirty="0">
                <a:effectLst/>
                <a:latin typeface="+mj-lt"/>
                <a:ea typeface="Calibri" panose="020F0502020204030204" pitchFamily="34" charset="0"/>
                <a:cs typeface="Times New Roman" panose="02020603050405020304" pitchFamily="18" charset="0"/>
              </a:rPr>
              <a:t>We appealed the decision to of the Finnish Customs to the Customs Appeal Instance and lost. Then we appealed to the Administrative Court and argued:</a:t>
            </a:r>
          </a:p>
          <a:p>
            <a:pPr marL="342900" indent="-342900">
              <a:lnSpc>
                <a:spcPct val="107000"/>
              </a:lnSpc>
              <a:spcAft>
                <a:spcPts val="800"/>
              </a:spcAft>
              <a:buFont typeface="Arial" panose="020B0604020202020204" pitchFamily="34" charset="0"/>
              <a:buChar char="•"/>
            </a:pPr>
            <a:r>
              <a:rPr lang="en-US" sz="2200" b="1" dirty="0">
                <a:effectLst/>
                <a:latin typeface="+mj-lt"/>
                <a:ea typeface="Calibri" panose="020F0502020204030204" pitchFamily="34" charset="0"/>
                <a:cs typeface="Times New Roman" panose="02020603050405020304" pitchFamily="18" charset="0"/>
              </a:rPr>
              <a:t>his home is Estonian was bigger and Finnish one was also used as an office</a:t>
            </a:r>
            <a:r>
              <a:rPr lang="en-US" sz="2200" dirty="0">
                <a:effectLst/>
                <a:latin typeface="+mj-lt"/>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he used </a:t>
            </a:r>
            <a:r>
              <a:rPr lang="en-US" sz="2200" b="1" dirty="0">
                <a:effectLst/>
                <a:latin typeface="+mj-lt"/>
                <a:ea typeface="Calibri" panose="020F0502020204030204" pitchFamily="34" charset="0"/>
                <a:cs typeface="Times New Roman" panose="02020603050405020304" pitchFamily="18" charset="0"/>
              </a:rPr>
              <a:t>medical services in Estonia</a:t>
            </a:r>
            <a:r>
              <a:rPr lang="en-US" sz="2200" dirty="0">
                <a:effectLst/>
                <a:latin typeface="+mj-lt"/>
                <a:ea typeface="Calibri" panose="020F0502020204030204" pitchFamily="34" charset="0"/>
                <a:cs typeface="Times New Roman" panose="02020603050405020304" pitchFamily="18" charset="0"/>
              </a:rPr>
              <a:t> and was </a:t>
            </a:r>
            <a:r>
              <a:rPr lang="en-US" sz="2200" b="1" dirty="0">
                <a:effectLst/>
                <a:latin typeface="+mj-lt"/>
                <a:ea typeface="Calibri" panose="020F0502020204030204" pitchFamily="34" charset="0"/>
                <a:cs typeface="Times New Roman" panose="02020603050405020304" pitchFamily="18" charset="0"/>
              </a:rPr>
              <a:t>member of gym there</a:t>
            </a:r>
            <a:r>
              <a:rPr lang="en-US" sz="2200" dirty="0">
                <a:effectLst/>
                <a:latin typeface="+mj-lt"/>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his </a:t>
            </a:r>
            <a:r>
              <a:rPr lang="en-US" sz="2200" b="1" dirty="0">
                <a:effectLst/>
                <a:latin typeface="+mj-lt"/>
                <a:ea typeface="Calibri" panose="020F0502020204030204" pitchFamily="34" charset="0"/>
                <a:cs typeface="Times New Roman" panose="02020603050405020304" pitchFamily="18" charset="0"/>
              </a:rPr>
              <a:t>economic and business interest were bigger in Estonia </a:t>
            </a:r>
            <a:r>
              <a:rPr lang="en-US" sz="2200" dirty="0">
                <a:effectLst/>
                <a:latin typeface="+mj-lt"/>
                <a:ea typeface="Calibri" panose="020F0502020204030204" pitchFamily="34" charset="0"/>
                <a:cs typeface="Times New Roman" panose="02020603050405020304" pitchFamily="18" charset="0"/>
              </a:rPr>
              <a:t>even as his personal income from Finland was almost equal.</a:t>
            </a:r>
          </a:p>
        </p:txBody>
      </p:sp>
      <p:sp>
        <p:nvSpPr>
          <p:cNvPr id="10" name="ZoneTexte 9">
            <a:extLst>
              <a:ext uri="{FF2B5EF4-FFF2-40B4-BE49-F238E27FC236}">
                <a16:creationId xmlns:a16="http://schemas.microsoft.com/office/drawing/2014/main" id="{73191848-F2EE-6565-FF2F-7D24CEFF0BAC}"/>
              </a:ext>
            </a:extLst>
          </p:cNvPr>
          <p:cNvSpPr txBox="1"/>
          <p:nvPr/>
        </p:nvSpPr>
        <p:spPr>
          <a:xfrm>
            <a:off x="11991829" y="5136051"/>
            <a:ext cx="3233128" cy="4785926"/>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200" dirty="0">
                <a:effectLst/>
                <a:latin typeface="+mj-lt"/>
                <a:ea typeface="Calibri" panose="020F0502020204030204" pitchFamily="34" charset="0"/>
                <a:cs typeface="Times New Roman" panose="02020603050405020304" pitchFamily="18" charset="0"/>
              </a:rPr>
              <a:t>As a consequence, we appealed that his </a:t>
            </a:r>
            <a:r>
              <a:rPr lang="en-US" sz="2200" b="1" dirty="0">
                <a:effectLst/>
                <a:latin typeface="+mj-lt"/>
                <a:ea typeface="Calibri" panose="020F0502020204030204" pitchFamily="34" charset="0"/>
                <a:cs typeface="Times New Roman" panose="02020603050405020304" pitchFamily="18" charset="0"/>
              </a:rPr>
              <a:t>economical and personal ties to Estonia were bigger then to Finland and that his center of vital interest was in Estonia</a:t>
            </a:r>
            <a:r>
              <a:rPr lang="en-US" sz="2200" dirty="0">
                <a:effectLst/>
                <a:latin typeface="+mj-lt"/>
                <a:ea typeface="Calibri" panose="020F0502020204030204" pitchFamily="34" charset="0"/>
                <a:cs typeface="Times New Roman" panose="02020603050405020304" pitchFamily="18" charset="0"/>
              </a:rPr>
              <a:t>. The Administrative Court accepted our appeal and precious decisions were overruled and criminal charges afterwards dropped.</a:t>
            </a:r>
          </a:p>
        </p:txBody>
      </p:sp>
      <p:sp>
        <p:nvSpPr>
          <p:cNvPr id="11" name="ZoneTexte 10">
            <a:extLst>
              <a:ext uri="{FF2B5EF4-FFF2-40B4-BE49-F238E27FC236}">
                <a16:creationId xmlns:a16="http://schemas.microsoft.com/office/drawing/2014/main" id="{0E420049-C765-5773-2F72-F5C6D46B3807}"/>
              </a:ext>
            </a:extLst>
          </p:cNvPr>
          <p:cNvSpPr txBox="1"/>
          <p:nvPr/>
        </p:nvSpPr>
        <p:spPr>
          <a:xfrm>
            <a:off x="15592818" y="5845757"/>
            <a:ext cx="3736633" cy="4061368"/>
          </a:xfrm>
          <a:prstGeom prst="rect">
            <a:avLst/>
          </a:prstGeom>
          <a:solidFill>
            <a:srgbClr val="FFFFFF"/>
          </a:solidFill>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US" sz="2200" b="1" dirty="0">
                <a:effectLst/>
                <a:latin typeface="+mj-lt"/>
                <a:ea typeface="Calibri" panose="020F0502020204030204" pitchFamily="34" charset="0"/>
                <a:cs typeface="Times New Roman" panose="02020603050405020304" pitchFamily="18" charset="0"/>
              </a:rPr>
              <a:t>Conclusion: </a:t>
            </a:r>
            <a:r>
              <a:rPr lang="en-US" sz="2200" dirty="0">
                <a:effectLst/>
                <a:latin typeface="+mj-lt"/>
                <a:ea typeface="Calibri" panose="020F0502020204030204" pitchFamily="34" charset="0"/>
                <a:cs typeface="Times New Roman" panose="02020603050405020304" pitchFamily="18" charset="0"/>
              </a:rPr>
              <a:t>If a person having residence in more than 185 days in Finland and he or she may interpreted that he has strong personal and business ties to Finland he or she can’t drive a foreign register car tax-free. </a:t>
            </a:r>
            <a:r>
              <a:rPr lang="en-US" sz="2200" b="1" dirty="0">
                <a:effectLst/>
                <a:latin typeface="+mj-lt"/>
                <a:ea typeface="Calibri" panose="020F0502020204030204" pitchFamily="34" charset="0"/>
                <a:cs typeface="Times New Roman" panose="02020603050405020304" pitchFamily="18" charset="0"/>
              </a:rPr>
              <a:t>Consequences</a:t>
            </a:r>
            <a:r>
              <a:rPr lang="en-US" sz="2200" dirty="0">
                <a:effectLst/>
                <a:latin typeface="+mj-lt"/>
                <a:ea typeface="Calibri" panose="020F0502020204030204" pitchFamily="34" charset="0"/>
                <a:cs typeface="Times New Roman" panose="02020603050405020304" pitchFamily="18" charset="0"/>
              </a:rPr>
              <a:t> could be </a:t>
            </a:r>
            <a:r>
              <a:rPr lang="en-US" sz="2200" b="1" dirty="0">
                <a:effectLst/>
                <a:latin typeface="+mj-lt"/>
                <a:ea typeface="Calibri" panose="020F0502020204030204" pitchFamily="34" charset="0"/>
                <a:cs typeface="Times New Roman" panose="02020603050405020304" pitchFamily="18" charset="0"/>
              </a:rPr>
              <a:t>severe</a:t>
            </a:r>
            <a:r>
              <a:rPr lang="en-US" sz="2200" dirty="0">
                <a:effectLst/>
                <a:latin typeface="+mj-lt"/>
                <a:ea typeface="Calibri" panose="020F0502020204030204" pitchFamily="34" charset="0"/>
                <a:cs typeface="Times New Roman" panose="02020603050405020304" pitchFamily="18" charset="0"/>
              </a:rPr>
              <a:t>: substantial </a:t>
            </a:r>
            <a:r>
              <a:rPr lang="en-US" sz="2200" b="1" dirty="0">
                <a:effectLst/>
                <a:latin typeface="+mj-lt"/>
                <a:ea typeface="Calibri" panose="020F0502020204030204" pitchFamily="34" charset="0"/>
                <a:cs typeface="Times New Roman" panose="02020603050405020304" pitchFamily="18" charset="0"/>
              </a:rPr>
              <a:t>tax</a:t>
            </a:r>
            <a:r>
              <a:rPr lang="en-US" sz="2200" dirty="0">
                <a:effectLst/>
                <a:latin typeface="+mj-lt"/>
                <a:ea typeface="Calibri" panose="020F0502020204030204" pitchFamily="34" charset="0"/>
                <a:cs typeface="Times New Roman" panose="02020603050405020304" pitchFamily="18" charset="0"/>
              </a:rPr>
              <a:t> </a:t>
            </a:r>
            <a:r>
              <a:rPr lang="en-US" sz="2200" b="1" dirty="0">
                <a:effectLst/>
                <a:latin typeface="+mj-lt"/>
                <a:ea typeface="Calibri" panose="020F0502020204030204" pitchFamily="34" charset="0"/>
                <a:cs typeface="Times New Roman" panose="02020603050405020304" pitchFamily="18" charset="0"/>
              </a:rPr>
              <a:t>obligation</a:t>
            </a:r>
            <a:r>
              <a:rPr lang="en-US" sz="2200" dirty="0">
                <a:effectLst/>
                <a:latin typeface="+mj-lt"/>
                <a:ea typeface="Calibri" panose="020F0502020204030204" pitchFamily="34" charset="0"/>
                <a:cs typeface="Times New Roman" panose="02020603050405020304" pitchFamily="18" charset="0"/>
              </a:rPr>
              <a:t> and </a:t>
            </a:r>
            <a:r>
              <a:rPr lang="en-US" sz="2200" b="1" dirty="0">
                <a:effectLst/>
                <a:latin typeface="+mj-lt"/>
                <a:ea typeface="Calibri" panose="020F0502020204030204" pitchFamily="34" charset="0"/>
                <a:cs typeface="Times New Roman" panose="02020603050405020304" pitchFamily="18" charset="0"/>
              </a:rPr>
              <a:t>criminal charges</a:t>
            </a:r>
            <a:r>
              <a:rPr lang="en-US" sz="22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65436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Drapeau : Danemark Emoji">
            <a:extLst>
              <a:ext uri="{FF2B5EF4-FFF2-40B4-BE49-F238E27FC236}">
                <a16:creationId xmlns:a16="http://schemas.microsoft.com/office/drawing/2014/main" id="{8E793AB6-A52B-A671-DCAC-B25BDF00FE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36" y="91324"/>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999BBD8F-19AF-9E3F-1D32-9BFBDC2D597F}"/>
              </a:ext>
            </a:extLst>
          </p:cNvPr>
          <p:cNvSpPr txBox="1">
            <a:spLocks noGrp="1"/>
          </p:cNvSpPr>
          <p:nvPr>
            <p:ph type="title"/>
          </p:nvPr>
        </p:nvSpPr>
        <p:spPr>
          <a:xfrm>
            <a:off x="2387763" y="445240"/>
            <a:ext cx="15732125" cy="1220787"/>
          </a:xfrm>
          <a:prstGeom prst="rect">
            <a:avLst/>
          </a:prstGeom>
        </p:spPr>
        <p:txBody>
          <a:bodyPr vert="horz" lIns="91427" tIns="45714" rIns="91427" bIns="45714" rtlCol="0" anchor="ctr">
            <a:noAutofit/>
          </a:bodyPr>
          <a:lstStyle>
            <a:lvl1pPr algn="l" defTabSz="914400" rtl="0" eaLnBrk="1" latinLnBrk="0" hangingPunct="1">
              <a:lnSpc>
                <a:spcPct val="90000"/>
              </a:lnSpc>
              <a:spcBef>
                <a:spcPct val="0"/>
              </a:spcBef>
              <a:buNone/>
              <a:defRPr sz="9000" b="0" i="0" kern="1200" baseline="0">
                <a:solidFill>
                  <a:schemeClr val="tx1"/>
                </a:solidFill>
                <a:latin typeface="Archia Bold" panose="02000503000000020004" pitchFamily="2" charset="77"/>
                <a:ea typeface="+mj-ea"/>
                <a:cs typeface="+mj-cs"/>
              </a:defRPr>
            </a:lvl1pPr>
          </a:lstStyle>
          <a:p>
            <a:r>
              <a:rPr lang="fr-FR" sz="5399" b="1" u="sng" dirty="0" err="1">
                <a:latin typeface="Archia Bold" panose="02000503000000020004"/>
              </a:rPr>
              <a:t>Denmark</a:t>
            </a:r>
            <a:endParaRPr lang="fr-FR" sz="5399" b="1" u="sng" dirty="0">
              <a:latin typeface="Archia Bold" panose="02000503000000020004"/>
            </a:endParaRPr>
          </a:p>
        </p:txBody>
      </p:sp>
      <p:grpSp>
        <p:nvGrpSpPr>
          <p:cNvPr id="16" name="Groupe 15">
            <a:extLst>
              <a:ext uri="{FF2B5EF4-FFF2-40B4-BE49-F238E27FC236}">
                <a16:creationId xmlns:a16="http://schemas.microsoft.com/office/drawing/2014/main" id="{68D1A899-24D1-517B-86C8-0C57AE76ADAD}"/>
              </a:ext>
            </a:extLst>
          </p:cNvPr>
          <p:cNvGrpSpPr/>
          <p:nvPr/>
        </p:nvGrpSpPr>
        <p:grpSpPr>
          <a:xfrm>
            <a:off x="908049" y="1774722"/>
            <a:ext cx="18112140" cy="8456080"/>
            <a:chOff x="908049" y="1774722"/>
            <a:chExt cx="18112140" cy="8456080"/>
          </a:xfrm>
        </p:grpSpPr>
        <p:grpSp>
          <p:nvGrpSpPr>
            <p:cNvPr id="6" name="Groupe 5">
              <a:extLst>
                <a:ext uri="{FF2B5EF4-FFF2-40B4-BE49-F238E27FC236}">
                  <a16:creationId xmlns:a16="http://schemas.microsoft.com/office/drawing/2014/main" id="{5BBEA814-1CE2-6C0C-4D79-A21082A751E1}"/>
                </a:ext>
              </a:extLst>
            </p:cNvPr>
            <p:cNvGrpSpPr/>
            <p:nvPr/>
          </p:nvGrpSpPr>
          <p:grpSpPr>
            <a:xfrm>
              <a:off x="908049" y="1774722"/>
              <a:ext cx="7233518" cy="8360280"/>
              <a:chOff x="996852" y="1758333"/>
              <a:chExt cx="7378798" cy="8841127"/>
            </a:xfrm>
          </p:grpSpPr>
          <p:sp>
            <p:nvSpPr>
              <p:cNvPr id="3" name="ZoneTexte 2">
                <a:extLst>
                  <a:ext uri="{FF2B5EF4-FFF2-40B4-BE49-F238E27FC236}">
                    <a16:creationId xmlns:a16="http://schemas.microsoft.com/office/drawing/2014/main" id="{B3471BF1-8F4F-F223-B626-367F319427FE}"/>
                  </a:ext>
                </a:extLst>
              </p:cNvPr>
              <p:cNvSpPr txBox="1">
                <a:spLocks noChangeAspect="1"/>
              </p:cNvSpPr>
              <p:nvPr/>
            </p:nvSpPr>
            <p:spPr>
              <a:xfrm>
                <a:off x="996852" y="2351048"/>
                <a:ext cx="7378798" cy="8248412"/>
              </a:xfrm>
              <a:prstGeom prst="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buFontTx/>
                  <a:buNone/>
                </a:pPr>
                <a:r>
                  <a:rPr lang="en-US" sz="2400" b="1" dirty="0">
                    <a:solidFill>
                      <a:schemeClr val="tx1"/>
                    </a:solidFill>
                  </a:rPr>
                  <a:t>Foreign company established in Denmark </a:t>
                </a:r>
                <a:r>
                  <a:rPr lang="en-US" sz="2400" dirty="0">
                    <a:solidFill>
                      <a:schemeClr val="tx1"/>
                    </a:solidFill>
                  </a:rPr>
                  <a:t>wants to terminate the lease in order to save costs and they ask </a:t>
                </a:r>
                <a:r>
                  <a:rPr lang="en-US" sz="2400" b="1" dirty="0">
                    <a:solidFill>
                      <a:schemeClr val="tx1"/>
                    </a:solidFill>
                  </a:rPr>
                  <a:t>all employees to work from home five days per week</a:t>
                </a:r>
                <a:r>
                  <a:rPr lang="en-US" sz="2400" dirty="0">
                    <a:solidFill>
                      <a:schemeClr val="tx1"/>
                    </a:solidFill>
                  </a:rPr>
                  <a:t>. The Danish entity employs 12 employees. </a:t>
                </a:r>
                <a:endParaRPr lang="fr-FR" sz="2400" dirty="0">
                  <a:solidFill>
                    <a:schemeClr val="tx1"/>
                  </a:solidFill>
                </a:endParaRPr>
              </a:p>
              <a:p>
                <a:pPr lvl="0">
                  <a:buNone/>
                </a:pPr>
                <a:r>
                  <a:rPr lang="en-US" sz="2400" dirty="0">
                    <a:solidFill>
                      <a:schemeClr val="tx1"/>
                    </a:solidFill>
                  </a:rPr>
                  <a:t>Considerations to be made:</a:t>
                </a:r>
                <a:endParaRPr lang="fr-FR" sz="2400" dirty="0">
                  <a:solidFill>
                    <a:schemeClr val="tx1"/>
                  </a:solidFill>
                </a:endParaRPr>
              </a:p>
              <a:p>
                <a:pPr marL="342900" lvl="0" indent="-342900">
                  <a:buFont typeface="Arial" panose="020B0604020202020204" pitchFamily="34" charset="0"/>
                  <a:buChar char="•"/>
                </a:pPr>
                <a:r>
                  <a:rPr lang="en-US" sz="2400" dirty="0">
                    <a:solidFill>
                      <a:schemeClr val="tx1"/>
                    </a:solidFill>
                  </a:rPr>
                  <a:t>It is a material change to the employment conditions?</a:t>
                </a:r>
                <a:endParaRPr lang="fr-FR" sz="2400" dirty="0">
                  <a:solidFill>
                    <a:schemeClr val="tx1"/>
                  </a:solidFill>
                </a:endParaRPr>
              </a:p>
              <a:p>
                <a:pPr marL="342900" lvl="0" indent="-342900">
                  <a:buFont typeface="Arial" panose="020B0604020202020204" pitchFamily="34" charset="0"/>
                  <a:buChar char="•"/>
                </a:pPr>
                <a:r>
                  <a:rPr lang="en-US" sz="2400" dirty="0">
                    <a:solidFill>
                      <a:schemeClr val="tx1"/>
                    </a:solidFill>
                  </a:rPr>
                  <a:t>Working environment at the home office</a:t>
                </a:r>
                <a:endParaRPr lang="fr-FR" sz="2400" dirty="0">
                  <a:solidFill>
                    <a:schemeClr val="tx1"/>
                  </a:solidFill>
                </a:endParaRPr>
              </a:p>
              <a:p>
                <a:pPr marL="800100" lvl="1" indent="-342900">
                  <a:buFont typeface="Courier New" panose="02070309020205020404" pitchFamily="49" charset="0"/>
                  <a:buChar char="o"/>
                </a:pPr>
                <a:r>
                  <a:rPr lang="en-US" sz="2400" dirty="0">
                    <a:solidFill>
                      <a:schemeClr val="tx1"/>
                    </a:solidFill>
                  </a:rPr>
                  <a:t>Guidelines for working hours</a:t>
                </a:r>
              </a:p>
              <a:p>
                <a:pPr marL="800100" lvl="1" indent="-342900">
                  <a:buFont typeface="Courier New" panose="02070309020205020404" pitchFamily="49" charset="0"/>
                  <a:buChar char="o"/>
                </a:pPr>
                <a:r>
                  <a:rPr lang="en-US" sz="2400" dirty="0">
                    <a:solidFill>
                      <a:schemeClr val="tx1"/>
                    </a:solidFill>
                  </a:rPr>
                  <a:t>Physical working environment</a:t>
                </a:r>
              </a:p>
              <a:p>
                <a:pPr marL="800100" lvl="1" indent="-342900">
                  <a:buFont typeface="Courier New" panose="02070309020205020404" pitchFamily="49" charset="0"/>
                  <a:buChar char="o"/>
                </a:pPr>
                <a:r>
                  <a:rPr lang="en-US" sz="2400" dirty="0">
                    <a:solidFill>
                      <a:schemeClr val="tx1"/>
                    </a:solidFill>
                  </a:rPr>
                  <a:t>Special rules for screen work (for employee working more than 2 days per week at the home office)</a:t>
                </a:r>
              </a:p>
              <a:p>
                <a:pPr lvl="1" indent="255588">
                  <a:buFont typeface="Wingdings" panose="05000000000000000000" pitchFamily="2" charset="2"/>
                  <a:buChar char="ü"/>
                </a:pPr>
                <a:r>
                  <a:rPr lang="en-US" sz="2000" dirty="0">
                    <a:solidFill>
                      <a:schemeClr val="tx1"/>
                    </a:solidFill>
                  </a:rPr>
                  <a:t>There must be sufficient space for appropriate working positions and movements</a:t>
                </a:r>
              </a:p>
              <a:p>
                <a:pPr lvl="1" indent="255588">
                  <a:buFont typeface="Wingdings" panose="05000000000000000000" pitchFamily="2" charset="2"/>
                  <a:buChar char="ü"/>
                </a:pPr>
                <a:r>
                  <a:rPr lang="en-US" sz="2000" dirty="0">
                    <a:solidFill>
                      <a:schemeClr val="tx1"/>
                    </a:solidFill>
                  </a:rPr>
                  <a:t>There are special rules for lighting, worktable, work chair, screen etc. </a:t>
                </a:r>
              </a:p>
              <a:p>
                <a:pPr lvl="1" indent="255588">
                  <a:buFont typeface="Wingdings" panose="05000000000000000000" pitchFamily="2" charset="2"/>
                  <a:buChar char="ü"/>
                </a:pPr>
                <a:r>
                  <a:rPr lang="en-US" sz="2000" dirty="0">
                    <a:solidFill>
                      <a:schemeClr val="tx1"/>
                    </a:solidFill>
                  </a:rPr>
                  <a:t>The employee has the right to have his/her eyes and vision examined</a:t>
                </a:r>
              </a:p>
              <a:p>
                <a:pPr lvl="1" indent="255588">
                  <a:buFont typeface="Wingdings" panose="05000000000000000000" pitchFamily="2" charset="2"/>
                  <a:buChar char="ü"/>
                </a:pPr>
                <a:r>
                  <a:rPr lang="en-US" sz="2000" dirty="0">
                    <a:solidFill>
                      <a:schemeClr val="tx1"/>
                    </a:solidFill>
                  </a:rPr>
                  <a:t>The employee has the right to special vision correction aids if the test shows a need for this </a:t>
                </a:r>
              </a:p>
              <a:p>
                <a:pPr lvl="1" indent="255588">
                  <a:buFont typeface="Wingdings" panose="05000000000000000000" pitchFamily="2" charset="2"/>
                  <a:buChar char="ü"/>
                </a:pPr>
                <a:r>
                  <a:rPr lang="en-US" sz="2000" dirty="0">
                    <a:solidFill>
                      <a:schemeClr val="tx1"/>
                    </a:solidFill>
                  </a:rPr>
                  <a:t>The employer must organize screen work with regular interruption of other work or breaks</a:t>
                </a:r>
              </a:p>
            </p:txBody>
          </p:sp>
          <p:sp>
            <p:nvSpPr>
              <p:cNvPr id="4" name="ZoneTexte 3">
                <a:extLst>
                  <a:ext uri="{FF2B5EF4-FFF2-40B4-BE49-F238E27FC236}">
                    <a16:creationId xmlns:a16="http://schemas.microsoft.com/office/drawing/2014/main" id="{57691E46-8B67-9D15-C065-DE09D6062425}"/>
                  </a:ext>
                </a:extLst>
              </p:cNvPr>
              <p:cNvSpPr txBox="1"/>
              <p:nvPr/>
            </p:nvSpPr>
            <p:spPr>
              <a:xfrm>
                <a:off x="996852" y="1758333"/>
                <a:ext cx="7378798"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800" b="1" dirty="0"/>
                  <a:t>Case 1</a:t>
                </a:r>
              </a:p>
            </p:txBody>
          </p:sp>
        </p:grpSp>
        <p:grpSp>
          <p:nvGrpSpPr>
            <p:cNvPr id="8" name="Groupe 7">
              <a:extLst>
                <a:ext uri="{FF2B5EF4-FFF2-40B4-BE49-F238E27FC236}">
                  <a16:creationId xmlns:a16="http://schemas.microsoft.com/office/drawing/2014/main" id="{FB1A70B1-E425-B2C7-80BC-D0E4EB15F40A}"/>
                </a:ext>
              </a:extLst>
            </p:cNvPr>
            <p:cNvGrpSpPr/>
            <p:nvPr/>
          </p:nvGrpSpPr>
          <p:grpSpPr>
            <a:xfrm>
              <a:off x="8430601" y="1774722"/>
              <a:ext cx="5225886" cy="7351844"/>
              <a:chOff x="996852" y="1758333"/>
              <a:chExt cx="7378798" cy="6190847"/>
            </a:xfrm>
          </p:grpSpPr>
          <p:sp>
            <p:nvSpPr>
              <p:cNvPr id="9" name="ZoneTexte 8">
                <a:extLst>
                  <a:ext uri="{FF2B5EF4-FFF2-40B4-BE49-F238E27FC236}">
                    <a16:creationId xmlns:a16="http://schemas.microsoft.com/office/drawing/2014/main" id="{34201BBB-A84F-9A53-81E6-C0EB020407C7}"/>
                  </a:ext>
                </a:extLst>
              </p:cNvPr>
              <p:cNvSpPr txBox="1">
                <a:spLocks/>
              </p:cNvSpPr>
              <p:nvPr/>
            </p:nvSpPr>
            <p:spPr>
              <a:xfrm>
                <a:off x="996852" y="2351048"/>
                <a:ext cx="7378798" cy="5598132"/>
              </a:xfrm>
              <a:prstGeom prst="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buFontTx/>
                  <a:buNone/>
                </a:pPr>
                <a:r>
                  <a:rPr lang="en-US" sz="2400" b="1" dirty="0">
                    <a:solidFill>
                      <a:schemeClr val="tx1"/>
                    </a:solidFill>
                  </a:rPr>
                  <a:t>French company without an entity in Denmark </a:t>
                </a:r>
                <a:r>
                  <a:rPr lang="en-US" sz="2400" dirty="0">
                    <a:solidFill>
                      <a:schemeClr val="tx1"/>
                    </a:solidFill>
                  </a:rPr>
                  <a:t>wants to employ a Danish citizen to work for the French company in Denmark. </a:t>
                </a:r>
                <a:endParaRPr lang="fr-FR" sz="2400" dirty="0">
                  <a:solidFill>
                    <a:schemeClr val="tx1"/>
                  </a:solidFill>
                </a:endParaRPr>
              </a:p>
              <a:p>
                <a:pPr lvl="0">
                  <a:buFontTx/>
                  <a:buNone/>
                </a:pPr>
                <a:r>
                  <a:rPr lang="en-US" sz="2400" dirty="0">
                    <a:solidFill>
                      <a:schemeClr val="tx1"/>
                    </a:solidFill>
                  </a:rPr>
                  <a:t>Considerations to be made:</a:t>
                </a:r>
                <a:endParaRPr lang="fr-FR" sz="2400" dirty="0">
                  <a:solidFill>
                    <a:schemeClr val="tx1"/>
                  </a:solidFill>
                </a:endParaRPr>
              </a:p>
              <a:p>
                <a:pPr lvl="1" indent="255588">
                  <a:buFont typeface="Arial" panose="020B0604020202020204" pitchFamily="34" charset="0"/>
                  <a:buChar char="•"/>
                </a:pPr>
                <a:r>
                  <a:rPr lang="en-US" sz="2400" dirty="0">
                    <a:solidFill>
                      <a:schemeClr val="tx1"/>
                    </a:solidFill>
                  </a:rPr>
                  <a:t>It is a material change to the employment conditions?</a:t>
                </a:r>
                <a:endParaRPr lang="fr-FR" sz="2400" dirty="0">
                  <a:solidFill>
                    <a:schemeClr val="tx1"/>
                  </a:solidFill>
                </a:endParaRPr>
              </a:p>
              <a:p>
                <a:pPr lvl="1" indent="255588">
                  <a:buFont typeface="Arial" panose="020B0604020202020204" pitchFamily="34" charset="0"/>
                  <a:buChar char="•"/>
                </a:pPr>
                <a:r>
                  <a:rPr lang="en-US" sz="2400" dirty="0">
                    <a:solidFill>
                      <a:schemeClr val="tx1"/>
                    </a:solidFill>
                  </a:rPr>
                  <a:t>Working environment at the home office</a:t>
                </a:r>
                <a:endParaRPr lang="fr-FR" sz="2400" dirty="0">
                  <a:solidFill>
                    <a:schemeClr val="tx1"/>
                  </a:solidFill>
                </a:endParaRPr>
              </a:p>
              <a:p>
                <a:pPr lvl="2" indent="338138">
                  <a:buFont typeface="Courier New" panose="02070309020205020404" pitchFamily="49" charset="0"/>
                  <a:buChar char="o"/>
                  <a:tabLst>
                    <a:tab pos="1168400" algn="l"/>
                    <a:tab pos="1435100" algn="l"/>
                  </a:tabLst>
                </a:pPr>
                <a:r>
                  <a:rPr lang="en-US" sz="2400" dirty="0">
                    <a:solidFill>
                      <a:schemeClr val="tx1"/>
                    </a:solidFill>
                  </a:rPr>
                  <a:t>Decide whether to register for </a:t>
                </a:r>
                <a:r>
                  <a:rPr lang="en-US" sz="2400" dirty="0" err="1">
                    <a:solidFill>
                      <a:schemeClr val="tx1"/>
                    </a:solidFill>
                  </a:rPr>
                  <a:t>for</a:t>
                </a:r>
                <a:r>
                  <a:rPr lang="en-US" sz="2400" dirty="0">
                    <a:solidFill>
                      <a:schemeClr val="tx1"/>
                    </a:solidFill>
                  </a:rPr>
                  <a:t> A-tax (requires that someone e.g., the pay-roll office will resume</a:t>
                </a:r>
                <a:endParaRPr lang="fr-FR" sz="2400" dirty="0">
                  <a:solidFill>
                    <a:schemeClr val="tx1"/>
                  </a:solidFill>
                </a:endParaRPr>
              </a:p>
              <a:p>
                <a:pPr lvl="1" indent="255588">
                  <a:buFont typeface="Arial" panose="020B0604020202020204" pitchFamily="34" charset="0"/>
                  <a:buChar char="•"/>
                </a:pPr>
                <a:r>
                  <a:rPr lang="en-US" sz="2400" dirty="0">
                    <a:solidFill>
                      <a:schemeClr val="tx1"/>
                    </a:solidFill>
                  </a:rPr>
                  <a:t>Pay-roll </a:t>
                </a:r>
                <a:endParaRPr lang="fr-FR" sz="2400" dirty="0">
                  <a:solidFill>
                    <a:schemeClr val="tx1"/>
                  </a:solidFill>
                </a:endParaRPr>
              </a:p>
              <a:p>
                <a:pPr lvl="1" indent="255588">
                  <a:buFont typeface="Arial" panose="020B0604020202020204" pitchFamily="34" charset="0"/>
                  <a:buChar char="•"/>
                </a:pPr>
                <a:r>
                  <a:rPr lang="en-US" sz="2400" dirty="0">
                    <a:solidFill>
                      <a:schemeClr val="tx1"/>
                    </a:solidFill>
                  </a:rPr>
                  <a:t>Insurances</a:t>
                </a:r>
              </a:p>
              <a:p>
                <a:pPr lvl="1" indent="255588">
                  <a:buFont typeface="Arial" panose="020B0604020202020204" pitchFamily="34" charset="0"/>
                  <a:buChar char="•"/>
                </a:pPr>
                <a:r>
                  <a:rPr lang="en-US" sz="2400" dirty="0">
                    <a:solidFill>
                      <a:schemeClr val="tx1"/>
                    </a:solidFill>
                  </a:rPr>
                  <a:t>Working environment at the home office </a:t>
                </a:r>
                <a:r>
                  <a:rPr lang="en-US" sz="2000" i="1" dirty="0">
                    <a:solidFill>
                      <a:schemeClr val="tx1"/>
                    </a:solidFill>
                  </a:rPr>
                  <a:t>(see previous case)</a:t>
                </a:r>
              </a:p>
              <a:p>
                <a:endParaRPr lang="fr-FR" dirty="0">
                  <a:solidFill>
                    <a:schemeClr val="tx1"/>
                  </a:solidFill>
                </a:endParaRPr>
              </a:p>
            </p:txBody>
          </p:sp>
          <p:sp>
            <p:nvSpPr>
              <p:cNvPr id="10" name="ZoneTexte 9">
                <a:extLst>
                  <a:ext uri="{FF2B5EF4-FFF2-40B4-BE49-F238E27FC236}">
                    <a16:creationId xmlns:a16="http://schemas.microsoft.com/office/drawing/2014/main" id="{FFDED0FF-B8F2-AED0-6270-1F3F64C6A4FD}"/>
                  </a:ext>
                </a:extLst>
              </p:cNvPr>
              <p:cNvSpPr txBox="1"/>
              <p:nvPr/>
            </p:nvSpPr>
            <p:spPr>
              <a:xfrm>
                <a:off x="996852" y="1758333"/>
                <a:ext cx="7378798"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800" b="1" dirty="0"/>
                  <a:t>Case 2</a:t>
                </a:r>
              </a:p>
            </p:txBody>
          </p:sp>
        </p:grpSp>
        <p:grpSp>
          <p:nvGrpSpPr>
            <p:cNvPr id="13" name="Groupe 12">
              <a:extLst>
                <a:ext uri="{FF2B5EF4-FFF2-40B4-BE49-F238E27FC236}">
                  <a16:creationId xmlns:a16="http://schemas.microsoft.com/office/drawing/2014/main" id="{1F616D42-2910-6864-D965-A85BB5965DD2}"/>
                </a:ext>
              </a:extLst>
            </p:cNvPr>
            <p:cNvGrpSpPr/>
            <p:nvPr/>
          </p:nvGrpSpPr>
          <p:grpSpPr>
            <a:xfrm>
              <a:off x="13945521" y="1831551"/>
              <a:ext cx="5074668" cy="8399251"/>
              <a:chOff x="996852" y="1758333"/>
              <a:chExt cx="7378798" cy="6595634"/>
            </a:xfrm>
          </p:grpSpPr>
          <p:sp>
            <p:nvSpPr>
              <p:cNvPr id="14" name="ZoneTexte 13">
                <a:extLst>
                  <a:ext uri="{FF2B5EF4-FFF2-40B4-BE49-F238E27FC236}">
                    <a16:creationId xmlns:a16="http://schemas.microsoft.com/office/drawing/2014/main" id="{1F4140C2-FDEA-45CE-5C3B-B48E043F54F9}"/>
                  </a:ext>
                </a:extLst>
              </p:cNvPr>
              <p:cNvSpPr txBox="1">
                <a:spLocks/>
              </p:cNvSpPr>
              <p:nvPr/>
            </p:nvSpPr>
            <p:spPr>
              <a:xfrm>
                <a:off x="996852" y="2263480"/>
                <a:ext cx="7378798" cy="6090487"/>
              </a:xfrm>
              <a:prstGeom prst="rect">
                <a:avLst/>
              </a:prstGeom>
              <a:solidFill>
                <a:schemeClr val="accent1">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buNone/>
                </a:pPr>
                <a:r>
                  <a:rPr lang="en-US" sz="2400" b="1" dirty="0">
                    <a:solidFill>
                      <a:schemeClr val="tx1"/>
                    </a:solidFill>
                  </a:rPr>
                  <a:t>Danish entity</a:t>
                </a:r>
                <a:r>
                  <a:rPr lang="en-US" sz="2400" dirty="0">
                    <a:solidFill>
                      <a:schemeClr val="tx1"/>
                    </a:solidFill>
                  </a:rPr>
                  <a:t> employs a </a:t>
                </a:r>
                <a:r>
                  <a:rPr lang="en-US" sz="2400" b="1" dirty="0">
                    <a:solidFill>
                      <a:schemeClr val="tx1"/>
                    </a:solidFill>
                  </a:rPr>
                  <a:t>Swedish citizen living in Sweden </a:t>
                </a:r>
                <a:r>
                  <a:rPr lang="en-US" sz="2400" dirty="0">
                    <a:solidFill>
                      <a:schemeClr val="tx1"/>
                    </a:solidFill>
                  </a:rPr>
                  <a:t>to work for the </a:t>
                </a:r>
                <a:r>
                  <a:rPr lang="en-US" sz="2400" b="0" dirty="0">
                    <a:solidFill>
                      <a:schemeClr val="tx1"/>
                    </a:solidFill>
                  </a:rPr>
                  <a:t>Danish entity </a:t>
                </a:r>
                <a:r>
                  <a:rPr lang="en-US" sz="2400" b="1" dirty="0">
                    <a:solidFill>
                      <a:schemeClr val="tx1"/>
                    </a:solidFill>
                  </a:rPr>
                  <a:t>in Denmark</a:t>
                </a:r>
                <a:r>
                  <a:rPr lang="en-US" sz="2400" dirty="0">
                    <a:solidFill>
                      <a:schemeClr val="tx1"/>
                    </a:solidFill>
                  </a:rPr>
                  <a:t>. </a:t>
                </a:r>
                <a:endParaRPr lang="fr-FR" sz="2400" dirty="0">
                  <a:solidFill>
                    <a:schemeClr val="tx1"/>
                  </a:solidFill>
                </a:endParaRPr>
              </a:p>
              <a:p>
                <a:pPr lvl="0">
                  <a:buNone/>
                </a:pPr>
                <a:r>
                  <a:rPr lang="en-US" sz="2400" dirty="0">
                    <a:solidFill>
                      <a:schemeClr val="tx1"/>
                    </a:solidFill>
                  </a:rPr>
                  <a:t>Considerations to be made:</a:t>
                </a:r>
                <a:endParaRPr lang="fr-FR" sz="2400" dirty="0">
                  <a:solidFill>
                    <a:schemeClr val="tx1"/>
                  </a:solidFill>
                </a:endParaRPr>
              </a:p>
              <a:p>
                <a:pPr lvl="1" indent="255588">
                  <a:buFont typeface="Arial" panose="020B0604020202020204" pitchFamily="34" charset="0"/>
                  <a:buChar char="•"/>
                </a:pPr>
                <a:r>
                  <a:rPr lang="en-US" sz="2400" dirty="0">
                    <a:solidFill>
                      <a:schemeClr val="tx1"/>
                    </a:solidFill>
                  </a:rPr>
                  <a:t>Choice of law – Danish contract of employment</a:t>
                </a:r>
                <a:endParaRPr lang="fr-FR" sz="2400" dirty="0">
                  <a:solidFill>
                    <a:schemeClr val="tx1"/>
                  </a:solidFill>
                </a:endParaRPr>
              </a:p>
              <a:p>
                <a:pPr marL="449263" lvl="1" indent="263525">
                  <a:buFont typeface="Arial" panose="020B0604020202020204" pitchFamily="34" charset="0"/>
                  <a:buChar char="•"/>
                </a:pPr>
                <a:r>
                  <a:rPr lang="en-US" sz="2400" dirty="0">
                    <a:solidFill>
                      <a:schemeClr val="tx1"/>
                    </a:solidFill>
                  </a:rPr>
                  <a:t>Risk of Swedish social security</a:t>
                </a:r>
              </a:p>
              <a:p>
                <a:pPr lvl="2" indent="341313">
                  <a:buFont typeface="Courier New" panose="02070309020205020404" pitchFamily="49" charset="0"/>
                  <a:buChar char="o"/>
                </a:pPr>
                <a:r>
                  <a:rPr lang="en-US" sz="2400" dirty="0">
                    <a:solidFill>
                      <a:schemeClr val="tx1"/>
                    </a:solidFill>
                  </a:rPr>
                  <a:t>Choice of law based on EU order</a:t>
                </a:r>
              </a:p>
              <a:p>
                <a:pPr lvl="2" indent="341313">
                  <a:buFont typeface="Courier New" panose="02070309020205020404" pitchFamily="49" charset="0"/>
                  <a:buChar char="o"/>
                </a:pPr>
                <a:r>
                  <a:rPr lang="en-US" sz="2400" dirty="0">
                    <a:solidFill>
                      <a:schemeClr val="tx1"/>
                    </a:solidFill>
                  </a:rPr>
                  <a:t>Limits to the amount of homework in Sweden in order to be covered by Danish social security </a:t>
                </a:r>
              </a:p>
              <a:p>
                <a:pPr lvl="2" indent="341313">
                  <a:buFont typeface="Courier New" panose="02070309020205020404" pitchFamily="49" charset="0"/>
                  <a:buChar char="o"/>
                </a:pPr>
                <a:r>
                  <a:rPr lang="en-US" sz="2400" dirty="0" err="1">
                    <a:solidFill>
                      <a:schemeClr val="tx1"/>
                    </a:solidFill>
                  </a:rPr>
                  <a:t>Øresund</a:t>
                </a:r>
                <a:r>
                  <a:rPr lang="en-US" sz="2400" dirty="0">
                    <a:solidFill>
                      <a:schemeClr val="tx1"/>
                    </a:solidFill>
                  </a:rPr>
                  <a:t> Agreement</a:t>
                </a:r>
              </a:p>
              <a:p>
                <a:pPr lvl="2" indent="341313">
                  <a:buFont typeface="Courier New" panose="02070309020205020404" pitchFamily="49" charset="0"/>
                  <a:buChar char="o"/>
                </a:pPr>
                <a:r>
                  <a:rPr lang="en-US" sz="2400" dirty="0">
                    <a:solidFill>
                      <a:schemeClr val="tx1"/>
                    </a:solidFill>
                  </a:rPr>
                  <a:t>Changing of social security from Denmark to Sweden has economic consequences for the Danish entity</a:t>
                </a:r>
              </a:p>
              <a:p>
                <a:pPr marL="792163" lvl="2" indent="-342900">
                  <a:buFont typeface="Arial" panose="020B0604020202020204" pitchFamily="34" charset="0"/>
                  <a:buChar char="•"/>
                </a:pPr>
                <a:r>
                  <a:rPr lang="en-US" sz="2400" dirty="0">
                    <a:solidFill>
                      <a:schemeClr val="tx1"/>
                    </a:solidFill>
                  </a:rPr>
                  <a:t>Working environment at the home office </a:t>
                </a:r>
                <a:r>
                  <a:rPr lang="en-US" sz="2000" i="1" dirty="0">
                    <a:solidFill>
                      <a:schemeClr val="tx1"/>
                    </a:solidFill>
                  </a:rPr>
                  <a:t>(see previous case)</a:t>
                </a:r>
              </a:p>
              <a:p>
                <a:endParaRPr lang="fr-FR" dirty="0">
                  <a:solidFill>
                    <a:schemeClr val="tx1"/>
                  </a:solidFill>
                </a:endParaRPr>
              </a:p>
            </p:txBody>
          </p:sp>
          <p:sp>
            <p:nvSpPr>
              <p:cNvPr id="15" name="ZoneTexte 14">
                <a:extLst>
                  <a:ext uri="{FF2B5EF4-FFF2-40B4-BE49-F238E27FC236}">
                    <a16:creationId xmlns:a16="http://schemas.microsoft.com/office/drawing/2014/main" id="{1AE2154E-41DF-C75F-6300-1DF9550B8EF3}"/>
                  </a:ext>
                </a:extLst>
              </p:cNvPr>
              <p:cNvSpPr txBox="1"/>
              <p:nvPr/>
            </p:nvSpPr>
            <p:spPr>
              <a:xfrm>
                <a:off x="996852" y="1758333"/>
                <a:ext cx="7378798" cy="473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2800" b="1" dirty="0"/>
                  <a:t>Case 3</a:t>
                </a:r>
              </a:p>
            </p:txBody>
          </p:sp>
        </p:grpSp>
      </p:grpSp>
    </p:spTree>
    <p:extLst>
      <p:ext uri="{BB962C8B-B14F-4D97-AF65-F5344CB8AC3E}">
        <p14:creationId xmlns:p14="http://schemas.microsoft.com/office/powerpoint/2010/main" val="20235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E821638-BE3A-2247-1B28-05FD07E13D07}"/>
              </a:ext>
            </a:extLst>
          </p:cNvPr>
          <p:cNvSpPr txBox="1"/>
          <p:nvPr/>
        </p:nvSpPr>
        <p:spPr>
          <a:xfrm>
            <a:off x="1517650" y="2911475"/>
            <a:ext cx="184731" cy="369332"/>
          </a:xfrm>
          <a:prstGeom prst="rect">
            <a:avLst/>
          </a:prstGeom>
          <a:noFill/>
        </p:spPr>
        <p:txBody>
          <a:bodyPr wrap="none" rtlCol="0">
            <a:spAutoFit/>
          </a:bodyPr>
          <a:lstStyle/>
          <a:p>
            <a:endParaRPr lang="fr-FR" dirty="0"/>
          </a:p>
        </p:txBody>
      </p:sp>
      <p:sp>
        <p:nvSpPr>
          <p:cNvPr id="8" name="Rectangle : coins arrondis 7">
            <a:extLst>
              <a:ext uri="{FF2B5EF4-FFF2-40B4-BE49-F238E27FC236}">
                <a16:creationId xmlns:a16="http://schemas.microsoft.com/office/drawing/2014/main" id="{33779B05-F16A-951D-60F2-FA2630EAB66A}"/>
              </a:ext>
            </a:extLst>
          </p:cNvPr>
          <p:cNvSpPr>
            <a:spLocks noChangeAspect="1"/>
          </p:cNvSpPr>
          <p:nvPr/>
        </p:nvSpPr>
        <p:spPr>
          <a:xfrm>
            <a:off x="742705" y="9259641"/>
            <a:ext cx="5410201" cy="44267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lvl="0" algn="ctr"/>
            <a:r>
              <a:rPr lang="en-US" sz="2000" b="1" i="1" dirty="0" err="1">
                <a:cs typeface="Arial" panose="020B0604020202020204" pitchFamily="34" charset="0"/>
              </a:rPr>
              <a:t>Cour</a:t>
            </a:r>
            <a:r>
              <a:rPr lang="en-US" sz="2000" b="1" i="1" dirty="0">
                <a:cs typeface="Arial" panose="020B0604020202020204" pitchFamily="34" charset="0"/>
              </a:rPr>
              <a:t> </a:t>
            </a:r>
            <a:r>
              <a:rPr lang="en-US" sz="2000" b="1" i="1" dirty="0" err="1">
                <a:cs typeface="Arial" panose="020B0604020202020204" pitchFamily="34" charset="0"/>
              </a:rPr>
              <a:t>d’appel</a:t>
            </a:r>
            <a:r>
              <a:rPr lang="en-US" sz="2000" b="1" i="1" dirty="0">
                <a:cs typeface="Arial" panose="020B0604020202020204" pitchFamily="34" charset="0"/>
              </a:rPr>
              <a:t> </a:t>
            </a:r>
            <a:r>
              <a:rPr lang="en-US" sz="2000" b="1" i="1" dirty="0" err="1">
                <a:cs typeface="Arial" panose="020B0604020202020204" pitchFamily="34" charset="0"/>
              </a:rPr>
              <a:t>d’Orléans</a:t>
            </a:r>
            <a:r>
              <a:rPr lang="en-US" sz="2000" b="1" i="1" dirty="0">
                <a:cs typeface="Arial" panose="020B0604020202020204" pitchFamily="34" charset="0"/>
              </a:rPr>
              <a:t>, 07/12/2021, n°19/01258</a:t>
            </a:r>
            <a:endParaRPr lang="fr-FR" sz="2000" i="1" dirty="0"/>
          </a:p>
        </p:txBody>
      </p:sp>
      <p:graphicFrame>
        <p:nvGraphicFramePr>
          <p:cNvPr id="9" name="Diagramme 8">
            <a:extLst>
              <a:ext uri="{FF2B5EF4-FFF2-40B4-BE49-F238E27FC236}">
                <a16:creationId xmlns:a16="http://schemas.microsoft.com/office/drawing/2014/main" id="{ECA5AF01-2138-C318-359B-5E9F585BA1D8}"/>
              </a:ext>
            </a:extLst>
          </p:cNvPr>
          <p:cNvGraphicFramePr/>
          <p:nvPr>
            <p:extLst>
              <p:ext uri="{D42A27DB-BD31-4B8C-83A1-F6EECF244321}">
                <p14:modId xmlns:p14="http://schemas.microsoft.com/office/powerpoint/2010/main" val="4247325543"/>
              </p:ext>
            </p:extLst>
          </p:nvPr>
        </p:nvGraphicFramePr>
        <p:xfrm>
          <a:off x="886356" y="1828372"/>
          <a:ext cx="5038047" cy="9819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8">
            <a:extLst>
              <a:ext uri="{FF2B5EF4-FFF2-40B4-BE49-F238E27FC236}">
                <a16:creationId xmlns:a16="http://schemas.microsoft.com/office/drawing/2014/main" id="{0BF45D5F-5209-3063-14CB-DCFD707D40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688" y="103921"/>
            <a:ext cx="1740228" cy="1740228"/>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2A2C65D1-A368-5A4B-6BFF-CDBE6C44B9EB}"/>
              </a:ext>
            </a:extLst>
          </p:cNvPr>
          <p:cNvSpPr txBox="1">
            <a:spLocks/>
          </p:cNvSpPr>
          <p:nvPr/>
        </p:nvSpPr>
        <p:spPr>
          <a:xfrm>
            <a:off x="2378916" y="574782"/>
            <a:ext cx="15732125" cy="1220787"/>
          </a:xfrm>
          <a:prstGeom prst="rect">
            <a:avLst/>
          </a:prstGeom>
        </p:spPr>
        <p:txBody>
          <a:bodyPr vert="horz" wrap="square" lIns="91427" tIns="45714" rIns="91427" bIns="45714" rtlCol="0" anchor="ctr">
            <a:noAutofit/>
          </a:bodyPr>
          <a:lstStyle>
            <a:lvl1pPr algn="l" defTabSz="914400" rtl="0" eaLnBrk="1" latinLnBrk="0" hangingPunct="1">
              <a:lnSpc>
                <a:spcPct val="90000"/>
              </a:lnSpc>
              <a:spcBef>
                <a:spcPct val="0"/>
              </a:spcBef>
              <a:buNone/>
              <a:defRPr sz="9000" b="0" i="0" kern="1200" baseline="0">
                <a:solidFill>
                  <a:schemeClr val="tx1"/>
                </a:solidFill>
                <a:latin typeface="Archia Bold" panose="02000503000000020004" pitchFamily="2" charset="77"/>
                <a:ea typeface="+mj-ea"/>
                <a:cs typeface="+mj-cs"/>
              </a:defRPr>
            </a:lvl1pPr>
          </a:lstStyle>
          <a:p>
            <a:r>
              <a:rPr lang="fr-FR" sz="5399" b="1" u="sng" dirty="0">
                <a:latin typeface="Archia Bold" panose="02000503000000020004"/>
              </a:rPr>
              <a:t>France</a:t>
            </a:r>
          </a:p>
        </p:txBody>
      </p:sp>
      <p:sp>
        <p:nvSpPr>
          <p:cNvPr id="10" name="Rectangle : coins arrondis 9">
            <a:extLst>
              <a:ext uri="{FF2B5EF4-FFF2-40B4-BE49-F238E27FC236}">
                <a16:creationId xmlns:a16="http://schemas.microsoft.com/office/drawing/2014/main" id="{8C14C76D-C411-CC04-F625-B6C8D2A72282}"/>
              </a:ext>
            </a:extLst>
          </p:cNvPr>
          <p:cNvSpPr>
            <a:spLocks noChangeAspect="1"/>
          </p:cNvSpPr>
          <p:nvPr/>
        </p:nvSpPr>
        <p:spPr>
          <a:xfrm>
            <a:off x="13535457" y="9480978"/>
            <a:ext cx="5883575" cy="4426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lvl="0" algn="ctr"/>
            <a:r>
              <a:rPr lang="en-US" sz="2000" b="1" i="1" dirty="0">
                <a:solidFill>
                  <a:schemeClr val="bg2"/>
                </a:solidFill>
                <a:cs typeface="Arial" panose="020B0604020202020204" pitchFamily="34" charset="0"/>
              </a:rPr>
              <a:t>Tribunal </a:t>
            </a:r>
            <a:r>
              <a:rPr lang="en-US" sz="2000" b="1" i="1" dirty="0" err="1">
                <a:solidFill>
                  <a:schemeClr val="bg2"/>
                </a:solidFill>
                <a:cs typeface="Arial" panose="020B0604020202020204" pitchFamily="34" charset="0"/>
              </a:rPr>
              <a:t>Judiciaire</a:t>
            </a:r>
            <a:r>
              <a:rPr lang="en-US" sz="2000" b="1" i="1" dirty="0">
                <a:solidFill>
                  <a:schemeClr val="bg2"/>
                </a:solidFill>
                <a:cs typeface="Arial" panose="020B0604020202020204" pitchFamily="34" charset="0"/>
              </a:rPr>
              <a:t> de Paris, 30/01/2021, n°20/08805</a:t>
            </a:r>
            <a:endParaRPr lang="fr-FR" sz="2000" i="1" dirty="0">
              <a:solidFill>
                <a:schemeClr val="bg2"/>
              </a:solidFill>
            </a:endParaRPr>
          </a:p>
        </p:txBody>
      </p:sp>
      <p:sp>
        <p:nvSpPr>
          <p:cNvPr id="11" name="Rectangle : coins arrondis 10">
            <a:extLst>
              <a:ext uri="{FF2B5EF4-FFF2-40B4-BE49-F238E27FC236}">
                <a16:creationId xmlns:a16="http://schemas.microsoft.com/office/drawing/2014/main" id="{110782B7-F3C1-6C03-FBAE-FF40A4A20E7C}"/>
              </a:ext>
            </a:extLst>
          </p:cNvPr>
          <p:cNvSpPr>
            <a:spLocks noChangeAspect="1"/>
          </p:cNvSpPr>
          <p:nvPr/>
        </p:nvSpPr>
        <p:spPr>
          <a:xfrm>
            <a:off x="7036319" y="9271999"/>
            <a:ext cx="5410201" cy="4426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lvl="0" algn="ctr"/>
            <a:r>
              <a:rPr lang="en-US" sz="2000" b="1" i="1" dirty="0" err="1">
                <a:cs typeface="Arial" panose="020B0604020202020204" pitchFamily="34" charset="0"/>
              </a:rPr>
              <a:t>Cour</a:t>
            </a:r>
            <a:r>
              <a:rPr lang="en-US" sz="2000" b="1" i="1" dirty="0">
                <a:cs typeface="Arial" panose="020B0604020202020204" pitchFamily="34" charset="0"/>
              </a:rPr>
              <a:t> </a:t>
            </a:r>
            <a:r>
              <a:rPr lang="en-US" sz="2000" b="1" i="1" dirty="0" err="1">
                <a:cs typeface="Arial" panose="020B0604020202020204" pitchFamily="34" charset="0"/>
              </a:rPr>
              <a:t>d’appel</a:t>
            </a:r>
            <a:r>
              <a:rPr lang="en-US" sz="2000" b="1" i="1" dirty="0">
                <a:cs typeface="Arial" panose="020B0604020202020204" pitchFamily="34" charset="0"/>
              </a:rPr>
              <a:t> de Paris, 18/05/2022, n°19/02933</a:t>
            </a:r>
            <a:endParaRPr lang="fr-FR" sz="2000" i="1" dirty="0"/>
          </a:p>
        </p:txBody>
      </p:sp>
      <p:graphicFrame>
        <p:nvGraphicFramePr>
          <p:cNvPr id="12" name="Diagramme 11">
            <a:extLst>
              <a:ext uri="{FF2B5EF4-FFF2-40B4-BE49-F238E27FC236}">
                <a16:creationId xmlns:a16="http://schemas.microsoft.com/office/drawing/2014/main" id="{0B4C0D40-EAB0-AF9C-2C51-6FFD30D1574F}"/>
              </a:ext>
            </a:extLst>
          </p:cNvPr>
          <p:cNvGraphicFramePr/>
          <p:nvPr>
            <p:extLst>
              <p:ext uri="{D42A27DB-BD31-4B8C-83A1-F6EECF244321}">
                <p14:modId xmlns:p14="http://schemas.microsoft.com/office/powerpoint/2010/main" val="1115868177"/>
              </p:ext>
            </p:extLst>
          </p:nvPr>
        </p:nvGraphicFramePr>
        <p:xfrm>
          <a:off x="14056966" y="744924"/>
          <a:ext cx="5038047" cy="8280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me 12">
            <a:extLst>
              <a:ext uri="{FF2B5EF4-FFF2-40B4-BE49-F238E27FC236}">
                <a16:creationId xmlns:a16="http://schemas.microsoft.com/office/drawing/2014/main" id="{0D33B055-187B-2423-43D2-A824758673A2}"/>
              </a:ext>
            </a:extLst>
          </p:cNvPr>
          <p:cNvGraphicFramePr/>
          <p:nvPr>
            <p:extLst>
              <p:ext uri="{D42A27DB-BD31-4B8C-83A1-F6EECF244321}">
                <p14:modId xmlns:p14="http://schemas.microsoft.com/office/powerpoint/2010/main" val="2169028122"/>
              </p:ext>
            </p:extLst>
          </p:nvPr>
        </p:nvGraphicFramePr>
        <p:xfrm>
          <a:off x="7195262" y="396875"/>
          <a:ext cx="5038047" cy="119963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67820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A2CD05F5-BB15-DC2C-F6A4-F7C00F75CC98}"/>
              </a:ext>
            </a:extLst>
          </p:cNvPr>
          <p:cNvGrpSpPr/>
          <p:nvPr/>
        </p:nvGrpSpPr>
        <p:grpSpPr>
          <a:xfrm>
            <a:off x="1136650" y="1158875"/>
            <a:ext cx="4757527" cy="3482268"/>
            <a:chOff x="755650" y="506663"/>
            <a:chExt cx="4343399" cy="3482268"/>
          </a:xfrm>
        </p:grpSpPr>
        <p:pic>
          <p:nvPicPr>
            <p:cNvPr id="8" name="object 8"/>
            <p:cNvPicPr/>
            <p:nvPr/>
          </p:nvPicPr>
          <p:blipFill>
            <a:blip r:embed="rId2" cstate="print"/>
            <a:stretch>
              <a:fillRect/>
            </a:stretch>
          </p:blipFill>
          <p:spPr>
            <a:xfrm>
              <a:off x="908050" y="506663"/>
              <a:ext cx="3336606" cy="645905"/>
            </a:xfrm>
            <a:prstGeom prst="rect">
              <a:avLst/>
            </a:prstGeom>
          </p:spPr>
        </p:pic>
        <p:sp>
          <p:nvSpPr>
            <p:cNvPr id="9" name="ZoneTexte 8">
              <a:extLst>
                <a:ext uri="{FF2B5EF4-FFF2-40B4-BE49-F238E27FC236}">
                  <a16:creationId xmlns:a16="http://schemas.microsoft.com/office/drawing/2014/main" id="{57C88FCD-DA21-23A9-54FB-B679A3BFEF09}"/>
                </a:ext>
              </a:extLst>
            </p:cNvPr>
            <p:cNvSpPr txBox="1"/>
            <p:nvPr/>
          </p:nvSpPr>
          <p:spPr>
            <a:xfrm>
              <a:off x="755650" y="1311275"/>
              <a:ext cx="4343399" cy="2677656"/>
            </a:xfrm>
            <a:prstGeom prst="rect">
              <a:avLst/>
            </a:prstGeom>
            <a:noFill/>
          </p:spPr>
          <p:txBody>
            <a:bodyPr wrap="square" rtlCol="0">
              <a:spAutoFit/>
            </a:bodyPr>
            <a:lstStyle/>
            <a:p>
              <a:r>
                <a:rPr lang="fr-FR" sz="2800" b="1" spc="-30" dirty="0">
                  <a:solidFill>
                    <a:srgbClr val="EDEBE8"/>
                  </a:solidFill>
                  <a:latin typeface="Archia"/>
                  <a:cs typeface="Archia"/>
                </a:rPr>
                <a:t>Thomas FERNANDEZ-BONI</a:t>
              </a:r>
            </a:p>
            <a:p>
              <a:r>
                <a:rPr lang="fr-FR" sz="2800" spc="-30" dirty="0" err="1">
                  <a:solidFill>
                    <a:srgbClr val="EDEBE8"/>
                  </a:solidFill>
                  <a:latin typeface="Archia"/>
                  <a:cs typeface="Archia"/>
                  <a:hlinkClick r:id="rId3"/>
                </a:rPr>
                <a:t>tfernandez-boni@kopper.legal</a:t>
              </a:r>
              <a:r>
                <a:rPr lang="fr-FR" sz="2800" spc="-30" dirty="0">
                  <a:solidFill>
                    <a:srgbClr val="EDEBE8"/>
                  </a:solidFill>
                  <a:latin typeface="Archia"/>
                  <a:cs typeface="Archia"/>
                </a:rPr>
                <a:t> </a:t>
              </a:r>
              <a:endParaRPr lang="fr-FR" sz="2800" dirty="0">
                <a:latin typeface="Archia"/>
                <a:cs typeface="Archia"/>
              </a:endParaRPr>
            </a:p>
            <a:p>
              <a:endParaRPr lang="fr-FR" sz="2800" dirty="0"/>
            </a:p>
            <a:p>
              <a:r>
                <a:rPr lang="fr-FR" sz="2800" b="1" dirty="0">
                  <a:solidFill>
                    <a:schemeClr val="bg1"/>
                  </a:solidFill>
                </a:rPr>
                <a:t>Sandra</a:t>
              </a:r>
              <a:r>
                <a:rPr lang="fr-FR" sz="2800" dirty="0">
                  <a:solidFill>
                    <a:schemeClr val="bg1"/>
                  </a:solidFill>
                </a:rPr>
                <a:t> </a:t>
              </a:r>
              <a:r>
                <a:rPr lang="fr-FR" sz="2800" b="1" dirty="0">
                  <a:solidFill>
                    <a:schemeClr val="bg1"/>
                  </a:solidFill>
                </a:rPr>
                <a:t>THIRY</a:t>
              </a:r>
            </a:p>
            <a:p>
              <a:r>
                <a:rPr lang="fr-FR" sz="2800" dirty="0" err="1">
                  <a:solidFill>
                    <a:schemeClr val="bg1"/>
                  </a:solidFill>
                  <a:hlinkClick r:id="rId4"/>
                </a:rPr>
                <a:t>sthiry@kopper.legal</a:t>
              </a:r>
              <a:r>
                <a:rPr lang="fr-FR" sz="2800" dirty="0">
                  <a:solidFill>
                    <a:schemeClr val="bg1"/>
                  </a:solidFill>
                </a:rPr>
                <a:t> </a:t>
              </a:r>
            </a:p>
          </p:txBody>
        </p:sp>
      </p:grpSp>
      <p:grpSp>
        <p:nvGrpSpPr>
          <p:cNvPr id="17" name="Groupe 16">
            <a:extLst>
              <a:ext uri="{FF2B5EF4-FFF2-40B4-BE49-F238E27FC236}">
                <a16:creationId xmlns:a16="http://schemas.microsoft.com/office/drawing/2014/main" id="{75EC1F75-830F-8915-2150-9F1B8E64BA9C}"/>
              </a:ext>
            </a:extLst>
          </p:cNvPr>
          <p:cNvGrpSpPr/>
          <p:nvPr/>
        </p:nvGrpSpPr>
        <p:grpSpPr>
          <a:xfrm>
            <a:off x="1136650" y="6851476"/>
            <a:ext cx="4757527" cy="2212254"/>
            <a:chOff x="945760" y="7559577"/>
            <a:chExt cx="4757527" cy="2212254"/>
          </a:xfrm>
        </p:grpSpPr>
        <p:pic>
          <p:nvPicPr>
            <p:cNvPr id="11" name="Image 10">
              <a:extLst>
                <a:ext uri="{FF2B5EF4-FFF2-40B4-BE49-F238E27FC236}">
                  <a16:creationId xmlns:a16="http://schemas.microsoft.com/office/drawing/2014/main" id="{90B2473F-F8B4-F4EB-8A48-AF0C254A9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760" y="7559577"/>
              <a:ext cx="4757527" cy="1284532"/>
            </a:xfrm>
            <a:prstGeom prst="rect">
              <a:avLst/>
            </a:prstGeom>
          </p:spPr>
        </p:pic>
        <p:sp>
          <p:nvSpPr>
            <p:cNvPr id="15" name="ZoneTexte 14">
              <a:extLst>
                <a:ext uri="{FF2B5EF4-FFF2-40B4-BE49-F238E27FC236}">
                  <a16:creationId xmlns:a16="http://schemas.microsoft.com/office/drawing/2014/main" id="{CE1F6789-0595-BE8F-CCF8-D546BD5DF4F1}"/>
                </a:ext>
              </a:extLst>
            </p:cNvPr>
            <p:cNvSpPr txBox="1"/>
            <p:nvPr/>
          </p:nvSpPr>
          <p:spPr>
            <a:xfrm>
              <a:off x="945760" y="8817724"/>
              <a:ext cx="4343399" cy="954107"/>
            </a:xfrm>
            <a:prstGeom prst="rect">
              <a:avLst/>
            </a:prstGeom>
            <a:noFill/>
          </p:spPr>
          <p:txBody>
            <a:bodyPr wrap="square" rtlCol="0">
              <a:spAutoFit/>
            </a:bodyPr>
            <a:lstStyle/>
            <a:p>
              <a:r>
                <a:rPr lang="fr-FR" sz="2800" b="1" spc="-30" dirty="0">
                  <a:solidFill>
                    <a:srgbClr val="EDEBE8"/>
                  </a:solidFill>
                  <a:latin typeface="Archia"/>
                  <a:cs typeface="Archia"/>
                </a:rPr>
                <a:t>Kristine SLOTNÆS </a:t>
              </a:r>
            </a:p>
            <a:p>
              <a:r>
                <a:rPr lang="fr-FR" sz="2800" u="sng" dirty="0">
                  <a:solidFill>
                    <a:srgbClr val="0000FF"/>
                  </a:solidFill>
                  <a:effectLst/>
                  <a:latin typeface="Calibri" panose="020F0502020204030204" pitchFamily="34" charset="0"/>
                  <a:ea typeface="Calibri" panose="020F0502020204030204" pitchFamily="34" charset="0"/>
                  <a:hlinkClick r:id="rId6"/>
                </a:rPr>
                <a:t>slotnaes@braekhus.no</a:t>
              </a:r>
              <a:r>
                <a:rPr lang="fr-FR" sz="2800" dirty="0">
                  <a:effectLst/>
                  <a:latin typeface="Calibri" panose="020F0502020204030204" pitchFamily="34" charset="0"/>
                  <a:ea typeface="Calibri" panose="020F0502020204030204" pitchFamily="34" charset="0"/>
                </a:rPr>
                <a:t>&gt; </a:t>
              </a:r>
              <a:endParaRPr lang="fr-FR" sz="2800" dirty="0">
                <a:solidFill>
                  <a:schemeClr val="bg1"/>
                </a:solidFill>
              </a:endParaRPr>
            </a:p>
          </p:txBody>
        </p:sp>
      </p:grpSp>
      <p:grpSp>
        <p:nvGrpSpPr>
          <p:cNvPr id="18" name="Groupe 17">
            <a:extLst>
              <a:ext uri="{FF2B5EF4-FFF2-40B4-BE49-F238E27FC236}">
                <a16:creationId xmlns:a16="http://schemas.microsoft.com/office/drawing/2014/main" id="{CC8DAE88-0996-9001-183F-DFBEA2BAEABE}"/>
              </a:ext>
            </a:extLst>
          </p:cNvPr>
          <p:cNvGrpSpPr/>
          <p:nvPr/>
        </p:nvGrpSpPr>
        <p:grpSpPr>
          <a:xfrm>
            <a:off x="7298435" y="918747"/>
            <a:ext cx="4894873" cy="3975930"/>
            <a:chOff x="795775" y="3504913"/>
            <a:chExt cx="4343399" cy="3343083"/>
          </a:xfrm>
        </p:grpSpPr>
        <p:pic>
          <p:nvPicPr>
            <p:cNvPr id="10" name="Picture 2" descr="Hedman Partners - Estonia, business law firm - GBL Members">
              <a:extLst>
                <a:ext uri="{FF2B5EF4-FFF2-40B4-BE49-F238E27FC236}">
                  <a16:creationId xmlns:a16="http://schemas.microsoft.com/office/drawing/2014/main" id="{D87A2FFC-08CA-811B-6D27-894973E36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49" y="3504913"/>
              <a:ext cx="3316695" cy="193899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AE39FB2-E566-861F-1BCE-0A828E18DE2F}"/>
                </a:ext>
              </a:extLst>
            </p:cNvPr>
            <p:cNvSpPr txBox="1"/>
            <p:nvPr/>
          </p:nvSpPr>
          <p:spPr>
            <a:xfrm>
              <a:off x="795775" y="5463001"/>
              <a:ext cx="4343399" cy="1384995"/>
            </a:xfrm>
            <a:prstGeom prst="rect">
              <a:avLst/>
            </a:prstGeom>
            <a:noFill/>
          </p:spPr>
          <p:txBody>
            <a:bodyPr wrap="square" rtlCol="0">
              <a:spAutoFit/>
            </a:bodyPr>
            <a:lstStyle/>
            <a:p>
              <a:r>
                <a:rPr lang="fr-FR" sz="2800" b="1" spc="-30" dirty="0" err="1">
                  <a:solidFill>
                    <a:srgbClr val="EDEBE8"/>
                  </a:solidFill>
                  <a:latin typeface="Archia"/>
                  <a:cs typeface="Archia"/>
                </a:rPr>
                <a:t>Kalle</a:t>
              </a:r>
              <a:r>
                <a:rPr lang="fr-FR" sz="2800" b="1" spc="-30" dirty="0">
                  <a:solidFill>
                    <a:srgbClr val="EDEBE8"/>
                  </a:solidFill>
                  <a:latin typeface="Archia"/>
                  <a:cs typeface="Archia"/>
                </a:rPr>
                <a:t> PEDAK</a:t>
              </a:r>
            </a:p>
            <a:p>
              <a:r>
                <a:rPr lang="en-US" sz="2800" u="sng" dirty="0">
                  <a:solidFill>
                    <a:srgbClr val="0000FF"/>
                  </a:solidFill>
                  <a:effectLst/>
                  <a:latin typeface="Calibri" panose="020F0502020204030204" pitchFamily="34" charset="0"/>
                  <a:ea typeface="Calibri" panose="020F0502020204030204" pitchFamily="34" charset="0"/>
                  <a:hlinkClick r:id="rId8"/>
                </a:rPr>
                <a:t>kalle.pedak@hedmanpartners.fi</a:t>
              </a:r>
              <a:r>
                <a:rPr lang="en-US" sz="2800" u="sng" dirty="0">
                  <a:solidFill>
                    <a:srgbClr val="0000FF"/>
                  </a:solidFill>
                  <a:effectLst/>
                  <a:latin typeface="Calibri" panose="020F0502020204030204" pitchFamily="34" charset="0"/>
                  <a:ea typeface="Calibri" panose="020F0502020204030204" pitchFamily="34" charset="0"/>
                </a:rPr>
                <a:t> </a:t>
              </a:r>
              <a:endParaRPr lang="fr-FR" sz="2800" dirty="0">
                <a:solidFill>
                  <a:schemeClr val="bg1"/>
                </a:solidFill>
              </a:endParaRPr>
            </a:p>
          </p:txBody>
        </p:sp>
      </p:grpSp>
      <p:grpSp>
        <p:nvGrpSpPr>
          <p:cNvPr id="22" name="Groupe 21">
            <a:extLst>
              <a:ext uri="{FF2B5EF4-FFF2-40B4-BE49-F238E27FC236}">
                <a16:creationId xmlns:a16="http://schemas.microsoft.com/office/drawing/2014/main" id="{7D92936E-16E3-C81E-C30D-DD4CF869726C}"/>
              </a:ext>
            </a:extLst>
          </p:cNvPr>
          <p:cNvGrpSpPr/>
          <p:nvPr/>
        </p:nvGrpSpPr>
        <p:grpSpPr>
          <a:xfrm>
            <a:off x="7110522" y="6111875"/>
            <a:ext cx="5424008" cy="3422156"/>
            <a:chOff x="6650236" y="583039"/>
            <a:chExt cx="5051819" cy="3422156"/>
          </a:xfrm>
        </p:grpSpPr>
        <p:pic>
          <p:nvPicPr>
            <p:cNvPr id="13" name="Image 12">
              <a:extLst>
                <a:ext uri="{FF2B5EF4-FFF2-40B4-BE49-F238E27FC236}">
                  <a16:creationId xmlns:a16="http://schemas.microsoft.com/office/drawing/2014/main" id="{9F88E93C-A080-D052-FC81-A83BCEE62F1A}"/>
                </a:ext>
              </a:extLst>
            </p:cNvPr>
            <p:cNvPicPr>
              <a:picLocks noChangeAspect="1"/>
            </p:cNvPicPr>
            <p:nvPr/>
          </p:nvPicPr>
          <p:blipFill rotWithShape="1">
            <a:blip r:embed="rId9">
              <a:extLst>
                <a:ext uri="{28A0092B-C50C-407E-A947-70E740481C1C}">
                  <a14:useLocalDpi xmlns:a14="http://schemas.microsoft.com/office/drawing/2010/main" val="0"/>
                </a:ext>
              </a:extLst>
            </a:blip>
            <a:srcRect l="24940"/>
            <a:stretch/>
          </p:blipFill>
          <p:spPr>
            <a:xfrm>
              <a:off x="6650236" y="583039"/>
              <a:ext cx="4787936" cy="2037161"/>
            </a:xfrm>
            <a:prstGeom prst="rect">
              <a:avLst/>
            </a:prstGeom>
          </p:spPr>
        </p:pic>
        <p:sp>
          <p:nvSpPr>
            <p:cNvPr id="21" name="ZoneTexte 20">
              <a:extLst>
                <a:ext uri="{FF2B5EF4-FFF2-40B4-BE49-F238E27FC236}">
                  <a16:creationId xmlns:a16="http://schemas.microsoft.com/office/drawing/2014/main" id="{ADE5A979-1937-AE16-54A8-78131908FA6E}"/>
                </a:ext>
              </a:extLst>
            </p:cNvPr>
            <p:cNvSpPr txBox="1"/>
            <p:nvPr/>
          </p:nvSpPr>
          <p:spPr>
            <a:xfrm>
              <a:off x="6825255" y="2620200"/>
              <a:ext cx="4876800" cy="1384995"/>
            </a:xfrm>
            <a:prstGeom prst="rect">
              <a:avLst/>
            </a:prstGeom>
            <a:noFill/>
          </p:spPr>
          <p:txBody>
            <a:bodyPr wrap="square">
              <a:spAutoFit/>
            </a:bodyPr>
            <a:lstStyle/>
            <a:p>
              <a:r>
                <a:rPr lang="fr-FR" sz="2800" b="1" dirty="0">
                  <a:solidFill>
                    <a:schemeClr val="bg1"/>
                  </a:solidFill>
                  <a:effectLst/>
                  <a:latin typeface="+mj-lt"/>
                  <a:ea typeface="Calibri" panose="020F0502020204030204" pitchFamily="34" charset="0"/>
                </a:rPr>
                <a:t>Johan KARLMAN</a:t>
              </a:r>
            </a:p>
            <a:p>
              <a:r>
                <a:rPr lang="fr-FR" sz="2800" u="sng" dirty="0">
                  <a:solidFill>
                    <a:srgbClr val="0563C1"/>
                  </a:solidFill>
                  <a:effectLst/>
                  <a:latin typeface="Calibri" panose="020F0502020204030204" pitchFamily="34" charset="0"/>
                  <a:ea typeface="Calibri" panose="020F0502020204030204" pitchFamily="34" charset="0"/>
                  <a:hlinkClick r:id="rId10"/>
                </a:rPr>
                <a:t>johan.karlman@hellstromlaw.com</a:t>
              </a:r>
              <a:endParaRPr lang="fr-FR" sz="2800" dirty="0">
                <a:solidFill>
                  <a:schemeClr val="bg1"/>
                </a:solidFill>
                <a:latin typeface="+mj-lt"/>
              </a:endParaRPr>
            </a:p>
          </p:txBody>
        </p:sp>
      </p:grpSp>
      <p:sp>
        <p:nvSpPr>
          <p:cNvPr id="24" name="ZoneTexte 23">
            <a:extLst>
              <a:ext uri="{FF2B5EF4-FFF2-40B4-BE49-F238E27FC236}">
                <a16:creationId xmlns:a16="http://schemas.microsoft.com/office/drawing/2014/main" id="{F4002E4F-678C-6C45-ACE3-57FDC8C62F88}"/>
              </a:ext>
            </a:extLst>
          </p:cNvPr>
          <p:cNvSpPr txBox="1"/>
          <p:nvPr/>
        </p:nvSpPr>
        <p:spPr>
          <a:xfrm>
            <a:off x="13881679" y="8144255"/>
            <a:ext cx="4876800" cy="954107"/>
          </a:xfrm>
          <a:prstGeom prst="rect">
            <a:avLst/>
          </a:prstGeom>
          <a:noFill/>
        </p:spPr>
        <p:txBody>
          <a:bodyPr wrap="square">
            <a:spAutoFit/>
          </a:bodyPr>
          <a:lstStyle/>
          <a:p>
            <a:pPr>
              <a:buClr>
                <a:schemeClr val="lt1"/>
              </a:buClr>
              <a:buSzPts val="2400"/>
            </a:pPr>
            <a:r>
              <a:rPr lang="en" sz="2800" b="1" dirty="0">
                <a:solidFill>
                  <a:schemeClr val="lt1"/>
                </a:solidFill>
                <a:latin typeface="+mj-lt"/>
                <a:ea typeface="Poppins"/>
                <a:cs typeface="Poppins"/>
                <a:sym typeface="Poppins"/>
              </a:rPr>
              <a:t>Daniel EISENBERG</a:t>
            </a:r>
          </a:p>
          <a:p>
            <a:pPr>
              <a:buClr>
                <a:schemeClr val="lt1"/>
              </a:buClr>
              <a:buSzPts val="2400"/>
            </a:pPr>
            <a:r>
              <a:rPr lang="en-US" sz="2800" u="sng" dirty="0">
                <a:solidFill>
                  <a:srgbClr val="0000FF"/>
                </a:solidFill>
                <a:effectLst/>
                <a:latin typeface="Calibri" panose="020F0502020204030204" pitchFamily="34" charset="0"/>
                <a:ea typeface="Calibri" panose="020F0502020204030204" pitchFamily="34" charset="0"/>
                <a:hlinkClick r:id="rId11"/>
              </a:rPr>
              <a:t>daniel.eisenberg@deel.com</a:t>
            </a:r>
            <a:r>
              <a:rPr lang="en-US" sz="2800" dirty="0">
                <a:effectLst/>
                <a:latin typeface="Calibri" panose="020F0502020204030204" pitchFamily="34" charset="0"/>
                <a:ea typeface="Calibri" panose="020F0502020204030204" pitchFamily="34" charset="0"/>
              </a:rPr>
              <a:t>&gt;</a:t>
            </a:r>
            <a:endParaRPr lang="en" sz="2800" dirty="0">
              <a:solidFill>
                <a:schemeClr val="lt1"/>
              </a:solidFill>
              <a:latin typeface="+mj-lt"/>
              <a:ea typeface="Poppins"/>
              <a:cs typeface="Poppins"/>
              <a:sym typeface="Poppins"/>
            </a:endParaRPr>
          </a:p>
        </p:txBody>
      </p:sp>
      <p:grpSp>
        <p:nvGrpSpPr>
          <p:cNvPr id="35" name="Groupe 34">
            <a:extLst>
              <a:ext uri="{FF2B5EF4-FFF2-40B4-BE49-F238E27FC236}">
                <a16:creationId xmlns:a16="http://schemas.microsoft.com/office/drawing/2014/main" id="{DD8268A6-2F9C-6020-EB77-FBC8AA573851}"/>
              </a:ext>
            </a:extLst>
          </p:cNvPr>
          <p:cNvGrpSpPr/>
          <p:nvPr/>
        </p:nvGrpSpPr>
        <p:grpSpPr>
          <a:xfrm>
            <a:off x="13597566" y="2428546"/>
            <a:ext cx="5773061" cy="1747537"/>
            <a:chOff x="13186867" y="2497791"/>
            <a:chExt cx="5773061" cy="1747537"/>
          </a:xfrm>
        </p:grpSpPr>
        <p:sp>
          <p:nvSpPr>
            <p:cNvPr id="30" name="ZoneTexte 29">
              <a:extLst>
                <a:ext uri="{FF2B5EF4-FFF2-40B4-BE49-F238E27FC236}">
                  <a16:creationId xmlns:a16="http://schemas.microsoft.com/office/drawing/2014/main" id="{26F53850-E79D-D1E1-8ED3-62B9C21B42AC}"/>
                </a:ext>
              </a:extLst>
            </p:cNvPr>
            <p:cNvSpPr txBox="1"/>
            <p:nvPr/>
          </p:nvSpPr>
          <p:spPr>
            <a:xfrm>
              <a:off x="13186867" y="3291221"/>
              <a:ext cx="3830609" cy="954107"/>
            </a:xfrm>
            <a:prstGeom prst="rect">
              <a:avLst/>
            </a:prstGeom>
            <a:noFill/>
          </p:spPr>
          <p:txBody>
            <a:bodyPr wrap="square">
              <a:spAutoFit/>
            </a:bodyPr>
            <a:lstStyle/>
            <a:p>
              <a:r>
                <a:rPr lang="fr-FR" sz="2800" b="1" dirty="0">
                  <a:solidFill>
                    <a:schemeClr val="bg1"/>
                  </a:solidFill>
                  <a:effectLst/>
                  <a:latin typeface="Calibri" panose="020F0502020204030204" pitchFamily="34" charset="0"/>
                  <a:ea typeface="Calibri" panose="020F0502020204030204" pitchFamily="34" charset="0"/>
                </a:rPr>
                <a:t>Jonas </a:t>
              </a:r>
              <a:r>
                <a:rPr lang="fr-FR" sz="2800" b="1" dirty="0">
                  <a:solidFill>
                    <a:schemeClr val="bg1"/>
                  </a:solidFill>
                  <a:latin typeface="Calibri" panose="020F0502020204030204" pitchFamily="34" charset="0"/>
                  <a:ea typeface="Calibri" panose="020F0502020204030204" pitchFamily="34" charset="0"/>
                </a:rPr>
                <a:t>ENKEGAARD</a:t>
              </a:r>
            </a:p>
            <a:p>
              <a:r>
                <a:rPr lang="fr-FR" sz="2800" dirty="0">
                  <a:solidFill>
                    <a:schemeClr val="bg1"/>
                  </a:solidFill>
                  <a:effectLst/>
                  <a:latin typeface="Calibri" panose="020F0502020204030204" pitchFamily="34" charset="0"/>
                  <a:ea typeface="Calibri" panose="020F0502020204030204" pitchFamily="34" charset="0"/>
                  <a:hlinkClick r:id="rId12"/>
                </a:rPr>
                <a:t>jen@skaureipurth.com</a:t>
              </a:r>
              <a:r>
                <a:rPr lang="fr-FR" sz="2800" dirty="0">
                  <a:solidFill>
                    <a:schemeClr val="bg1"/>
                  </a:solidFill>
                  <a:effectLst/>
                  <a:latin typeface="Calibri" panose="020F0502020204030204" pitchFamily="34" charset="0"/>
                  <a:ea typeface="Calibri" panose="020F0502020204030204" pitchFamily="34" charset="0"/>
                </a:rPr>
                <a:t>  </a:t>
              </a:r>
              <a:endParaRPr lang="fr-FR" sz="2800" dirty="0">
                <a:solidFill>
                  <a:schemeClr val="bg1"/>
                </a:solidFill>
              </a:endParaRPr>
            </a:p>
          </p:txBody>
        </p:sp>
        <p:pic>
          <p:nvPicPr>
            <p:cNvPr id="34" name="Image 33">
              <a:extLst>
                <a:ext uri="{FF2B5EF4-FFF2-40B4-BE49-F238E27FC236}">
                  <a16:creationId xmlns:a16="http://schemas.microsoft.com/office/drawing/2014/main" id="{AC1914E9-4818-53F4-31B8-5D484D79C7E7}"/>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13244928" y="2497791"/>
              <a:ext cx="5715000" cy="600075"/>
            </a:xfrm>
            <a:prstGeom prst="rect">
              <a:avLst/>
            </a:prstGeom>
          </p:spPr>
        </p:pic>
      </p:grpSp>
      <p:pic>
        <p:nvPicPr>
          <p:cNvPr id="3" name="Image 2">
            <a:extLst>
              <a:ext uri="{FF2B5EF4-FFF2-40B4-BE49-F238E27FC236}">
                <a16:creationId xmlns:a16="http://schemas.microsoft.com/office/drawing/2014/main" id="{C0CE6C58-19EE-255A-69EA-116A282492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881679" y="6111875"/>
            <a:ext cx="4388076" cy="22924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999D60E-74C6-E569-12F0-770034A57696}"/>
              </a:ext>
            </a:extLst>
          </p:cNvPr>
          <p:cNvSpPr>
            <a:spLocks noGrp="1"/>
          </p:cNvSpPr>
          <p:nvPr>
            <p:ph type="body" idx="1"/>
          </p:nvPr>
        </p:nvSpPr>
        <p:spPr>
          <a:xfrm>
            <a:off x="450850" y="314187"/>
            <a:ext cx="18093690" cy="2031325"/>
          </a:xfrm>
        </p:spPr>
        <p:txBody>
          <a:bodyPr/>
          <a:lstStyle/>
          <a:p>
            <a:r>
              <a:rPr lang="fr-FR" sz="4400" b="1" u="sng" dirty="0">
                <a:latin typeface="Arial" panose="020B0604020202020204" pitchFamily="34" charset="0"/>
                <a:cs typeface="Arial" panose="020B0604020202020204" pitchFamily="34" charset="0"/>
              </a:rPr>
              <a:t>2. Labour </a:t>
            </a:r>
            <a:r>
              <a:rPr lang="fr-FR" sz="4400" b="1" u="sng" dirty="0" err="1">
                <a:latin typeface="Arial" panose="020B0604020202020204" pitchFamily="34" charset="0"/>
                <a:cs typeface="Arial" panose="020B0604020202020204" pitchFamily="34" charset="0"/>
              </a:rPr>
              <a:t>legislation</a:t>
            </a:r>
            <a:r>
              <a:rPr lang="fr-FR" sz="4400" b="1" u="sng" dirty="0">
                <a:latin typeface="Arial" panose="020B0604020202020204" pitchFamily="34" charset="0"/>
                <a:cs typeface="Arial" panose="020B0604020202020204" pitchFamily="34" charset="0"/>
              </a:rPr>
              <a:t> and </a:t>
            </a:r>
            <a:r>
              <a:rPr lang="fr-FR" sz="4400" b="1" u="sng" dirty="0" err="1">
                <a:latin typeface="Arial" panose="020B0604020202020204" pitchFamily="34" charset="0"/>
                <a:cs typeface="Arial" panose="020B0604020202020204" pitchFamily="34" charset="0"/>
              </a:rPr>
              <a:t>telework</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grpSp>
        <p:nvGrpSpPr>
          <p:cNvPr id="6" name="Groupe 5">
            <a:extLst>
              <a:ext uri="{FF2B5EF4-FFF2-40B4-BE49-F238E27FC236}">
                <a16:creationId xmlns:a16="http://schemas.microsoft.com/office/drawing/2014/main" id="{DEEF3A4E-8CDF-D610-8EF0-7334B1714708}"/>
              </a:ext>
            </a:extLst>
          </p:cNvPr>
          <p:cNvGrpSpPr/>
          <p:nvPr/>
        </p:nvGrpSpPr>
        <p:grpSpPr>
          <a:xfrm>
            <a:off x="450850" y="1472527"/>
            <a:ext cx="7078205" cy="8072058"/>
            <a:chOff x="802530" y="2722536"/>
            <a:chExt cx="6353920" cy="9140964"/>
          </a:xfrm>
        </p:grpSpPr>
        <p:sp>
          <p:nvSpPr>
            <p:cNvPr id="11" name="ZoneTexte 10">
              <a:extLst>
                <a:ext uri="{FF2B5EF4-FFF2-40B4-BE49-F238E27FC236}">
                  <a16:creationId xmlns:a16="http://schemas.microsoft.com/office/drawing/2014/main" id="{9619E192-4718-B284-5D60-DD121B73F6F1}"/>
                </a:ext>
              </a:extLst>
            </p:cNvPr>
            <p:cNvSpPr txBox="1"/>
            <p:nvPr/>
          </p:nvSpPr>
          <p:spPr>
            <a:xfrm>
              <a:off x="1898650" y="2722536"/>
              <a:ext cx="5257800" cy="9140964"/>
            </a:xfrm>
            <a:prstGeom prst="roundRect">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en-GB" sz="2800" dirty="0">
                  <a:effectLst/>
                  <a:ea typeface="Times New Roman" panose="02020603050405020304" pitchFamily="18" charset="0"/>
                </a:rPr>
                <a:t>In Finland the employment is based on the </a:t>
              </a:r>
              <a:r>
                <a:rPr lang="en-GB" sz="2800" b="1" dirty="0">
                  <a:effectLst/>
                  <a:ea typeface="Times New Roman" panose="02020603050405020304" pitchFamily="18" charset="0"/>
                </a:rPr>
                <a:t>Employment Contracts Act, Working Hours Act and Occupational Safety and Health Act </a:t>
              </a:r>
              <a:r>
                <a:rPr lang="en-GB" sz="2800" dirty="0">
                  <a:effectLst/>
                  <a:ea typeface="Times New Roman" panose="02020603050405020304" pitchFamily="18" charset="0"/>
                </a:rPr>
                <a:t>and these acts create </a:t>
              </a:r>
              <a:r>
                <a:rPr lang="en-GB" sz="2800" b="1" dirty="0">
                  <a:effectLst/>
                  <a:ea typeface="Times New Roman" panose="02020603050405020304" pitchFamily="18" charset="0"/>
                </a:rPr>
                <a:t>legal basis also for remote work</a:t>
              </a:r>
              <a:r>
                <a:rPr lang="en-GB" sz="2800" dirty="0">
                  <a:effectLst/>
                  <a:ea typeface="Times New Roman" panose="02020603050405020304" pitchFamily="18" charset="0"/>
                </a:rPr>
                <a:t>.    </a:t>
              </a:r>
            </a:p>
            <a:p>
              <a:pPr marL="342900" indent="-342900">
                <a:buFont typeface="Arial" panose="020B0604020202020204" pitchFamily="34" charset="0"/>
                <a:buChar char="•"/>
              </a:pPr>
              <a:r>
                <a:rPr lang="en-GB" sz="2800" dirty="0">
                  <a:effectLst/>
                  <a:ea typeface="Times New Roman" panose="02020603050405020304" pitchFamily="18" charset="0"/>
                </a:rPr>
                <a:t>In addition, </a:t>
              </a:r>
              <a:r>
                <a:rPr lang="en-GB" sz="2800" b="1" dirty="0">
                  <a:effectLst/>
                  <a:ea typeface="Times New Roman" panose="02020603050405020304" pitchFamily="18" charset="0"/>
                </a:rPr>
                <a:t>collective agreements </a:t>
              </a:r>
              <a:r>
                <a:rPr lang="en-GB" sz="2800" dirty="0">
                  <a:effectLst/>
                  <a:ea typeface="Times New Roman" panose="02020603050405020304" pitchFamily="18" charset="0"/>
                </a:rPr>
                <a:t>may regulate remote working</a:t>
              </a:r>
              <a:r>
                <a:rPr lang="en-GB" sz="2800" dirty="0">
                  <a:solidFill>
                    <a:schemeClr val="tx2"/>
                  </a:solidFill>
                  <a:effectLst/>
                  <a:ea typeface="Times New Roman" panose="02020603050405020304" pitchFamily="18" charset="0"/>
                </a:rPr>
                <a:t>.   </a:t>
              </a:r>
              <a:r>
                <a:rPr lang="nb-NO" sz="2800" dirty="0">
                  <a:solidFill>
                    <a:schemeClr val="tx2"/>
                  </a:solidFill>
                  <a:effectLst/>
                  <a:ea typeface="Times New Roman" panose="02020603050405020304" pitchFamily="18" charset="0"/>
                </a:rPr>
                <a:t>In Finland there are about </a:t>
              </a:r>
              <a:r>
                <a:rPr lang="nb-NO" sz="2800" b="1" dirty="0">
                  <a:solidFill>
                    <a:schemeClr val="tx2"/>
                  </a:solidFill>
                  <a:effectLst/>
                  <a:ea typeface="Times New Roman" panose="02020603050405020304" pitchFamily="18" charset="0"/>
                </a:rPr>
                <a:t>160 universally binding collective agreements</a:t>
              </a:r>
              <a:r>
                <a:rPr lang="nb-NO" sz="2800" dirty="0">
                  <a:solidFill>
                    <a:schemeClr val="tx2"/>
                  </a:solidFill>
                  <a:effectLst/>
                  <a:ea typeface="Times New Roman" panose="02020603050405020304" pitchFamily="18" charset="0"/>
                </a:rPr>
                <a:t> and they are </a:t>
              </a:r>
              <a:r>
                <a:rPr lang="nb-NO" sz="2800" b="1" dirty="0">
                  <a:solidFill>
                    <a:schemeClr val="tx2"/>
                  </a:solidFill>
                  <a:effectLst/>
                  <a:ea typeface="Times New Roman" panose="02020603050405020304" pitchFamily="18" charset="0"/>
                </a:rPr>
                <a:t>mandatory</a:t>
              </a:r>
              <a:r>
                <a:rPr lang="nb-NO" sz="2800" dirty="0">
                  <a:solidFill>
                    <a:schemeClr val="tx2"/>
                  </a:solidFill>
                  <a:effectLst/>
                  <a:ea typeface="Times New Roman" panose="02020603050405020304" pitchFamily="18" charset="0"/>
                </a:rPr>
                <a:t> for all employers in </a:t>
              </a:r>
              <a:r>
                <a:rPr lang="nb-NO" sz="2800" b="1" dirty="0">
                  <a:solidFill>
                    <a:schemeClr val="tx2"/>
                  </a:solidFill>
                  <a:effectLst/>
                  <a:ea typeface="Times New Roman" panose="02020603050405020304" pitchFamily="18" charset="0"/>
                </a:rPr>
                <a:t>certain field </a:t>
              </a:r>
              <a:r>
                <a:rPr lang="nb-NO" sz="2800" dirty="0">
                  <a:solidFill>
                    <a:schemeClr val="tx2"/>
                  </a:solidFill>
                  <a:effectLst/>
                  <a:ea typeface="Times New Roman" panose="02020603050405020304" pitchFamily="18" charset="0"/>
                </a:rPr>
                <a:t>of business. </a:t>
              </a:r>
            </a:p>
            <a:p>
              <a:pPr marL="342900" indent="-342900">
                <a:buFont typeface="Arial" panose="020B0604020202020204" pitchFamily="34" charset="0"/>
                <a:buChar char="•"/>
              </a:pPr>
              <a:r>
                <a:rPr lang="en-GB" sz="2800" dirty="0">
                  <a:effectLst/>
                  <a:ea typeface="Times New Roman" panose="02020603050405020304" pitchFamily="18" charset="0"/>
                </a:rPr>
                <a:t>The terms of the employment contract and mandatory regulation are </a:t>
              </a:r>
              <a:r>
                <a:rPr lang="en-GB" sz="2800" b="1" dirty="0">
                  <a:effectLst/>
                  <a:ea typeface="Times New Roman" panose="02020603050405020304" pitchFamily="18" charset="0"/>
                </a:rPr>
                <a:t>valid</a:t>
              </a:r>
              <a:r>
                <a:rPr lang="en-GB" sz="2800" dirty="0">
                  <a:effectLst/>
                  <a:ea typeface="Times New Roman" panose="02020603050405020304" pitchFamily="18" charset="0"/>
                </a:rPr>
                <a:t> as usual, </a:t>
              </a:r>
              <a:r>
                <a:rPr lang="en-GB" sz="2800" b="1" dirty="0">
                  <a:effectLst/>
                  <a:ea typeface="Times New Roman" panose="02020603050405020304" pitchFamily="18" charset="0"/>
                </a:rPr>
                <a:t>even if the place of execution of the work is not in the employer’s office</a:t>
              </a:r>
              <a:r>
                <a:rPr lang="en-GB" sz="2800" dirty="0">
                  <a:effectLst/>
                  <a:ea typeface="Times New Roman" panose="02020603050405020304" pitchFamily="18" charset="0"/>
                </a:rPr>
                <a:t>.</a:t>
              </a:r>
              <a:endParaRPr lang="fr-FR" sz="2800" dirty="0"/>
            </a:p>
          </p:txBody>
        </p:sp>
        <p:pic>
          <p:nvPicPr>
            <p:cNvPr id="12" name="Picture 6" descr="🇫🇮 Drapeau : Finlande Emoji">
              <a:extLst>
                <a:ext uri="{FF2B5EF4-FFF2-40B4-BE49-F238E27FC236}">
                  <a16:creationId xmlns:a16="http://schemas.microsoft.com/office/drawing/2014/main" id="{DDD2C146-ECA9-0792-0FFB-33BE44432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530" y="3615369"/>
              <a:ext cx="1362547" cy="1809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a:extLst>
              <a:ext uri="{FF2B5EF4-FFF2-40B4-BE49-F238E27FC236}">
                <a16:creationId xmlns:a16="http://schemas.microsoft.com/office/drawing/2014/main" id="{81B37226-8342-8072-2097-BF9659B62031}"/>
              </a:ext>
            </a:extLst>
          </p:cNvPr>
          <p:cNvGrpSpPr/>
          <p:nvPr/>
        </p:nvGrpSpPr>
        <p:grpSpPr>
          <a:xfrm>
            <a:off x="8705602" y="276356"/>
            <a:ext cx="10834388" cy="5101280"/>
            <a:chOff x="8518997" y="1320204"/>
            <a:chExt cx="10834388" cy="5101280"/>
          </a:xfrm>
        </p:grpSpPr>
        <p:sp>
          <p:nvSpPr>
            <p:cNvPr id="13" name="ZoneTexte 12">
              <a:extLst>
                <a:ext uri="{FF2B5EF4-FFF2-40B4-BE49-F238E27FC236}">
                  <a16:creationId xmlns:a16="http://schemas.microsoft.com/office/drawing/2014/main" id="{86BF818C-40CB-9785-7E22-D8FCB661F9A2}"/>
                </a:ext>
              </a:extLst>
            </p:cNvPr>
            <p:cNvSpPr txBox="1"/>
            <p:nvPr/>
          </p:nvSpPr>
          <p:spPr>
            <a:xfrm>
              <a:off x="8518997" y="2451166"/>
              <a:ext cx="10372253" cy="3970318"/>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800" dirty="0">
                  <a:effectLst/>
                  <a:ea typeface="Times New Roman" panose="02020603050405020304" pitchFamily="18" charset="0"/>
                </a:rPr>
                <a:t>In Denmark, there is </a:t>
              </a:r>
              <a:r>
                <a:rPr lang="en-US" sz="2800" b="1" dirty="0">
                  <a:effectLst/>
                  <a:ea typeface="Times New Roman" panose="02020603050405020304" pitchFamily="18" charset="0"/>
                </a:rPr>
                <a:t>no general employment law </a:t>
              </a:r>
              <a:r>
                <a:rPr lang="en-US" sz="2800" dirty="0">
                  <a:effectLst/>
                  <a:ea typeface="Times New Roman" panose="02020603050405020304" pitchFamily="18" charset="0"/>
                </a:rPr>
                <a:t>that regulates the employment relationship. The employment relationship is regulated by a </a:t>
              </a:r>
              <a:r>
                <a:rPr lang="en-US" sz="2800" b="1" dirty="0">
                  <a:effectLst/>
                  <a:ea typeface="Times New Roman" panose="02020603050405020304" pitchFamily="18" charset="0"/>
                </a:rPr>
                <a:t>large number of acts covering specific areas </a:t>
              </a:r>
              <a:r>
                <a:rPr lang="en-US" sz="2800" dirty="0">
                  <a:effectLst/>
                  <a:ea typeface="Times New Roman" panose="02020603050405020304" pitchFamily="18" charset="0"/>
                </a:rPr>
                <a:t>e.g., holiday act, discrimination legislation etc. and legislation covering specific types of employment e.g., the Danish salaried employees Act. </a:t>
              </a:r>
            </a:p>
            <a:p>
              <a:pPr marL="342900" indent="-342900">
                <a:buFont typeface="Arial" panose="020B0604020202020204" pitchFamily="34" charset="0"/>
                <a:buChar char="•"/>
              </a:pPr>
              <a:r>
                <a:rPr lang="en-US" sz="2800" dirty="0"/>
                <a:t>In addition to legislation many companies are according to agreement covered by </a:t>
              </a:r>
              <a:r>
                <a:rPr lang="en-US" sz="2800" b="1" dirty="0"/>
                <a:t>collective agreements </a:t>
              </a:r>
              <a:r>
                <a:rPr lang="en-US" sz="2800" dirty="0"/>
                <a:t>that amongst others regulate working time, salary etc. Collective agreements </a:t>
              </a:r>
              <a:r>
                <a:rPr lang="en-US" sz="2800" b="1" dirty="0"/>
                <a:t>may also include regulations on remote work</a:t>
              </a:r>
              <a:r>
                <a:rPr lang="en-US" sz="2800" dirty="0"/>
                <a:t>. </a:t>
              </a:r>
              <a:endParaRPr lang="fr-FR" sz="2800" dirty="0"/>
            </a:p>
          </p:txBody>
        </p:sp>
        <p:pic>
          <p:nvPicPr>
            <p:cNvPr id="14" name="Picture 4" descr="🇩🇰 Drapeau : Danemark Emoji">
              <a:extLst>
                <a:ext uri="{FF2B5EF4-FFF2-40B4-BE49-F238E27FC236}">
                  <a16:creationId xmlns:a16="http://schemas.microsoft.com/office/drawing/2014/main" id="{AA95B839-5405-C0F9-88FC-B2D98E4F6C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3158" y="1320204"/>
              <a:ext cx="1740227" cy="1740227"/>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a:extLst>
              <a:ext uri="{FF2B5EF4-FFF2-40B4-BE49-F238E27FC236}">
                <a16:creationId xmlns:a16="http://schemas.microsoft.com/office/drawing/2014/main" id="{AA690FAF-2DE2-252C-F185-4C8446E85E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730" y="9611593"/>
            <a:ext cx="1702984" cy="170298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5FD769B3-B8F2-0DF5-7862-296D91DD84AA}"/>
              </a:ext>
            </a:extLst>
          </p:cNvPr>
          <p:cNvGrpSpPr/>
          <p:nvPr/>
        </p:nvGrpSpPr>
        <p:grpSpPr>
          <a:xfrm>
            <a:off x="8923445" y="5841239"/>
            <a:ext cx="9936566" cy="4573460"/>
            <a:chOff x="8736840" y="6150571"/>
            <a:chExt cx="9936566" cy="4573460"/>
          </a:xfrm>
        </p:grpSpPr>
        <p:sp>
          <p:nvSpPr>
            <p:cNvPr id="17" name="ZoneTexte 16">
              <a:extLst>
                <a:ext uri="{FF2B5EF4-FFF2-40B4-BE49-F238E27FC236}">
                  <a16:creationId xmlns:a16="http://schemas.microsoft.com/office/drawing/2014/main" id="{0615B578-D1A2-7D6F-1929-17E254117049}"/>
                </a:ext>
              </a:extLst>
            </p:cNvPr>
            <p:cNvSpPr txBox="1">
              <a:spLocks noChangeAspect="1"/>
            </p:cNvSpPr>
            <p:nvPr/>
          </p:nvSpPr>
          <p:spPr>
            <a:xfrm>
              <a:off x="8736840" y="6150571"/>
              <a:ext cx="9936566" cy="3539430"/>
            </a:xfrm>
            <a:prstGeom prst="roundRect">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marL="342900" indent="-342900">
                <a:buFont typeface="Arial" panose="020B0604020202020204" pitchFamily="34" charset="0"/>
                <a:buChar char="•"/>
              </a:pPr>
              <a:r>
                <a:rPr lang="en-US" sz="2800" dirty="0">
                  <a:effectLst/>
                  <a:ea typeface="Times New Roman" panose="02020603050405020304" pitchFamily="18" charset="0"/>
                </a:rPr>
                <a:t>I</a:t>
              </a:r>
              <a:r>
                <a:rPr lang="en-US" sz="2800" dirty="0">
                  <a:ea typeface="Times New Roman" panose="02020603050405020304" pitchFamily="18" charset="0"/>
                </a:rPr>
                <a:t>n France, employment and </a:t>
              </a:r>
              <a:r>
                <a:rPr lang="en-US" sz="2800" dirty="0" err="1">
                  <a:ea typeface="Times New Roman" panose="02020603050405020304" pitchFamily="18" charset="0"/>
                </a:rPr>
                <a:t>labour</a:t>
              </a:r>
              <a:r>
                <a:rPr lang="en-US" sz="2800" dirty="0">
                  <a:ea typeface="Times New Roman" panose="02020603050405020304" pitchFamily="18" charset="0"/>
                </a:rPr>
                <a:t> law is governed by the provisions of the </a:t>
              </a:r>
              <a:r>
                <a:rPr lang="en-US" sz="2800" b="1" dirty="0" err="1">
                  <a:ea typeface="Times New Roman" panose="02020603050405020304" pitchFamily="18" charset="0"/>
                </a:rPr>
                <a:t>Labour</a:t>
              </a:r>
              <a:r>
                <a:rPr lang="en-US" sz="2800" b="1" dirty="0">
                  <a:ea typeface="Times New Roman" panose="02020603050405020304" pitchFamily="18" charset="0"/>
                </a:rPr>
                <a:t> Code</a:t>
              </a:r>
              <a:r>
                <a:rPr lang="en-US" sz="2800" dirty="0">
                  <a:ea typeface="Times New Roman" panose="02020603050405020304" pitchFamily="18" charset="0"/>
                </a:rPr>
                <a:t>, which contains </a:t>
              </a:r>
              <a:r>
                <a:rPr lang="en-US" sz="2800" b="1" dirty="0">
                  <a:ea typeface="Times New Roman" panose="02020603050405020304" pitchFamily="18" charset="0"/>
                </a:rPr>
                <a:t>specific provisions for telework</a:t>
              </a:r>
              <a:r>
                <a:rPr lang="en-US" sz="2800" dirty="0">
                  <a:ea typeface="Times New Roman" panose="02020603050405020304" pitchFamily="18" charset="0"/>
                </a:rPr>
                <a:t>.</a:t>
              </a:r>
            </a:p>
            <a:p>
              <a:pPr marL="342900" indent="-342900">
                <a:buFont typeface="Arial" panose="020B0604020202020204" pitchFamily="34" charset="0"/>
                <a:buChar char="•"/>
              </a:pPr>
              <a:r>
                <a:rPr lang="en-US" sz="2800" dirty="0">
                  <a:ea typeface="Times New Roman" panose="02020603050405020304" pitchFamily="18" charset="0"/>
                </a:rPr>
                <a:t>Numerous agreements and collective agreements (company, regional, national) also regulate </a:t>
              </a:r>
              <a:r>
                <a:rPr lang="en-US" sz="2800" dirty="0" err="1">
                  <a:ea typeface="Times New Roman" panose="02020603050405020304" pitchFamily="18" charset="0"/>
                </a:rPr>
                <a:t>labour</a:t>
              </a:r>
              <a:r>
                <a:rPr lang="en-US" sz="2800" dirty="0">
                  <a:ea typeface="Times New Roman" panose="02020603050405020304" pitchFamily="18" charset="0"/>
                </a:rPr>
                <a:t> law. With regard to telework, this concerns in particular </a:t>
              </a:r>
              <a:r>
                <a:rPr lang="en-US" sz="2800" b="1" dirty="0">
                  <a:ea typeface="Times New Roman" panose="02020603050405020304" pitchFamily="18" charset="0"/>
                </a:rPr>
                <a:t>two national interprofessional agreements </a:t>
              </a:r>
              <a:r>
                <a:rPr lang="en-US" sz="2800" dirty="0">
                  <a:ea typeface="Times New Roman" panose="02020603050405020304" pitchFamily="18" charset="0"/>
                </a:rPr>
                <a:t>dated 19 July 2005 and 26 November 2020. </a:t>
              </a:r>
            </a:p>
          </p:txBody>
        </p:sp>
        <p:pic>
          <p:nvPicPr>
            <p:cNvPr id="18" name="Picture 8">
              <a:extLst>
                <a:ext uri="{FF2B5EF4-FFF2-40B4-BE49-F238E27FC236}">
                  <a16:creationId xmlns:a16="http://schemas.microsoft.com/office/drawing/2014/main" id="{9DD0B789-D17F-80BE-3A6C-AAD74495CA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60668" y="8983803"/>
              <a:ext cx="1740228" cy="174022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6">
            <a:extLst>
              <a:ext uri="{FF2B5EF4-FFF2-40B4-BE49-F238E27FC236}">
                <a16:creationId xmlns:a16="http://schemas.microsoft.com/office/drawing/2014/main" id="{8B99FE27-47DF-395E-79B3-59239150DB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714" y="9606366"/>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0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999D60E-74C6-E569-12F0-770034A57696}"/>
              </a:ext>
            </a:extLst>
          </p:cNvPr>
          <p:cNvSpPr>
            <a:spLocks noGrp="1"/>
          </p:cNvSpPr>
          <p:nvPr>
            <p:ph type="body" idx="1"/>
          </p:nvPr>
        </p:nvSpPr>
        <p:spPr>
          <a:xfrm>
            <a:off x="448757" y="320675"/>
            <a:ext cx="18093690" cy="2031325"/>
          </a:xfrm>
        </p:spPr>
        <p:txBody>
          <a:bodyPr/>
          <a:lstStyle/>
          <a:p>
            <a:r>
              <a:rPr lang="fr-FR" sz="4400" b="1" u="sng" dirty="0">
                <a:latin typeface="Arial" panose="020B0604020202020204" pitchFamily="34" charset="0"/>
                <a:cs typeface="Arial" panose="020B0604020202020204" pitchFamily="34" charset="0"/>
              </a:rPr>
              <a:t>2. Labour </a:t>
            </a:r>
            <a:r>
              <a:rPr lang="fr-FR" sz="4400" b="1" u="sng" dirty="0" err="1">
                <a:latin typeface="Arial" panose="020B0604020202020204" pitchFamily="34" charset="0"/>
                <a:cs typeface="Arial" panose="020B0604020202020204" pitchFamily="34" charset="0"/>
              </a:rPr>
              <a:t>legislation</a:t>
            </a:r>
            <a:r>
              <a:rPr lang="fr-FR" sz="4400" b="1" u="sng" dirty="0">
                <a:latin typeface="Arial" panose="020B0604020202020204" pitchFamily="34" charset="0"/>
                <a:cs typeface="Arial" panose="020B0604020202020204" pitchFamily="34" charset="0"/>
              </a:rPr>
              <a:t> and </a:t>
            </a:r>
            <a:r>
              <a:rPr lang="fr-FR" sz="4400" b="1" u="sng" dirty="0" err="1">
                <a:latin typeface="Arial" panose="020B0604020202020204" pitchFamily="34" charset="0"/>
                <a:cs typeface="Arial" panose="020B0604020202020204" pitchFamily="34" charset="0"/>
              </a:rPr>
              <a:t>telework</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sp>
        <p:nvSpPr>
          <p:cNvPr id="11" name="ZoneTexte 10">
            <a:extLst>
              <a:ext uri="{FF2B5EF4-FFF2-40B4-BE49-F238E27FC236}">
                <a16:creationId xmlns:a16="http://schemas.microsoft.com/office/drawing/2014/main" id="{9619E192-4718-B284-5D60-DD121B73F6F1}"/>
              </a:ext>
            </a:extLst>
          </p:cNvPr>
          <p:cNvSpPr txBox="1"/>
          <p:nvPr/>
        </p:nvSpPr>
        <p:spPr>
          <a:xfrm>
            <a:off x="711647" y="1539875"/>
            <a:ext cx="10744200" cy="6001643"/>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effectLst/>
                <a:ea typeface="Times New Roman" panose="02020603050405020304" pitchFamily="18" charset="0"/>
              </a:rPr>
              <a:t>As a main rule, the </a:t>
            </a:r>
            <a:r>
              <a:rPr lang="en-US" sz="2400" b="1" dirty="0">
                <a:effectLst/>
                <a:ea typeface="Times New Roman" panose="02020603050405020304" pitchFamily="18" charset="0"/>
              </a:rPr>
              <a:t>Norwegian Working Environment Act has applied even to work performed from home</a:t>
            </a:r>
            <a:r>
              <a:rPr lang="en-US" sz="2400" dirty="0">
                <a:effectLst/>
                <a:ea typeface="Times New Roman" panose="02020603050405020304" pitchFamily="18" charset="0"/>
              </a:rPr>
              <a:t>, unless comprised by the scope of the more flexible home office regulations (Norwegian: “</a:t>
            </a:r>
            <a:r>
              <a:rPr lang="en-US" sz="2400" dirty="0" err="1">
                <a:effectLst/>
                <a:ea typeface="Times New Roman" panose="02020603050405020304" pitchFamily="18" charset="0"/>
              </a:rPr>
              <a:t>Hjemmekontorforskriften</a:t>
            </a:r>
            <a:r>
              <a:rPr lang="en-US" sz="2400" dirty="0">
                <a:effectLst/>
                <a:ea typeface="Times New Roman" panose="02020603050405020304" pitchFamily="18" charset="0"/>
              </a:rPr>
              <a:t>”). </a:t>
            </a:r>
          </a:p>
          <a:p>
            <a:pPr marL="342900" indent="-342900">
              <a:buFont typeface="Arial" panose="020B0604020202020204" pitchFamily="34" charset="0"/>
              <a:buChar char="•"/>
            </a:pPr>
            <a:r>
              <a:rPr lang="en-US" sz="2400" dirty="0">
                <a:effectLst/>
                <a:ea typeface="Times New Roman" panose="02020603050405020304" pitchFamily="18" charset="0"/>
              </a:rPr>
              <a:t>The home office regulations were originally </a:t>
            </a:r>
            <a:r>
              <a:rPr lang="en-US" sz="2400" b="1" dirty="0">
                <a:effectLst/>
                <a:ea typeface="Times New Roman" panose="02020603050405020304" pitchFamily="18" charset="0"/>
              </a:rPr>
              <a:t>introduced back in 2002</a:t>
            </a:r>
            <a:r>
              <a:rPr lang="en-US" sz="2400" dirty="0">
                <a:effectLst/>
                <a:ea typeface="Times New Roman" panose="02020603050405020304" pitchFamily="18" charset="0"/>
              </a:rPr>
              <a:t>. The Norwegian government has introduced </a:t>
            </a:r>
            <a:r>
              <a:rPr lang="en-US" sz="2400" b="1" dirty="0">
                <a:effectLst/>
                <a:ea typeface="Times New Roman" panose="02020603050405020304" pitchFamily="18" charset="0"/>
              </a:rPr>
              <a:t>updated home office regulations</a:t>
            </a:r>
            <a:r>
              <a:rPr lang="en-US" sz="2400" dirty="0">
                <a:effectLst/>
                <a:ea typeface="Times New Roman" panose="02020603050405020304" pitchFamily="18" charset="0"/>
              </a:rPr>
              <a:t> which came into force </a:t>
            </a:r>
            <a:r>
              <a:rPr lang="en-US" sz="2400" b="1" dirty="0">
                <a:effectLst/>
                <a:ea typeface="Times New Roman" panose="02020603050405020304" pitchFamily="18" charset="0"/>
              </a:rPr>
              <a:t>1st of July 2022</a:t>
            </a:r>
            <a:r>
              <a:rPr lang="en-US" sz="2400" dirty="0">
                <a:effectLst/>
                <a:ea typeface="Times New Roman" panose="02020603050405020304" pitchFamily="18" charset="0"/>
              </a:rPr>
              <a:t>. The updated home office regulations </a:t>
            </a:r>
            <a:r>
              <a:rPr lang="en-US" sz="2400" b="1" dirty="0">
                <a:effectLst/>
                <a:ea typeface="Times New Roman" panose="02020603050405020304" pitchFamily="18" charset="0"/>
              </a:rPr>
              <a:t>do not apply to work which is either brief or occasional</a:t>
            </a:r>
            <a:r>
              <a:rPr lang="en-US" sz="2400" dirty="0">
                <a:effectLst/>
                <a:ea typeface="Times New Roman" panose="02020603050405020304" pitchFamily="18" charset="0"/>
              </a:rPr>
              <a:t>, even though it is performed from the employee’s home. Each home office situation must be assessed concretely. </a:t>
            </a:r>
          </a:p>
          <a:p>
            <a:pPr marL="342900" indent="-342900">
              <a:buFont typeface="Arial" panose="020B0604020202020204" pitchFamily="34" charset="0"/>
              <a:buChar char="•"/>
            </a:pPr>
            <a:r>
              <a:rPr lang="en-US" sz="2400" dirty="0">
                <a:effectLst/>
                <a:ea typeface="Times New Roman" panose="02020603050405020304" pitchFamily="18" charset="0"/>
              </a:rPr>
              <a:t>The key is </a:t>
            </a:r>
            <a:r>
              <a:rPr lang="en-US" sz="2400" b="1" dirty="0">
                <a:effectLst/>
                <a:ea typeface="Times New Roman" panose="02020603050405020304" pitchFamily="18" charset="0"/>
              </a:rPr>
              <a:t>whether the homework has the character of being of a certain duration, firmness and scope</a:t>
            </a:r>
            <a:r>
              <a:rPr lang="en-US" sz="2400" dirty="0">
                <a:effectLst/>
                <a:ea typeface="Times New Roman" panose="02020603050405020304" pitchFamily="18" charset="0"/>
              </a:rPr>
              <a:t>. Employees who only carry out work in their own homes will always be covered by the specific regulations regarding home office. </a:t>
            </a:r>
          </a:p>
          <a:p>
            <a:pPr marL="342900" indent="-342900">
              <a:buFont typeface="Arial" panose="020B0604020202020204" pitchFamily="34" charset="0"/>
              <a:buChar char="•"/>
            </a:pPr>
            <a:r>
              <a:rPr lang="en-US" sz="2400" dirty="0">
                <a:effectLst/>
                <a:ea typeface="Times New Roman" panose="02020603050405020304" pitchFamily="18" charset="0"/>
              </a:rPr>
              <a:t>It is important to know that the </a:t>
            </a:r>
            <a:r>
              <a:rPr lang="en-US" sz="2400" b="1" dirty="0">
                <a:effectLst/>
                <a:ea typeface="Times New Roman" panose="02020603050405020304" pitchFamily="18" charset="0"/>
              </a:rPr>
              <a:t>home office regulations only</a:t>
            </a:r>
            <a:r>
              <a:rPr lang="en-US" sz="2400" dirty="0">
                <a:effectLst/>
                <a:ea typeface="Times New Roman" panose="02020603050405020304" pitchFamily="18" charset="0"/>
              </a:rPr>
              <a:t> </a:t>
            </a:r>
            <a:r>
              <a:rPr lang="en-US" sz="2400" b="1" dirty="0">
                <a:effectLst/>
                <a:ea typeface="Times New Roman" panose="02020603050405020304" pitchFamily="18" charset="0"/>
              </a:rPr>
              <a:t>applies for work being carried out </a:t>
            </a:r>
            <a:r>
              <a:rPr lang="en-US" sz="2400" b="1" u="sng" dirty="0">
                <a:effectLst/>
                <a:ea typeface="Times New Roman" panose="02020603050405020304" pitchFamily="18" charset="0"/>
              </a:rPr>
              <a:t>from the employee’s home </a:t>
            </a:r>
            <a:r>
              <a:rPr lang="en-US" sz="2400" dirty="0">
                <a:effectLst/>
                <a:ea typeface="Times New Roman" panose="02020603050405020304" pitchFamily="18" charset="0"/>
              </a:rPr>
              <a:t>and work from the employee’s summerhouse or cabin or when travelling from place to place is not covered by the home office regulations. </a:t>
            </a:r>
            <a:endParaRPr lang="fr-FR" sz="2400" dirty="0"/>
          </a:p>
        </p:txBody>
      </p:sp>
      <p:pic>
        <p:nvPicPr>
          <p:cNvPr id="16" name="Picture 2">
            <a:extLst>
              <a:ext uri="{FF2B5EF4-FFF2-40B4-BE49-F238E27FC236}">
                <a16:creationId xmlns:a16="http://schemas.microsoft.com/office/drawing/2014/main" id="{AA690FAF-2DE2-252C-F185-4C8446E85E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1865" y="6445456"/>
            <a:ext cx="1702984" cy="170298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70E5893-FC07-CCA9-6D9E-1009472BB134}"/>
              </a:ext>
            </a:extLst>
          </p:cNvPr>
          <p:cNvSpPr txBox="1"/>
          <p:nvPr/>
        </p:nvSpPr>
        <p:spPr>
          <a:xfrm>
            <a:off x="1593850" y="7847197"/>
            <a:ext cx="11887200" cy="1569660"/>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effectLst/>
                <a:ea typeface="Times New Roman" panose="02020603050405020304" pitchFamily="18" charset="0"/>
              </a:rPr>
              <a:t>When the work falls within the home office regulations, a </a:t>
            </a:r>
            <a:r>
              <a:rPr lang="en-US" sz="2400" b="1" dirty="0">
                <a:effectLst/>
                <a:ea typeface="Times New Roman" panose="02020603050405020304" pitchFamily="18" charset="0"/>
              </a:rPr>
              <a:t>written agreement is required</a:t>
            </a:r>
            <a:r>
              <a:rPr lang="en-US" sz="2400" dirty="0">
                <a:effectLst/>
                <a:ea typeface="Times New Roman" panose="02020603050405020304" pitchFamily="18" charset="0"/>
              </a:rPr>
              <a:t>. The agreement </a:t>
            </a:r>
            <a:r>
              <a:rPr lang="en-US" sz="2400" b="1" dirty="0">
                <a:effectLst/>
                <a:ea typeface="Times New Roman" panose="02020603050405020304" pitchFamily="18" charset="0"/>
              </a:rPr>
              <a:t>must</a:t>
            </a:r>
            <a:r>
              <a:rPr lang="en-US" sz="2400" dirty="0">
                <a:effectLst/>
                <a:ea typeface="Times New Roman" panose="02020603050405020304" pitchFamily="18" charset="0"/>
              </a:rPr>
              <a:t>, among other things, say something about the </a:t>
            </a:r>
            <a:r>
              <a:rPr lang="en-US" sz="2400" b="1" dirty="0">
                <a:effectLst/>
                <a:ea typeface="Times New Roman" panose="02020603050405020304" pitchFamily="18" charset="0"/>
              </a:rPr>
              <a:t>scope</a:t>
            </a:r>
            <a:r>
              <a:rPr lang="en-US" sz="2400" dirty="0">
                <a:effectLst/>
                <a:ea typeface="Times New Roman" panose="02020603050405020304" pitchFamily="18" charset="0"/>
              </a:rPr>
              <a:t> of the home office work,  </a:t>
            </a:r>
            <a:r>
              <a:rPr lang="en-US" sz="2400" b="1" dirty="0">
                <a:effectLst/>
                <a:ea typeface="Times New Roman" panose="02020603050405020304" pitchFamily="18" charset="0"/>
              </a:rPr>
              <a:t>working hours</a:t>
            </a:r>
            <a:r>
              <a:rPr lang="en-US" sz="2400" dirty="0">
                <a:effectLst/>
                <a:ea typeface="Times New Roman" panose="02020603050405020304" pitchFamily="18" charset="0"/>
              </a:rPr>
              <a:t>,  </a:t>
            </a:r>
            <a:r>
              <a:rPr lang="en-US" sz="2400" b="1" dirty="0">
                <a:effectLst/>
                <a:ea typeface="Times New Roman" panose="02020603050405020304" pitchFamily="18" charset="0"/>
              </a:rPr>
              <a:t>availability</a:t>
            </a:r>
            <a:r>
              <a:rPr lang="en-US" sz="2400" dirty="0">
                <a:effectLst/>
                <a:ea typeface="Times New Roman" panose="02020603050405020304" pitchFamily="18" charset="0"/>
              </a:rPr>
              <a:t>,  </a:t>
            </a:r>
            <a:r>
              <a:rPr lang="en-US" sz="2400" b="1" dirty="0">
                <a:effectLst/>
                <a:ea typeface="Times New Roman" panose="02020603050405020304" pitchFamily="18" charset="0"/>
              </a:rPr>
              <a:t>expected duration</a:t>
            </a:r>
            <a:r>
              <a:rPr lang="en-US" sz="2400" dirty="0">
                <a:effectLst/>
                <a:ea typeface="Times New Roman" panose="02020603050405020304" pitchFamily="18" charset="0"/>
              </a:rPr>
              <a:t>,  </a:t>
            </a:r>
            <a:r>
              <a:rPr lang="en-US" sz="2400" b="1" dirty="0">
                <a:effectLst/>
                <a:ea typeface="Times New Roman" panose="02020603050405020304" pitchFamily="18" charset="0"/>
              </a:rPr>
              <a:t>operation and maintenance of equipment</a:t>
            </a:r>
            <a:r>
              <a:rPr lang="en-US" sz="2400" dirty="0">
                <a:effectLst/>
                <a:ea typeface="Times New Roman" panose="02020603050405020304" pitchFamily="18" charset="0"/>
              </a:rPr>
              <a:t>, etc. </a:t>
            </a:r>
            <a:endParaRPr lang="fr-FR" sz="2400" dirty="0"/>
          </a:p>
        </p:txBody>
      </p:sp>
      <p:sp>
        <p:nvSpPr>
          <p:cNvPr id="15" name="ZoneTexte 14">
            <a:extLst>
              <a:ext uri="{FF2B5EF4-FFF2-40B4-BE49-F238E27FC236}">
                <a16:creationId xmlns:a16="http://schemas.microsoft.com/office/drawing/2014/main" id="{FC9893C3-24C6-8F74-6A07-3B619A4DCD1C}"/>
              </a:ext>
            </a:extLst>
          </p:cNvPr>
          <p:cNvSpPr txBox="1"/>
          <p:nvPr/>
        </p:nvSpPr>
        <p:spPr>
          <a:xfrm>
            <a:off x="13785850" y="1899959"/>
            <a:ext cx="5715000" cy="4154984"/>
          </a:xfrm>
          <a:prstGeom prst="roundRect">
            <a:avLst>
              <a:gd name="adj"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effectLst/>
                <a:ea typeface="Times New Roman" panose="02020603050405020304" pitchFamily="18" charset="0"/>
              </a:rPr>
              <a:t>Even though that there are no specific legislation in Sweden regarding remote work there is </a:t>
            </a:r>
            <a:r>
              <a:rPr lang="en-US" sz="2400" b="1" dirty="0">
                <a:effectLst/>
                <a:ea typeface="Times New Roman" panose="02020603050405020304" pitchFamily="18" charset="0"/>
              </a:rPr>
              <a:t>mandatory legislation </a:t>
            </a:r>
            <a:r>
              <a:rPr lang="en-US" sz="2400" dirty="0">
                <a:effectLst/>
                <a:ea typeface="Times New Roman" panose="02020603050405020304" pitchFamily="18" charset="0"/>
              </a:rPr>
              <a:t>in the Working Hours Act, Work environment Act and the Employment Protection Act that </a:t>
            </a:r>
            <a:r>
              <a:rPr lang="en-US" sz="2400" b="1" dirty="0">
                <a:effectLst/>
                <a:ea typeface="Times New Roman" panose="02020603050405020304" pitchFamily="18" charset="0"/>
              </a:rPr>
              <a:t>Employers need to be aware of when organizing remote wor</a:t>
            </a:r>
            <a:r>
              <a:rPr lang="en-US" sz="2400" dirty="0">
                <a:effectLst/>
                <a:ea typeface="Times New Roman" panose="02020603050405020304" pitchFamily="18" charset="0"/>
              </a:rPr>
              <a:t>k. If the employer’s business is adhered to a </a:t>
            </a:r>
            <a:r>
              <a:rPr lang="en-US" sz="2400" b="1" dirty="0">
                <a:effectLst/>
                <a:ea typeface="Times New Roman" panose="02020603050405020304" pitchFamily="18" charset="0"/>
              </a:rPr>
              <a:t>collective bargaining agreement </a:t>
            </a:r>
            <a:r>
              <a:rPr lang="en-US" sz="2400" dirty="0">
                <a:effectLst/>
                <a:ea typeface="Times New Roman" panose="02020603050405020304" pitchFamily="18" charset="0"/>
              </a:rPr>
              <a:t>there may also be other </a:t>
            </a:r>
            <a:r>
              <a:rPr lang="en-US" sz="2400" b="1" dirty="0">
                <a:effectLst/>
                <a:ea typeface="Times New Roman" panose="02020603050405020304" pitchFamily="18" charset="0"/>
              </a:rPr>
              <a:t>binding rules </a:t>
            </a:r>
            <a:r>
              <a:rPr lang="en-US" sz="2400" dirty="0">
                <a:effectLst/>
                <a:ea typeface="Times New Roman" panose="02020603050405020304" pitchFamily="18" charset="0"/>
              </a:rPr>
              <a:t>that the employer needs to respect. </a:t>
            </a:r>
          </a:p>
        </p:txBody>
      </p:sp>
      <p:sp>
        <p:nvSpPr>
          <p:cNvPr id="20" name="ZoneTexte 19">
            <a:extLst>
              <a:ext uri="{FF2B5EF4-FFF2-40B4-BE49-F238E27FC236}">
                <a16:creationId xmlns:a16="http://schemas.microsoft.com/office/drawing/2014/main" id="{6A7260F5-87FA-355C-BF9F-ED0560FE03CA}"/>
              </a:ext>
            </a:extLst>
          </p:cNvPr>
          <p:cNvSpPr txBox="1"/>
          <p:nvPr/>
        </p:nvSpPr>
        <p:spPr>
          <a:xfrm>
            <a:off x="14319250" y="6239985"/>
            <a:ext cx="4876800" cy="2308324"/>
          </a:xfrm>
          <a:prstGeom prst="roundRect">
            <a:avLst>
              <a:gd name="adj"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Arial" panose="020B0604020202020204" pitchFamily="34" charset="0"/>
              <a:buChar char="•"/>
            </a:pPr>
            <a:r>
              <a:rPr lang="en-US" sz="2400" dirty="0">
                <a:effectLst/>
                <a:ea typeface="Times New Roman" panose="02020603050405020304" pitchFamily="18" charset="0"/>
              </a:rPr>
              <a:t>Key takeaway is that </a:t>
            </a:r>
            <a:r>
              <a:rPr lang="en-US" sz="2400" b="1" dirty="0">
                <a:effectLst/>
                <a:ea typeface="Times New Roman" panose="02020603050405020304" pitchFamily="18" charset="0"/>
              </a:rPr>
              <a:t>the</a:t>
            </a:r>
            <a:r>
              <a:rPr lang="en-US" sz="2400" dirty="0">
                <a:effectLst/>
                <a:ea typeface="Times New Roman" panose="02020603050405020304" pitchFamily="18" charset="0"/>
              </a:rPr>
              <a:t> </a:t>
            </a:r>
            <a:r>
              <a:rPr lang="en-US" sz="2400" b="1" dirty="0">
                <a:effectLst/>
                <a:ea typeface="Times New Roman" panose="02020603050405020304" pitchFamily="18" charset="0"/>
              </a:rPr>
              <a:t>terms of the employment agreement and any other mandatory legislation shall be applied as usual </a:t>
            </a:r>
            <a:r>
              <a:rPr lang="en-US" sz="2400" dirty="0">
                <a:effectLst/>
                <a:ea typeface="Times New Roman" panose="02020603050405020304" pitchFamily="18" charset="0"/>
              </a:rPr>
              <a:t>even if the work is performed from a remote location. </a:t>
            </a:r>
          </a:p>
        </p:txBody>
      </p:sp>
      <p:pic>
        <p:nvPicPr>
          <p:cNvPr id="19" name="Picture 6">
            <a:extLst>
              <a:ext uri="{FF2B5EF4-FFF2-40B4-BE49-F238E27FC236}">
                <a16:creationId xmlns:a16="http://schemas.microsoft.com/office/drawing/2014/main" id="{8B99FE27-47DF-395E-79B3-59239150D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4250" y="2309419"/>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3. </a:t>
            </a:r>
            <a:r>
              <a:rPr lang="fr-FR" sz="4400" b="1" u="sng" dirty="0" err="1">
                <a:latin typeface="Arial" panose="020B0604020202020204" pitchFamily="34" charset="0"/>
                <a:cs typeface="Arial" panose="020B0604020202020204" pitchFamily="34" charset="0"/>
              </a:rPr>
              <a:t>Working</a:t>
            </a:r>
            <a:r>
              <a:rPr lang="fr-FR" sz="4400" b="1" u="sng" dirty="0">
                <a:latin typeface="Arial" panose="020B0604020202020204" pitchFamily="34" charset="0"/>
                <a:cs typeface="Arial" panose="020B0604020202020204" pitchFamily="34" charset="0"/>
              </a:rPr>
              <a:t> time</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graphicFrame>
        <p:nvGraphicFramePr>
          <p:cNvPr id="12" name="Diagramme 11">
            <a:extLst>
              <a:ext uri="{FF2B5EF4-FFF2-40B4-BE49-F238E27FC236}">
                <a16:creationId xmlns:a16="http://schemas.microsoft.com/office/drawing/2014/main" id="{DCCC565F-FF2F-1652-8529-3326A5B001BE}"/>
              </a:ext>
            </a:extLst>
          </p:cNvPr>
          <p:cNvGraphicFramePr/>
          <p:nvPr>
            <p:extLst>
              <p:ext uri="{D42A27DB-BD31-4B8C-83A1-F6EECF244321}">
                <p14:modId xmlns:p14="http://schemas.microsoft.com/office/powerpoint/2010/main" val="3772950894"/>
              </p:ext>
            </p:extLst>
          </p:nvPr>
        </p:nvGraphicFramePr>
        <p:xfrm>
          <a:off x="9312298" y="824690"/>
          <a:ext cx="10340952" cy="207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 Drapeau : Danemark Emoji">
            <a:extLst>
              <a:ext uri="{FF2B5EF4-FFF2-40B4-BE49-F238E27FC236}">
                <a16:creationId xmlns:a16="http://schemas.microsoft.com/office/drawing/2014/main" id="{25BD542A-40DF-21A4-4BB6-E525D40DE9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70935" y="2149475"/>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080F5303-E5E5-C600-4B2B-6CF9CE0C9445}"/>
              </a:ext>
            </a:extLst>
          </p:cNvPr>
          <p:cNvSpPr txBox="1"/>
          <p:nvPr/>
        </p:nvSpPr>
        <p:spPr>
          <a:xfrm>
            <a:off x="8604250" y="4173838"/>
            <a:ext cx="9736859" cy="4524315"/>
          </a:xfrm>
          <a:prstGeom prst="roundRect">
            <a:avLst>
              <a:gd name="adj" fmla="val 0"/>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effectLst/>
                <a:ea typeface="Times New Roman" panose="02020603050405020304" pitchFamily="18" charset="0"/>
              </a:rPr>
              <a:t>In France, the employer is under an </a:t>
            </a:r>
            <a:r>
              <a:rPr lang="en-US" sz="2400" b="1" dirty="0">
                <a:effectLst/>
                <a:ea typeface="Times New Roman" panose="02020603050405020304" pitchFamily="18" charset="0"/>
              </a:rPr>
              <a:t>obligation to monitor the working time </a:t>
            </a:r>
            <a:r>
              <a:rPr lang="en-US" sz="2400" dirty="0">
                <a:effectLst/>
                <a:ea typeface="Times New Roman" panose="02020603050405020304" pitchFamily="18" charset="0"/>
              </a:rPr>
              <a:t>of his employees, </a:t>
            </a:r>
            <a:r>
              <a:rPr lang="en-US" sz="2400" b="1" dirty="0">
                <a:effectLst/>
                <a:ea typeface="Times New Roman" panose="02020603050405020304" pitchFamily="18" charset="0"/>
              </a:rPr>
              <a:t>including the ones teleworking</a:t>
            </a:r>
            <a:r>
              <a:rPr lang="en-US" sz="2400" dirty="0">
                <a:effectLst/>
                <a:ea typeface="Times New Roman" panose="02020603050405020304" pitchFamily="18" charset="0"/>
              </a:rPr>
              <a:t>. In this respect, the agreement or charter setting up telework must notably define:</a:t>
            </a:r>
          </a:p>
          <a:p>
            <a:pPr marL="717550" indent="-457200">
              <a:buFont typeface="Wingdings" panose="05000000000000000000" pitchFamily="2" charset="2"/>
              <a:buChar char="ü"/>
            </a:pPr>
            <a:r>
              <a:rPr lang="en-US" sz="2400" dirty="0"/>
              <a:t>the modalities of </a:t>
            </a:r>
            <a:r>
              <a:rPr lang="en-US" sz="2400" b="1" dirty="0"/>
              <a:t>control of working time </a:t>
            </a:r>
            <a:r>
              <a:rPr lang="en-US" sz="2400" dirty="0"/>
              <a:t>or regulation of the </a:t>
            </a:r>
            <a:r>
              <a:rPr lang="en-US" sz="2400" b="1" dirty="0"/>
              <a:t>workload</a:t>
            </a:r>
            <a:r>
              <a:rPr lang="en-US" sz="2400" dirty="0"/>
              <a:t>;</a:t>
            </a:r>
          </a:p>
          <a:p>
            <a:pPr marL="717550" indent="-457200">
              <a:buFont typeface="Wingdings" panose="05000000000000000000" pitchFamily="2" charset="2"/>
              <a:buChar char="ü"/>
            </a:pPr>
            <a:r>
              <a:rPr lang="en-US" sz="2400" b="1" dirty="0"/>
              <a:t>time slots </a:t>
            </a:r>
            <a:r>
              <a:rPr lang="en-US" sz="2400" dirty="0"/>
              <a:t>during which the employer can usually </a:t>
            </a:r>
            <a:r>
              <a:rPr lang="en-US" sz="2400" b="1" dirty="0"/>
              <a:t>contact</a:t>
            </a:r>
            <a:r>
              <a:rPr lang="en-US" sz="2400" dirty="0"/>
              <a:t> the teleworking employee (employees have a </a:t>
            </a:r>
            <a:r>
              <a:rPr lang="en-US" sz="2400" b="1" dirty="0"/>
              <a:t>right to disconnect</a:t>
            </a:r>
            <a:r>
              <a:rPr lang="en-US" sz="2400" dirty="0"/>
              <a:t>)</a:t>
            </a:r>
            <a:endParaRPr lang="fr-FR" sz="2400" dirty="0"/>
          </a:p>
          <a:p>
            <a:r>
              <a:rPr lang="en-US" sz="2400" dirty="0"/>
              <a:t>There is a principle of </a:t>
            </a:r>
            <a:r>
              <a:rPr lang="en-US" sz="2400" b="1" dirty="0"/>
              <a:t>equal treatment</a:t>
            </a:r>
            <a:r>
              <a:rPr lang="en-US" sz="2400" dirty="0"/>
              <a:t>: </a:t>
            </a:r>
            <a:r>
              <a:rPr lang="en-US" sz="2400" dirty="0">
                <a:cs typeface="Arial" panose="020B0604020202020204" pitchFamily="34" charset="0"/>
              </a:rPr>
              <a:t>The teleworker has the same rights and benefits as the employee working in the company's premises, </a:t>
            </a:r>
            <a:r>
              <a:rPr lang="en-US" sz="2400" b="1" dirty="0">
                <a:cs typeface="Arial" panose="020B0604020202020204" pitchFamily="34" charset="0"/>
              </a:rPr>
              <a:t>including working time</a:t>
            </a:r>
            <a:r>
              <a:rPr lang="en-US" sz="2400" dirty="0">
                <a:cs typeface="Arial" panose="020B0604020202020204" pitchFamily="34" charset="0"/>
              </a:rPr>
              <a:t>. Working time is thus counted in the same way whether the employee is teleworking or not.</a:t>
            </a:r>
            <a:endParaRPr lang="fr-FR" sz="2400" dirty="0"/>
          </a:p>
          <a:p>
            <a:pPr marL="342900" indent="-342900">
              <a:buFont typeface="Arial" panose="020B0604020202020204" pitchFamily="34" charset="0"/>
              <a:buChar char="•"/>
            </a:pPr>
            <a:endParaRPr lang="fr-FR" sz="2400" dirty="0"/>
          </a:p>
        </p:txBody>
      </p:sp>
      <p:pic>
        <p:nvPicPr>
          <p:cNvPr id="2" name="Picture 8">
            <a:extLst>
              <a:ext uri="{FF2B5EF4-FFF2-40B4-BE49-F238E27FC236}">
                <a16:creationId xmlns:a16="http://schemas.microsoft.com/office/drawing/2014/main" id="{4FB74D68-DDF2-E183-28A2-11DACDA11F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1250" y="7833266"/>
            <a:ext cx="1740228" cy="174022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9BA478A3-4ABB-E11F-4B6A-F570E9481AB1}"/>
              </a:ext>
            </a:extLst>
          </p:cNvPr>
          <p:cNvSpPr txBox="1"/>
          <p:nvPr/>
        </p:nvSpPr>
        <p:spPr>
          <a:xfrm>
            <a:off x="717472" y="1892583"/>
            <a:ext cx="6515178" cy="6001643"/>
          </a:xfrm>
          <a:prstGeom prst="roundRect">
            <a:avLst>
              <a:gd name="adj" fmla="val 0"/>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lvl="0" indent="-457200">
              <a:buFont typeface="Arial" panose="020B0604020202020204" pitchFamily="34" charset="0"/>
              <a:buChar char="•"/>
            </a:pPr>
            <a:r>
              <a:rPr lang="en-GB" sz="2400" dirty="0"/>
              <a:t>According to the law, the employer has an </a:t>
            </a:r>
            <a:r>
              <a:rPr lang="en-GB" sz="2400" b="1" dirty="0"/>
              <a:t>obligation to monitor the safety and healthiness </a:t>
            </a:r>
            <a:r>
              <a:rPr lang="en-GB" sz="2400" dirty="0"/>
              <a:t>of working practices. This includes </a:t>
            </a:r>
            <a:r>
              <a:rPr lang="en-GB" sz="2400" b="1" dirty="0"/>
              <a:t>keeping track of the employee’s working hours</a:t>
            </a:r>
            <a:r>
              <a:rPr lang="en-GB" sz="2400" dirty="0"/>
              <a:t>. </a:t>
            </a:r>
            <a:endParaRPr lang="fr-FR" sz="2400" dirty="0"/>
          </a:p>
          <a:p>
            <a:pPr lvl="1"/>
            <a:r>
              <a:rPr lang="en-GB" sz="2400" dirty="0"/>
              <a:t>Regular working hours are </a:t>
            </a:r>
            <a:r>
              <a:rPr lang="en-GB" sz="2400" b="1" dirty="0"/>
              <a:t>8 h per day </a:t>
            </a:r>
            <a:r>
              <a:rPr lang="en-GB" sz="2400" dirty="0"/>
              <a:t>and </a:t>
            </a:r>
            <a:r>
              <a:rPr lang="en-GB" sz="2400" b="1" dirty="0"/>
              <a:t>40 h per week </a:t>
            </a:r>
            <a:r>
              <a:rPr lang="en-GB" sz="2400" dirty="0"/>
              <a:t>but </a:t>
            </a:r>
            <a:r>
              <a:rPr lang="en-GB" sz="2400" b="1" dirty="0"/>
              <a:t>could be shorter </a:t>
            </a:r>
            <a:r>
              <a:rPr lang="en-GB" sz="2400" dirty="0"/>
              <a:t>pursuant to the applicable collective agreement.</a:t>
            </a:r>
            <a:endParaRPr lang="fr-FR" sz="2400" dirty="0"/>
          </a:p>
          <a:p>
            <a:pPr lvl="1" indent="-457200">
              <a:buFont typeface="Arial" panose="020B0604020202020204" pitchFamily="34" charset="0"/>
              <a:buChar char="•"/>
            </a:pPr>
            <a:r>
              <a:rPr lang="en-GB" sz="2400" dirty="0"/>
              <a:t>According to the Working Time Act, </a:t>
            </a:r>
            <a:r>
              <a:rPr lang="en-GB" sz="2400" b="1" dirty="0"/>
              <a:t>working time is the time spent on the job, regardless of where </a:t>
            </a:r>
            <a:r>
              <a:rPr lang="en-GB" sz="2400" dirty="0"/>
              <a:t>the work is done. Working hours must be </a:t>
            </a:r>
            <a:r>
              <a:rPr lang="en-GB" sz="2400" b="1" dirty="0"/>
              <a:t>monitored in a normal way even in remote working</a:t>
            </a:r>
            <a:r>
              <a:rPr lang="en-GB" sz="2400" dirty="0"/>
              <a:t>. The employer has an obligation to organize monitoring of working time and the employee has an obligation to use it.</a:t>
            </a:r>
            <a:endParaRPr lang="fr-FR" sz="2400" dirty="0"/>
          </a:p>
        </p:txBody>
      </p:sp>
      <p:pic>
        <p:nvPicPr>
          <p:cNvPr id="6" name="Picture 6" descr="🇫🇮 Drapeau : Finlande Emoji">
            <a:extLst>
              <a:ext uri="{FF2B5EF4-FFF2-40B4-BE49-F238E27FC236}">
                <a16:creationId xmlns:a16="http://schemas.microsoft.com/office/drawing/2014/main" id="{6F57DFA6-837B-C2EF-2F71-69E8A7BB52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0091" y="1050548"/>
            <a:ext cx="1740227" cy="174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4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3. </a:t>
            </a:r>
            <a:r>
              <a:rPr lang="fr-FR" sz="4400" b="1" u="sng" dirty="0" err="1">
                <a:latin typeface="Arial" panose="020B0604020202020204" pitchFamily="34" charset="0"/>
                <a:cs typeface="Arial" panose="020B0604020202020204" pitchFamily="34" charset="0"/>
              </a:rPr>
              <a:t>Working</a:t>
            </a:r>
            <a:r>
              <a:rPr lang="fr-FR" sz="4400" b="1" u="sng" dirty="0">
                <a:latin typeface="Arial" panose="020B0604020202020204" pitchFamily="34" charset="0"/>
                <a:cs typeface="Arial" panose="020B0604020202020204" pitchFamily="34" charset="0"/>
              </a:rPr>
              <a:t> time</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sp>
        <p:nvSpPr>
          <p:cNvPr id="10" name="ZoneTexte 9">
            <a:extLst>
              <a:ext uri="{FF2B5EF4-FFF2-40B4-BE49-F238E27FC236}">
                <a16:creationId xmlns:a16="http://schemas.microsoft.com/office/drawing/2014/main" id="{9BA478A3-4ABB-E11F-4B6A-F570E9481AB1}"/>
              </a:ext>
            </a:extLst>
          </p:cNvPr>
          <p:cNvSpPr txBox="1"/>
          <p:nvPr/>
        </p:nvSpPr>
        <p:spPr>
          <a:xfrm>
            <a:off x="1746250" y="1545858"/>
            <a:ext cx="10134600" cy="4524315"/>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buFont typeface="Arial" panose="020B0604020202020204" pitchFamily="34" charset="0"/>
              <a:buChar char="•"/>
            </a:pPr>
            <a:r>
              <a:rPr lang="en-US" sz="2400" b="1" dirty="0"/>
              <a:t>No special rules</a:t>
            </a:r>
            <a:r>
              <a:rPr lang="en-US" sz="2400" dirty="0"/>
              <a:t> have been enacted in Sweden regarding </a:t>
            </a:r>
            <a:r>
              <a:rPr lang="en-US" sz="2400" b="1" dirty="0"/>
              <a:t>work that is performed from home or a remote </a:t>
            </a:r>
            <a:r>
              <a:rPr lang="en-US" sz="2400" dirty="0"/>
              <a:t>location.  Thus, the employer is </a:t>
            </a:r>
            <a:r>
              <a:rPr lang="en-US" sz="2400" b="1" dirty="0"/>
              <a:t>obligated to follow the mandatory legislation </a:t>
            </a:r>
            <a:r>
              <a:rPr lang="en-US" sz="2400" dirty="0"/>
              <a:t>in the Swedish Working Hours Act or if the employer is party to a collective bargaining agreement the corresponding framework of the agreement. </a:t>
            </a:r>
          </a:p>
          <a:p>
            <a:pPr marL="457200" lvl="0" indent="-457200">
              <a:buFont typeface="Arial" panose="020B0604020202020204" pitchFamily="34" charset="0"/>
              <a:buChar char="•"/>
            </a:pPr>
            <a:r>
              <a:rPr lang="en-US" sz="2400" dirty="0"/>
              <a:t>It is important to note that unless the parties have agreed that the employee shall determine his or her own working hours it is </a:t>
            </a:r>
            <a:r>
              <a:rPr lang="en-US" sz="2400" b="1" dirty="0"/>
              <a:t>up to the employer do decide and  determine the allocation of working hours</a:t>
            </a:r>
            <a:r>
              <a:rPr lang="en-US" sz="2400" dirty="0"/>
              <a:t>. </a:t>
            </a:r>
          </a:p>
          <a:p>
            <a:pPr marL="457200" lvl="0" indent="-457200">
              <a:buFont typeface="Arial" panose="020B0604020202020204" pitchFamily="34" charset="0"/>
              <a:buChar char="•"/>
            </a:pPr>
            <a:r>
              <a:rPr lang="en-US" sz="2400" dirty="0"/>
              <a:t>Regular working hours are </a:t>
            </a:r>
            <a:r>
              <a:rPr lang="en-US" sz="2400" b="1" dirty="0"/>
              <a:t>8 h per day and 40 h per week </a:t>
            </a:r>
            <a:r>
              <a:rPr lang="en-US" sz="2400" dirty="0"/>
              <a:t>but could be shorter pursuant to the applicable collective agreement.</a:t>
            </a:r>
          </a:p>
          <a:p>
            <a:pPr marL="457200" lvl="0" indent="-457200">
              <a:buFont typeface="Arial" panose="020B0604020202020204" pitchFamily="34" charset="0"/>
              <a:buChar char="•"/>
            </a:pPr>
            <a:r>
              <a:rPr lang="en-US" sz="2400" dirty="0"/>
              <a:t>According to the Working Time Act, </a:t>
            </a:r>
            <a:r>
              <a:rPr lang="en-US" sz="2400" b="1" dirty="0"/>
              <a:t>working time is the time spent on the job, regardless of where the work is done</a:t>
            </a:r>
            <a:r>
              <a:rPr lang="en-US" sz="2400" dirty="0"/>
              <a:t>. </a:t>
            </a:r>
          </a:p>
        </p:txBody>
      </p:sp>
      <p:sp>
        <p:nvSpPr>
          <p:cNvPr id="7" name="ZoneTexte 6">
            <a:extLst>
              <a:ext uri="{FF2B5EF4-FFF2-40B4-BE49-F238E27FC236}">
                <a16:creationId xmlns:a16="http://schemas.microsoft.com/office/drawing/2014/main" id="{6FCC179F-EB76-A18B-D519-6E36309BF3CB}"/>
              </a:ext>
            </a:extLst>
          </p:cNvPr>
          <p:cNvSpPr txBox="1"/>
          <p:nvPr/>
        </p:nvSpPr>
        <p:spPr>
          <a:xfrm>
            <a:off x="13228647" y="3023185"/>
            <a:ext cx="5754876" cy="5262979"/>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buFont typeface="Arial" panose="020B0604020202020204" pitchFamily="34" charset="0"/>
              <a:buChar char="•"/>
            </a:pPr>
            <a:r>
              <a:rPr lang="en-US" sz="2400" dirty="0">
                <a:solidFill>
                  <a:schemeClr val="bg2"/>
                </a:solidFill>
              </a:rPr>
              <a:t>According to the home office regulations, </a:t>
            </a:r>
            <a:r>
              <a:rPr lang="en-US" sz="2400" b="1" dirty="0">
                <a:solidFill>
                  <a:schemeClr val="bg2"/>
                </a:solidFill>
              </a:rPr>
              <a:t>working time regulations will apply in full when working from home</a:t>
            </a:r>
            <a:r>
              <a:rPr lang="en-US" sz="2400" dirty="0">
                <a:solidFill>
                  <a:schemeClr val="bg2"/>
                </a:solidFill>
              </a:rPr>
              <a:t>. In practice, this means that the working hours agreed when the work is carried out in the office will apply in the home office. </a:t>
            </a:r>
          </a:p>
          <a:p>
            <a:pPr marL="457200" lvl="0" indent="-457200">
              <a:buFont typeface="Arial" panose="020B0604020202020204" pitchFamily="34" charset="0"/>
              <a:buChar char="•"/>
            </a:pPr>
            <a:r>
              <a:rPr lang="en-US" sz="2400" dirty="0">
                <a:solidFill>
                  <a:schemeClr val="bg2"/>
                </a:solidFill>
              </a:rPr>
              <a:t>It also means that employer and employee can enter into </a:t>
            </a:r>
            <a:r>
              <a:rPr lang="en-US" sz="2400" b="1" dirty="0">
                <a:solidFill>
                  <a:schemeClr val="bg2"/>
                </a:solidFill>
              </a:rPr>
              <a:t>agreements on working hours</a:t>
            </a:r>
            <a:r>
              <a:rPr lang="en-US" sz="2400" dirty="0">
                <a:solidFill>
                  <a:schemeClr val="bg2"/>
                </a:solidFill>
              </a:rPr>
              <a:t>, to the extent that the law allows for this. </a:t>
            </a:r>
          </a:p>
          <a:p>
            <a:pPr marL="457200" lvl="0" indent="-457200">
              <a:buFont typeface="Arial" panose="020B0604020202020204" pitchFamily="34" charset="0"/>
              <a:buChar char="•"/>
            </a:pPr>
            <a:r>
              <a:rPr lang="en-US" sz="2400" dirty="0">
                <a:solidFill>
                  <a:schemeClr val="bg2"/>
                </a:solidFill>
              </a:rPr>
              <a:t>The Norwegian Working Environment Act chapter 10 has </a:t>
            </a:r>
            <a:r>
              <a:rPr lang="en-US" sz="2400" b="1" dirty="0">
                <a:solidFill>
                  <a:schemeClr val="bg2"/>
                </a:solidFill>
              </a:rPr>
              <a:t>extensive rules on working hours</a:t>
            </a:r>
            <a:r>
              <a:rPr lang="en-US" sz="2400" dirty="0">
                <a:solidFill>
                  <a:schemeClr val="bg2"/>
                </a:solidFill>
              </a:rPr>
              <a:t>.</a:t>
            </a:r>
            <a:endParaRPr lang="fr-FR" sz="2400" dirty="0">
              <a:solidFill>
                <a:schemeClr val="bg2"/>
              </a:solidFill>
            </a:endParaRPr>
          </a:p>
        </p:txBody>
      </p:sp>
      <p:pic>
        <p:nvPicPr>
          <p:cNvPr id="13" name="Picture 2">
            <a:extLst>
              <a:ext uri="{FF2B5EF4-FFF2-40B4-BE49-F238E27FC236}">
                <a16:creationId xmlns:a16="http://schemas.microsoft.com/office/drawing/2014/main" id="{FC7E2997-EA84-D216-AD00-94EC7DDC4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2977" y="7635875"/>
            <a:ext cx="1702984" cy="170298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C4201F1-CFE3-6C90-5CF1-A4F1931A0C1B}"/>
              </a:ext>
            </a:extLst>
          </p:cNvPr>
          <p:cNvSpPr txBox="1"/>
          <p:nvPr/>
        </p:nvSpPr>
        <p:spPr>
          <a:xfrm>
            <a:off x="1212850" y="6255696"/>
            <a:ext cx="9296400" cy="3046988"/>
          </a:xfrm>
          <a:prstGeom prst="roundRect">
            <a:avLst>
              <a:gd name="adj"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57200" lvl="0" indent="-457200">
              <a:buFont typeface="Arial" panose="020B0604020202020204" pitchFamily="34" charset="0"/>
              <a:buChar char="•"/>
            </a:pPr>
            <a:r>
              <a:rPr lang="en-US" sz="2400" b="1" dirty="0"/>
              <a:t>Working hours must be monitored in a normal way even in remote working</a:t>
            </a:r>
            <a:r>
              <a:rPr lang="en-US" sz="2400" dirty="0"/>
              <a:t>. The employer has an obligation to organize monitoring of working time and the employee has an obligation to use it.</a:t>
            </a:r>
          </a:p>
          <a:p>
            <a:pPr marL="457200" lvl="0" indent="-457200">
              <a:buFont typeface="Arial" panose="020B0604020202020204" pitchFamily="34" charset="0"/>
              <a:buChar char="•"/>
            </a:pPr>
            <a:r>
              <a:rPr lang="en-US" sz="2400" dirty="0"/>
              <a:t>Sweden has </a:t>
            </a:r>
            <a:r>
              <a:rPr lang="en-US" sz="2400" b="1" dirty="0"/>
              <a:t>not enacted any special legislation regarding the employee’s right to disconnect</a:t>
            </a:r>
            <a:r>
              <a:rPr lang="en-US" sz="2400" dirty="0"/>
              <a:t>. Thus, in the absence of mandatory legislation it is up to the parties to agree whether the employee of a particular employer or in a certain sector shall have the right to disconnect. </a:t>
            </a:r>
            <a:endParaRPr lang="fr-FR" sz="2400" dirty="0"/>
          </a:p>
        </p:txBody>
      </p:sp>
      <p:pic>
        <p:nvPicPr>
          <p:cNvPr id="14" name="Picture 6">
            <a:extLst>
              <a:ext uri="{FF2B5EF4-FFF2-40B4-BE49-F238E27FC236}">
                <a16:creationId xmlns:a16="http://schemas.microsoft.com/office/drawing/2014/main" id="{9E3881B1-C655-D8F5-CF45-2198D2458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 y="2029813"/>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4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8AEC6A24-DAD8-D8C9-7B3B-BD11AD4BD416}"/>
              </a:ext>
            </a:extLst>
          </p:cNvPr>
          <p:cNvSpPr>
            <a:spLocks noGrp="1"/>
          </p:cNvSpPr>
          <p:nvPr>
            <p:ph type="body" idx="1"/>
          </p:nvPr>
        </p:nvSpPr>
        <p:spPr>
          <a:xfrm>
            <a:off x="450850" y="391379"/>
            <a:ext cx="18093690" cy="2031325"/>
          </a:xfrm>
        </p:spPr>
        <p:txBody>
          <a:bodyPr/>
          <a:lstStyle/>
          <a:p>
            <a:r>
              <a:rPr lang="fr-FR" sz="4400" b="1" u="sng" dirty="0">
                <a:latin typeface="Arial" panose="020B0604020202020204" pitchFamily="34" charset="0"/>
                <a:cs typeface="Arial" panose="020B0604020202020204" pitchFamily="34" charset="0"/>
              </a:rPr>
              <a:t>4. </a:t>
            </a:r>
            <a:r>
              <a:rPr lang="fr-FR" sz="4400" b="1" u="sng" dirty="0" err="1">
                <a:latin typeface="Arial" panose="020B0604020202020204" pitchFamily="34" charset="0"/>
                <a:cs typeface="Arial" panose="020B0604020202020204" pitchFamily="34" charset="0"/>
              </a:rPr>
              <a:t>Safety</a:t>
            </a:r>
            <a:r>
              <a:rPr lang="fr-FR" sz="4400" b="1" u="sng" dirty="0">
                <a:latin typeface="Arial" panose="020B0604020202020204" pitchFamily="34" charset="0"/>
                <a:cs typeface="Arial" panose="020B0604020202020204" pitchFamily="34" charset="0"/>
              </a:rPr>
              <a:t> and </a:t>
            </a:r>
            <a:r>
              <a:rPr lang="fr-FR" sz="4400" b="1" u="sng" dirty="0" err="1">
                <a:latin typeface="Arial" panose="020B0604020202020204" pitchFamily="34" charset="0"/>
                <a:cs typeface="Arial" panose="020B0604020202020204" pitchFamily="34" charset="0"/>
              </a:rPr>
              <a:t>Health</a:t>
            </a:r>
            <a:endParaRPr lang="fr-FR" sz="4000" b="1" u="sng" dirty="0">
              <a:latin typeface="Arial" panose="020B0604020202020204" pitchFamily="34" charset="0"/>
              <a:cs typeface="Arial" panose="020B0604020202020204" pitchFamily="34" charset="0"/>
            </a:endParaRPr>
          </a:p>
          <a:p>
            <a:endParaRPr lang="fr-FR" sz="4000" b="1" u="sng" dirty="0">
              <a:latin typeface="Arial" panose="020B0604020202020204" pitchFamily="34" charset="0"/>
              <a:cs typeface="Arial" panose="020B0604020202020204" pitchFamily="34" charset="0"/>
            </a:endParaRPr>
          </a:p>
          <a:p>
            <a:pPr marL="342900" indent="-342900">
              <a:buAutoNum type="arabicPeriod"/>
            </a:pPr>
            <a:endParaRPr lang="fr-FR" sz="2400" u="sng" dirty="0"/>
          </a:p>
          <a:p>
            <a:endParaRPr lang="en-US" sz="2400" u="sng" dirty="0"/>
          </a:p>
        </p:txBody>
      </p:sp>
      <p:sp>
        <p:nvSpPr>
          <p:cNvPr id="15" name="ZoneTexte 14">
            <a:extLst>
              <a:ext uri="{FF2B5EF4-FFF2-40B4-BE49-F238E27FC236}">
                <a16:creationId xmlns:a16="http://schemas.microsoft.com/office/drawing/2014/main" id="{080F5303-E5E5-C600-4B2B-6CF9CE0C9445}"/>
              </a:ext>
            </a:extLst>
          </p:cNvPr>
          <p:cNvSpPr txBox="1"/>
          <p:nvPr/>
        </p:nvSpPr>
        <p:spPr>
          <a:xfrm>
            <a:off x="1746250" y="4013066"/>
            <a:ext cx="16523028" cy="1200329"/>
          </a:xfrm>
          <a:prstGeom prst="roundRect">
            <a:avLst>
              <a:gd name="adj" fmla="val 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effectLst/>
                <a:ea typeface="Times New Roman" panose="02020603050405020304" pitchFamily="18" charset="0"/>
              </a:rPr>
              <a:t>The Danish Working Environment Act</a:t>
            </a:r>
            <a:r>
              <a:rPr lang="en-US" sz="2400" dirty="0">
                <a:ea typeface="Times New Roman" panose="02020603050405020304" pitchFamily="18" charset="0"/>
              </a:rPr>
              <a:t> provides for the same provisions as in Finland</a:t>
            </a:r>
            <a:r>
              <a:rPr lang="en-US" sz="2400" dirty="0">
                <a:effectLst/>
                <a:ea typeface="Times New Roman" panose="02020603050405020304" pitchFamily="18" charset="0"/>
              </a:rPr>
              <a:t>. </a:t>
            </a:r>
          </a:p>
          <a:p>
            <a:pPr marL="457200" indent="-457200">
              <a:buFont typeface="Arial" panose="020B0604020202020204" pitchFamily="34" charset="0"/>
              <a:buChar char="•"/>
            </a:pPr>
            <a:r>
              <a:rPr lang="en-US" sz="2400" dirty="0"/>
              <a:t>In addition, there are a few </a:t>
            </a:r>
            <a:r>
              <a:rPr lang="en-US" sz="2400" b="1" dirty="0"/>
              <a:t>exceptions to the working environment legislation</a:t>
            </a:r>
            <a:r>
              <a:rPr lang="en-US" sz="2400" dirty="0"/>
              <a:t> set out in the order on homework, i.e. in relation to requirements for </a:t>
            </a:r>
            <a:r>
              <a:rPr lang="en-US" sz="2400" b="1" dirty="0"/>
              <a:t>furnishing the workplace </a:t>
            </a:r>
            <a:r>
              <a:rPr lang="en-US" sz="2400" i="1" dirty="0"/>
              <a:t>(see part 5.)  </a:t>
            </a:r>
          </a:p>
        </p:txBody>
      </p:sp>
      <p:sp>
        <p:nvSpPr>
          <p:cNvPr id="10" name="ZoneTexte 9">
            <a:extLst>
              <a:ext uri="{FF2B5EF4-FFF2-40B4-BE49-F238E27FC236}">
                <a16:creationId xmlns:a16="http://schemas.microsoft.com/office/drawing/2014/main" id="{9BA478A3-4ABB-E11F-4B6A-F570E9481AB1}"/>
              </a:ext>
            </a:extLst>
          </p:cNvPr>
          <p:cNvSpPr txBox="1"/>
          <p:nvPr/>
        </p:nvSpPr>
        <p:spPr>
          <a:xfrm>
            <a:off x="1897547" y="1410582"/>
            <a:ext cx="16309003" cy="1200329"/>
          </a:xfrm>
          <a:prstGeom prst="roundRect">
            <a:avLst>
              <a:gd name="adj" fmla="val 0"/>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gn="ctr"/>
            <a:r>
              <a:rPr lang="en-US" sz="2400" dirty="0"/>
              <a:t>Under the Finnish Occupational Safety and Health Act, the employer </a:t>
            </a:r>
            <a:r>
              <a:rPr lang="en-US" sz="2400" b="1" dirty="0"/>
              <a:t>must ensure that work is performed under safe and healthy conditions</a:t>
            </a:r>
            <a:r>
              <a:rPr lang="en-US" sz="2400" dirty="0"/>
              <a:t>. This applies </a:t>
            </a:r>
            <a:r>
              <a:rPr lang="en-US" sz="2400" b="1" dirty="0"/>
              <a:t>to all the places</a:t>
            </a:r>
            <a:r>
              <a:rPr lang="en-US" sz="2400" dirty="0"/>
              <a:t> where work is performed, </a:t>
            </a:r>
            <a:r>
              <a:rPr lang="en-US" sz="2400" b="1" dirty="0"/>
              <a:t>including remote work and telework</a:t>
            </a:r>
            <a:r>
              <a:rPr lang="en-US" sz="2400" dirty="0"/>
              <a:t>. Employer and employee must ensure together that remote work is </a:t>
            </a:r>
            <a:r>
              <a:rPr lang="en-US" sz="2400" b="1" dirty="0"/>
              <a:t>free from interruptions, ergonomic and safe</a:t>
            </a:r>
            <a:r>
              <a:rPr lang="en-US" sz="2400" dirty="0"/>
              <a:t>.</a:t>
            </a:r>
            <a:endParaRPr lang="fr-FR" sz="2400" dirty="0"/>
          </a:p>
        </p:txBody>
      </p:sp>
      <p:pic>
        <p:nvPicPr>
          <p:cNvPr id="6" name="Picture 6" descr="🇫🇮 Drapeau : Finlande Emoji">
            <a:extLst>
              <a:ext uri="{FF2B5EF4-FFF2-40B4-BE49-F238E27FC236}">
                <a16:creationId xmlns:a16="http://schemas.microsoft.com/office/drawing/2014/main" id="{6F57DFA6-837B-C2EF-2F71-69E8A7BB52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806" y="1889426"/>
            <a:ext cx="1740227" cy="17402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 Drapeau : Danemark Emoji">
            <a:extLst>
              <a:ext uri="{FF2B5EF4-FFF2-40B4-BE49-F238E27FC236}">
                <a16:creationId xmlns:a16="http://schemas.microsoft.com/office/drawing/2014/main" id="{25BD542A-40DF-21A4-4BB6-E525D40DE9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64" y="3743116"/>
            <a:ext cx="1740227" cy="174022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F573D7A-DD4D-6A3F-065E-4534B773499B}"/>
              </a:ext>
            </a:extLst>
          </p:cNvPr>
          <p:cNvSpPr txBox="1"/>
          <p:nvPr/>
        </p:nvSpPr>
        <p:spPr>
          <a:xfrm>
            <a:off x="6546850" y="2908168"/>
            <a:ext cx="6227445" cy="461665"/>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effectLst/>
                <a:ea typeface="Times New Roman" panose="02020603050405020304" pitchFamily="18" charset="0"/>
              </a:rPr>
              <a:t>The </a:t>
            </a:r>
            <a:r>
              <a:rPr lang="en-US" sz="2400" b="1" dirty="0">
                <a:effectLst/>
                <a:ea typeface="Times New Roman" panose="02020603050405020304" pitchFamily="18" charset="0"/>
              </a:rPr>
              <a:t>same</a:t>
            </a:r>
            <a:r>
              <a:rPr lang="en-US" sz="2400" dirty="0">
                <a:effectLst/>
                <a:ea typeface="Times New Roman" panose="02020603050405020304" pitchFamily="18" charset="0"/>
              </a:rPr>
              <a:t> as for Finland applies in Norway. </a:t>
            </a:r>
            <a:endParaRPr lang="en-US" sz="2400" i="1" dirty="0"/>
          </a:p>
        </p:txBody>
      </p:sp>
      <p:pic>
        <p:nvPicPr>
          <p:cNvPr id="13" name="Picture 2">
            <a:extLst>
              <a:ext uri="{FF2B5EF4-FFF2-40B4-BE49-F238E27FC236}">
                <a16:creationId xmlns:a16="http://schemas.microsoft.com/office/drawing/2014/main" id="{FC7E2997-EA84-D216-AD00-94EC7DDC47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4250" y="2366393"/>
            <a:ext cx="1702984" cy="170298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16EC5BDA-5D61-B7C5-E845-2869B1C53A45}"/>
              </a:ext>
            </a:extLst>
          </p:cNvPr>
          <p:cNvSpPr txBox="1"/>
          <p:nvPr/>
        </p:nvSpPr>
        <p:spPr>
          <a:xfrm>
            <a:off x="851256" y="7375275"/>
            <a:ext cx="18401584" cy="2308324"/>
          </a:xfrm>
          <a:prstGeom prst="roundRect">
            <a:avLst>
              <a:gd name="adj" fmla="val 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tabLst>
                <a:tab pos="182563" algn="l"/>
              </a:tabLst>
            </a:pPr>
            <a:r>
              <a:rPr lang="en-US" sz="2400" dirty="0"/>
              <a:t>In France, the legal and conventional </a:t>
            </a:r>
            <a:r>
              <a:rPr lang="en-US" sz="2400" b="1" dirty="0"/>
              <a:t>provisions relating to health and safety at work are applicable to teleworkers.</a:t>
            </a:r>
          </a:p>
          <a:p>
            <a:pPr marL="457200" lvl="0" indent="-457200">
              <a:buFont typeface="Arial" panose="020B0604020202020204" pitchFamily="34" charset="0"/>
              <a:buChar char="•"/>
            </a:pPr>
            <a:r>
              <a:rPr lang="en-US" sz="2400" dirty="0"/>
              <a:t>The employer may carry out a </a:t>
            </a:r>
            <a:r>
              <a:rPr lang="en-US" sz="2400" b="1" dirty="0"/>
              <a:t>visit to the place reserved for telework</a:t>
            </a:r>
            <a:r>
              <a:rPr lang="en-US" sz="2400" dirty="0"/>
              <a:t>, after receiving the employee's agreement, to check that the applicable provisions on health and safety at work are being properly applied </a:t>
            </a:r>
          </a:p>
          <a:p>
            <a:pPr marL="457200" indent="-457200">
              <a:buFont typeface="Arial" panose="020B0604020202020204" pitchFamily="34" charset="0"/>
              <a:buChar char="•"/>
            </a:pPr>
            <a:r>
              <a:rPr lang="en-US" sz="2400" dirty="0"/>
              <a:t>an </a:t>
            </a:r>
            <a:r>
              <a:rPr lang="en-US" sz="2400" b="1" dirty="0"/>
              <a:t>annual interview </a:t>
            </a:r>
            <a:r>
              <a:rPr lang="en-US" sz="2400" dirty="0"/>
              <a:t>which includes a discussion of the employee's </a:t>
            </a:r>
            <a:r>
              <a:rPr lang="en-US" sz="2400" b="1" dirty="0"/>
              <a:t>working conditions and workload</a:t>
            </a:r>
            <a:r>
              <a:rPr lang="en-US" sz="2400" dirty="0"/>
              <a:t> must be </a:t>
            </a:r>
            <a:r>
              <a:rPr lang="en-US" sz="2400" dirty="0" err="1"/>
              <a:t>organised</a:t>
            </a:r>
            <a:endParaRPr lang="fr-FR" sz="2400" b="1" dirty="0"/>
          </a:p>
          <a:p>
            <a:pPr marL="457200" lvl="0" indent="-457200">
              <a:buFont typeface="Arial" panose="020B0604020202020204" pitchFamily="34" charset="0"/>
              <a:buChar char="•"/>
            </a:pPr>
            <a:r>
              <a:rPr lang="en-US" sz="2400" dirty="0"/>
              <a:t>The </a:t>
            </a:r>
            <a:r>
              <a:rPr lang="en-US" sz="2400" b="1" dirty="0"/>
              <a:t>legislation on work-related accidents also applies </a:t>
            </a:r>
            <a:r>
              <a:rPr lang="en-US" sz="2400" dirty="0"/>
              <a:t>to teleworkers: if an accident occurs at the telework place, it will be presumed to be work-related.</a:t>
            </a:r>
            <a:endParaRPr lang="fr-FR" sz="2400" dirty="0"/>
          </a:p>
        </p:txBody>
      </p:sp>
      <p:sp>
        <p:nvSpPr>
          <p:cNvPr id="16" name="ZoneTexte 15">
            <a:extLst>
              <a:ext uri="{FF2B5EF4-FFF2-40B4-BE49-F238E27FC236}">
                <a16:creationId xmlns:a16="http://schemas.microsoft.com/office/drawing/2014/main" id="{D37D4602-7CCE-90FB-ADC5-87CFE7DE33D9}"/>
              </a:ext>
            </a:extLst>
          </p:cNvPr>
          <p:cNvSpPr txBox="1"/>
          <p:nvPr/>
        </p:nvSpPr>
        <p:spPr>
          <a:xfrm>
            <a:off x="658495" y="5500871"/>
            <a:ext cx="17678400" cy="1569660"/>
          </a:xfrm>
          <a:prstGeom prst="roundRect">
            <a:avLst>
              <a:gd name="adj" fmla="val 0"/>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lvl="0" indent="-342900">
              <a:buFont typeface="Arial" panose="020B0604020202020204" pitchFamily="34" charset="0"/>
              <a:buChar char="•"/>
            </a:pPr>
            <a:r>
              <a:rPr lang="en-US" sz="2400" dirty="0"/>
              <a:t>Similar provisions to Finland apply in the Swedish Work Environment Act.</a:t>
            </a:r>
          </a:p>
          <a:p>
            <a:pPr marL="342900" lvl="0" indent="-342900">
              <a:buFont typeface="Arial" panose="020B0604020202020204" pitchFamily="34" charset="0"/>
              <a:buChar char="•"/>
            </a:pPr>
            <a:r>
              <a:rPr lang="en-US" sz="2400" dirty="0"/>
              <a:t>Moreover, in order to achieve a healthy working situation at home, good cooperation and regular dialogue between the employer and the employees is necessary. In a situation where an employer has many employees who work from home, it is important to keep track of the work environment routines, such as conducting investigations, risk assessments, measures and action plans.	</a:t>
            </a:r>
          </a:p>
        </p:txBody>
      </p:sp>
      <p:pic>
        <p:nvPicPr>
          <p:cNvPr id="11" name="Picture 8">
            <a:extLst>
              <a:ext uri="{FF2B5EF4-FFF2-40B4-BE49-F238E27FC236}">
                <a16:creationId xmlns:a16="http://schemas.microsoft.com/office/drawing/2014/main" id="{D3F7B68B-182F-DCC5-2DE3-F853438A00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811" y="9028654"/>
            <a:ext cx="1740228" cy="17402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F53CF51C-BFD1-61D4-D459-6C223D674A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3050" y="5764058"/>
            <a:ext cx="1702984" cy="17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21397"/>
      </p:ext>
    </p:extLst>
  </p:cSld>
  <p:clrMapOvr>
    <a:masterClrMapping/>
  </p:clrMapOvr>
</p:sld>
</file>

<file path=ppt/theme/theme1.xml><?xml version="1.0" encoding="utf-8"?>
<a:theme xmlns:a="http://schemas.openxmlformats.org/drawingml/2006/main" name="Office Theme">
  <a:themeElements>
    <a:clrScheme name="KOPPER">
      <a:dk1>
        <a:sysClr val="windowText" lastClr="000000"/>
      </a:dk1>
      <a:lt1>
        <a:srgbClr val="EEEBE8"/>
      </a:lt1>
      <a:dk2>
        <a:srgbClr val="EEEBE8"/>
      </a:dk2>
      <a:lt2>
        <a:srgbClr val="000000"/>
      </a:lt2>
      <a:accent1>
        <a:srgbClr val="CCB271"/>
      </a:accent1>
      <a:accent2>
        <a:srgbClr val="54556C"/>
      </a:accent2>
      <a:accent3>
        <a:srgbClr val="564D43"/>
      </a:accent3>
      <a:accent4>
        <a:srgbClr val="AF8F3F"/>
      </a:accent4>
      <a:accent5>
        <a:srgbClr val="54556C"/>
      </a:accent5>
      <a:accent6>
        <a:srgbClr val="DDCB9F"/>
      </a:accent6>
      <a:hlink>
        <a:srgbClr val="C6BCB2"/>
      </a:hlink>
      <a:folHlink>
        <a:srgbClr val="CCB2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7371</TotalTime>
  <Words>8062</Words>
  <Application>Microsoft Office PowerPoint</Application>
  <PresentationFormat>Custom</PresentationFormat>
  <Paragraphs>602</Paragraphs>
  <Slides>48</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Archia</vt:lpstr>
      <vt:lpstr>Archia Bold</vt:lpstr>
      <vt:lpstr>Arial</vt:lpstr>
      <vt:lpstr>Calibri</vt:lpstr>
      <vt:lpstr>Courier New</vt:lpstr>
      <vt:lpstr>Poppins</vt:lpstr>
      <vt:lpstr>Poppins Medium</vt:lpstr>
      <vt:lpstr>Poppins SemiBold</vt:lpstr>
      <vt:lpstr>Wingdings</vt:lpstr>
      <vt:lpstr>Office Theme</vt:lpstr>
      <vt:lpstr>Telework and remote work</vt:lpstr>
      <vt:lpstr>1 – Overview of local legislation: Finland, Sweden, Norway, Denmark, France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 International remote work </vt:lpstr>
      <vt:lpstr>Existing scenarios</vt:lpstr>
      <vt:lpstr>Main advantages of the « remote work » system</vt:lpstr>
      <vt:lpstr>PowerPoint Presentation</vt:lpstr>
      <vt:lpstr>PowerPoint Presentation</vt:lpstr>
      <vt:lpstr>3 – Employer of Record – practical solutions for remote workers in the Nordics : DEEL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 Roundtable – Challenges based on business cases </vt:lpstr>
      <vt:lpstr>Finland</vt:lpstr>
      <vt:lpstr>Denmark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Iman Belkalem</dc:creator>
  <cp:lastModifiedBy>Martti Warras</cp:lastModifiedBy>
  <cp:revision>44</cp:revision>
  <cp:lastPrinted>2022-12-04T15:43:03Z</cp:lastPrinted>
  <dcterms:created xsi:type="dcterms:W3CDTF">2021-10-15T14:38:51Z</dcterms:created>
  <dcterms:modified xsi:type="dcterms:W3CDTF">2022-12-12T10:19:07Z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2021-10-15T00:00:00Z</vt:filetime>
  </property>
  <property fmtid="{D5CDD505-2E9C-101B-9397-08002B2CF9AE}" pid="3" name="Creator">
    <vt:lpwstr>Adobe InDesign 16.4 (Macintosh)</vt:lpwstr>
  </property>
  <property fmtid="{D5CDD505-2E9C-101B-9397-08002B2CF9AE}" pid="4" name="LastSaved">
    <vt:filetime>2021-10-15T00:00:00Z</vt:filetime>
  </property>
</Properties>
</file>