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840" r:id="rId2"/>
    <p:sldMasterId id="2147483849" r:id="rId3"/>
  </p:sldMasterIdLst>
  <p:notesMasterIdLst>
    <p:notesMasterId r:id="rId32"/>
  </p:notesMasterIdLst>
  <p:handoutMasterIdLst>
    <p:handoutMasterId r:id="rId33"/>
  </p:handoutMasterIdLst>
  <p:sldIdLst>
    <p:sldId id="4517" r:id="rId4"/>
    <p:sldId id="797" r:id="rId5"/>
    <p:sldId id="827" r:id="rId6"/>
    <p:sldId id="7633" r:id="rId7"/>
    <p:sldId id="7631" r:id="rId8"/>
    <p:sldId id="4520" r:id="rId9"/>
    <p:sldId id="7634" r:id="rId10"/>
    <p:sldId id="7635" r:id="rId11"/>
    <p:sldId id="7609" r:id="rId12"/>
    <p:sldId id="7645" r:id="rId13"/>
    <p:sldId id="7639" r:id="rId14"/>
    <p:sldId id="7636" r:id="rId15"/>
    <p:sldId id="7637" r:id="rId16"/>
    <p:sldId id="7638" r:id="rId17"/>
    <p:sldId id="7640" r:id="rId18"/>
    <p:sldId id="7641" r:id="rId19"/>
    <p:sldId id="7629" r:id="rId20"/>
    <p:sldId id="4498" r:id="rId21"/>
    <p:sldId id="7646" r:id="rId22"/>
    <p:sldId id="7648" r:id="rId23"/>
    <p:sldId id="7647" r:id="rId24"/>
    <p:sldId id="7610" r:id="rId25"/>
    <p:sldId id="7649" r:id="rId26"/>
    <p:sldId id="7643" r:id="rId27"/>
    <p:sldId id="7644" r:id="rId28"/>
    <p:sldId id="7650" r:id="rId29"/>
    <p:sldId id="7651" r:id="rId30"/>
    <p:sldId id="4524" r:id="rId31"/>
  </p:sldIdLst>
  <p:sldSz cx="18288000" cy="10287000"/>
  <p:notesSz cx="6805613" cy="99441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3051DB-D001-4476-BC3B-BFBAB24E3588}">
          <p14:sldIdLst>
            <p14:sldId id="4517"/>
            <p14:sldId id="797"/>
            <p14:sldId id="827"/>
            <p14:sldId id="7633"/>
            <p14:sldId id="7631"/>
            <p14:sldId id="4520"/>
            <p14:sldId id="7634"/>
            <p14:sldId id="7635"/>
            <p14:sldId id="7609"/>
            <p14:sldId id="7645"/>
            <p14:sldId id="7639"/>
            <p14:sldId id="7636"/>
            <p14:sldId id="7637"/>
            <p14:sldId id="7638"/>
            <p14:sldId id="7640"/>
            <p14:sldId id="7641"/>
            <p14:sldId id="7629"/>
            <p14:sldId id="4498"/>
            <p14:sldId id="7646"/>
            <p14:sldId id="7648"/>
            <p14:sldId id="7647"/>
            <p14:sldId id="7610"/>
            <p14:sldId id="7649"/>
            <p14:sldId id="7643"/>
            <p14:sldId id="7644"/>
            <p14:sldId id="7650"/>
            <p14:sldId id="7651"/>
            <p14:sldId id="4524"/>
          </p14:sldIdLst>
        </p14:section>
        <p14:section name="Default Section" id="{F59B78D9-6492-4C03-8AB4-A116706FF95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6007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ΔΑΣΚΑΛΑΚΗ ΟΛΙΝΑ" initials="ΔΟ" lastIdx="1" clrIdx="0">
    <p:extLst>
      <p:ext uri="{19B8F6BF-5375-455C-9EA6-DF929625EA0E}">
        <p15:presenceInfo xmlns:p15="http://schemas.microsoft.com/office/powerpoint/2012/main" userId="S::o.daskalaki@hdb.gr::5b455c6d-228e-4196-a517-2236a3b904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F76"/>
    <a:srgbClr val="F29F12"/>
    <a:srgbClr val="F1A12B"/>
    <a:srgbClr val="3768B7"/>
    <a:srgbClr val="81A3D9"/>
    <a:srgbClr val="CAD4E4"/>
    <a:srgbClr val="85ACD8"/>
    <a:srgbClr val="82BDD4"/>
    <a:srgbClr val="3399FF"/>
    <a:srgbClr val="F3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83" autoAdjust="0"/>
  </p:normalViewPr>
  <p:slideViewPr>
    <p:cSldViewPr>
      <p:cViewPr varScale="1">
        <p:scale>
          <a:sx n="77" d="100"/>
          <a:sy n="77" d="100"/>
        </p:scale>
        <p:origin x="396" y="90"/>
      </p:cViewPr>
      <p:guideLst>
        <p:guide orient="horz" pos="6007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43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B1098-0423-0745-91FD-FCA403143FAD}" type="doc">
      <dgm:prSet loTypeId="urn:microsoft.com/office/officeart/2005/8/layout/hList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5178466E-3AB1-AB41-A51D-9427CD2AEEDD}">
      <dgm:prSet/>
      <dgm:spPr/>
      <dgm:t>
        <a:bodyPr/>
        <a:lstStyle/>
        <a:p>
          <a:r>
            <a:rPr lang="en-US" b="1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Improve</a:t>
          </a:r>
          <a:r>
            <a:rPr lang="el-GR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access to Funding</a:t>
          </a:r>
          <a:endParaRPr lang="el-GR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90D9D623-D84B-B246-96C6-64605DEB6C65}" type="parTrans" cxnId="{9087A9F8-C46C-1B45-84CA-BF02851BD274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DCA346A5-D8CE-5748-A76B-8B28A442185A}" type="sibTrans" cxnId="{9087A9F8-C46C-1B45-84CA-BF02851BD274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5EFE6DCA-0AAA-D448-9C78-1B47BCC7FAE2}">
      <dgm:prSet/>
      <dgm:spPr/>
      <dgm:t>
        <a:bodyPr/>
        <a:lstStyle/>
        <a:p>
          <a:r>
            <a:rPr lang="en-US" b="1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Increase</a:t>
          </a:r>
          <a:r>
            <a:rPr lang="el-GR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‘Bankability’</a:t>
          </a:r>
          <a:endParaRPr lang="el-GR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E85B4EC2-72D6-4D4A-A0D2-D47906DD8B4B}" type="parTrans" cxnId="{F23595D1-B04B-E742-AAD4-AA163AB61173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FD5CDB3A-3093-EB46-8EFF-41185EB1DC96}" type="sibTrans" cxnId="{F23595D1-B04B-E742-AAD4-AA163AB61173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C86127F2-F3C7-9443-9C72-6C443205A0A4}">
      <dgm:prSet/>
      <dgm:spPr/>
      <dgm:t>
        <a:bodyPr/>
        <a:lstStyle/>
        <a:p>
          <a:r>
            <a:rPr lang="en-US" b="1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Introduce</a:t>
          </a:r>
          <a:r>
            <a:rPr lang="el-GR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Alternative Process Credit &amp; Investment Evaluation</a:t>
          </a:r>
          <a:endParaRPr lang="el-GR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B18FE7D5-5DAF-674A-9107-5496F57F70DC}" type="parTrans" cxnId="{E1C61CFE-4B12-A147-870A-49B76319ED68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16518DF7-4AD2-1B4F-B8C4-9402A3F6EDAF}" type="sibTrans" cxnId="{E1C61CFE-4B12-A147-870A-49B76319ED68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83FF3839-D03F-AA49-952B-E34E56F6B211}">
      <dgm:prSet/>
      <dgm:spPr/>
      <dgm:t>
        <a:bodyPr/>
        <a:lstStyle/>
        <a:p>
          <a:r>
            <a:rPr lang="en-US" b="1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Define</a:t>
          </a:r>
          <a:r>
            <a:rPr lang="el-GR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Business Innovation Evaluation Factors</a:t>
          </a:r>
          <a:endParaRPr lang="el-GR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23A8D682-7E3B-F946-9AB1-E7B7CAE7DB1E}" type="sibTrans" cxnId="{52F2BCEB-0367-DE4B-A95E-9E65E0C3101E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FDEEB5BC-F9C1-E04D-A88B-A89A344A6012}" type="parTrans" cxnId="{52F2BCEB-0367-DE4B-A95E-9E65E0C3101E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9460F3E3-1B46-2142-BD7D-99B74118F18B}" type="pres">
      <dgm:prSet presAssocID="{B9AB1098-0423-0745-91FD-FCA403143FAD}" presName="Name0" presStyleCnt="0">
        <dgm:presLayoutVars>
          <dgm:dir/>
          <dgm:resizeHandles val="exact"/>
        </dgm:presLayoutVars>
      </dgm:prSet>
      <dgm:spPr/>
    </dgm:pt>
    <dgm:pt modelId="{42705C8D-CC00-4142-8141-7B47EE264997}" type="pres">
      <dgm:prSet presAssocID="{5178466E-3AB1-AB41-A51D-9427CD2AEEDD}" presName="node" presStyleLbl="node1" presStyleIdx="0" presStyleCnt="4" custAng="0" custLinFactNeighborX="7303" custLinFactNeighborY="-10246">
        <dgm:presLayoutVars>
          <dgm:bulletEnabled val="1"/>
        </dgm:presLayoutVars>
      </dgm:prSet>
      <dgm:spPr/>
    </dgm:pt>
    <dgm:pt modelId="{E517A0DA-7818-FE46-B1C6-74E0992720AC}" type="pres">
      <dgm:prSet presAssocID="{DCA346A5-D8CE-5748-A76B-8B28A442185A}" presName="sibTrans" presStyleCnt="0"/>
      <dgm:spPr/>
    </dgm:pt>
    <dgm:pt modelId="{203BD569-577F-FE4C-9255-70AFE8B164D5}" type="pres">
      <dgm:prSet presAssocID="{5EFE6DCA-0AAA-D448-9C78-1B47BCC7FAE2}" presName="node" presStyleLbl="node1" presStyleIdx="1" presStyleCnt="4" custAng="0">
        <dgm:presLayoutVars>
          <dgm:bulletEnabled val="1"/>
        </dgm:presLayoutVars>
      </dgm:prSet>
      <dgm:spPr/>
    </dgm:pt>
    <dgm:pt modelId="{0FF641CD-C366-7849-AD16-AEB13B37DC0B}" type="pres">
      <dgm:prSet presAssocID="{FD5CDB3A-3093-EB46-8EFF-41185EB1DC96}" presName="sibTrans" presStyleCnt="0"/>
      <dgm:spPr/>
    </dgm:pt>
    <dgm:pt modelId="{A229AA1F-3398-234B-8428-CB72730491A1}" type="pres">
      <dgm:prSet presAssocID="{83FF3839-D03F-AA49-952B-E34E56F6B211}" presName="node" presStyleLbl="node1" presStyleIdx="2" presStyleCnt="4" custAng="0">
        <dgm:presLayoutVars>
          <dgm:bulletEnabled val="1"/>
        </dgm:presLayoutVars>
      </dgm:prSet>
      <dgm:spPr/>
    </dgm:pt>
    <dgm:pt modelId="{35405693-767C-EF49-84A6-DACD0E2AF88E}" type="pres">
      <dgm:prSet presAssocID="{23A8D682-7E3B-F946-9AB1-E7B7CAE7DB1E}" presName="sibTrans" presStyleCnt="0"/>
      <dgm:spPr/>
    </dgm:pt>
    <dgm:pt modelId="{111238BF-893A-6B45-8AF9-9DD89200C505}" type="pres">
      <dgm:prSet presAssocID="{C86127F2-F3C7-9443-9C72-6C443205A0A4}" presName="node" presStyleLbl="node1" presStyleIdx="3" presStyleCnt="4" custAng="0">
        <dgm:presLayoutVars>
          <dgm:bulletEnabled val="1"/>
        </dgm:presLayoutVars>
      </dgm:prSet>
      <dgm:spPr/>
    </dgm:pt>
  </dgm:ptLst>
  <dgm:cxnLst>
    <dgm:cxn modelId="{3D7C2522-65D6-E041-AAB1-67966CB54B7E}" type="presOf" srcId="{83FF3839-D03F-AA49-952B-E34E56F6B211}" destId="{A229AA1F-3398-234B-8428-CB72730491A1}" srcOrd="0" destOrd="0" presId="urn:microsoft.com/office/officeart/2005/8/layout/hList6"/>
    <dgm:cxn modelId="{AF90B460-EE97-E748-8F2B-225DEBAF0764}" type="presOf" srcId="{5178466E-3AB1-AB41-A51D-9427CD2AEEDD}" destId="{42705C8D-CC00-4142-8141-7B47EE264997}" srcOrd="0" destOrd="0" presId="urn:microsoft.com/office/officeart/2005/8/layout/hList6"/>
    <dgm:cxn modelId="{40B41970-6FDE-E744-8BA8-24C8883A9F84}" type="presOf" srcId="{5EFE6DCA-0AAA-D448-9C78-1B47BCC7FAE2}" destId="{203BD569-577F-FE4C-9255-70AFE8B164D5}" srcOrd="0" destOrd="0" presId="urn:microsoft.com/office/officeart/2005/8/layout/hList6"/>
    <dgm:cxn modelId="{203E50BB-3131-344B-92F4-F65033335DC8}" type="presOf" srcId="{C86127F2-F3C7-9443-9C72-6C443205A0A4}" destId="{111238BF-893A-6B45-8AF9-9DD89200C505}" srcOrd="0" destOrd="0" presId="urn:microsoft.com/office/officeart/2005/8/layout/hList6"/>
    <dgm:cxn modelId="{B9AD00BD-8662-4142-BC32-05C71E3DAF73}" type="presOf" srcId="{B9AB1098-0423-0745-91FD-FCA403143FAD}" destId="{9460F3E3-1B46-2142-BD7D-99B74118F18B}" srcOrd="0" destOrd="0" presId="urn:microsoft.com/office/officeart/2005/8/layout/hList6"/>
    <dgm:cxn modelId="{F23595D1-B04B-E742-AAD4-AA163AB61173}" srcId="{B9AB1098-0423-0745-91FD-FCA403143FAD}" destId="{5EFE6DCA-0AAA-D448-9C78-1B47BCC7FAE2}" srcOrd="1" destOrd="0" parTransId="{E85B4EC2-72D6-4D4A-A0D2-D47906DD8B4B}" sibTransId="{FD5CDB3A-3093-EB46-8EFF-41185EB1DC96}"/>
    <dgm:cxn modelId="{52F2BCEB-0367-DE4B-A95E-9E65E0C3101E}" srcId="{B9AB1098-0423-0745-91FD-FCA403143FAD}" destId="{83FF3839-D03F-AA49-952B-E34E56F6B211}" srcOrd="2" destOrd="0" parTransId="{FDEEB5BC-F9C1-E04D-A88B-A89A344A6012}" sibTransId="{23A8D682-7E3B-F946-9AB1-E7B7CAE7DB1E}"/>
    <dgm:cxn modelId="{9087A9F8-C46C-1B45-84CA-BF02851BD274}" srcId="{B9AB1098-0423-0745-91FD-FCA403143FAD}" destId="{5178466E-3AB1-AB41-A51D-9427CD2AEEDD}" srcOrd="0" destOrd="0" parTransId="{90D9D623-D84B-B246-96C6-64605DEB6C65}" sibTransId="{DCA346A5-D8CE-5748-A76B-8B28A442185A}"/>
    <dgm:cxn modelId="{E1C61CFE-4B12-A147-870A-49B76319ED68}" srcId="{B9AB1098-0423-0745-91FD-FCA403143FAD}" destId="{C86127F2-F3C7-9443-9C72-6C443205A0A4}" srcOrd="3" destOrd="0" parTransId="{B18FE7D5-5DAF-674A-9107-5496F57F70DC}" sibTransId="{16518DF7-4AD2-1B4F-B8C4-9402A3F6EDAF}"/>
    <dgm:cxn modelId="{A7347640-5207-6842-BFBF-A98D1D5C7E04}" type="presParOf" srcId="{9460F3E3-1B46-2142-BD7D-99B74118F18B}" destId="{42705C8D-CC00-4142-8141-7B47EE264997}" srcOrd="0" destOrd="0" presId="urn:microsoft.com/office/officeart/2005/8/layout/hList6"/>
    <dgm:cxn modelId="{8CDB1D3E-F364-5043-8A18-0F293027E61B}" type="presParOf" srcId="{9460F3E3-1B46-2142-BD7D-99B74118F18B}" destId="{E517A0DA-7818-FE46-B1C6-74E0992720AC}" srcOrd="1" destOrd="0" presId="urn:microsoft.com/office/officeart/2005/8/layout/hList6"/>
    <dgm:cxn modelId="{3302A2EC-D366-964B-A29B-565D3AD6BFB6}" type="presParOf" srcId="{9460F3E3-1B46-2142-BD7D-99B74118F18B}" destId="{203BD569-577F-FE4C-9255-70AFE8B164D5}" srcOrd="2" destOrd="0" presId="urn:microsoft.com/office/officeart/2005/8/layout/hList6"/>
    <dgm:cxn modelId="{A2788529-4D8E-2B49-B306-F1D168316A23}" type="presParOf" srcId="{9460F3E3-1B46-2142-BD7D-99B74118F18B}" destId="{0FF641CD-C366-7849-AD16-AEB13B37DC0B}" srcOrd="3" destOrd="0" presId="urn:microsoft.com/office/officeart/2005/8/layout/hList6"/>
    <dgm:cxn modelId="{DBA0A5FA-859F-DE40-A91F-8CD59B08A98C}" type="presParOf" srcId="{9460F3E3-1B46-2142-BD7D-99B74118F18B}" destId="{A229AA1F-3398-234B-8428-CB72730491A1}" srcOrd="4" destOrd="0" presId="urn:microsoft.com/office/officeart/2005/8/layout/hList6"/>
    <dgm:cxn modelId="{B98E0A45-FB78-A940-BF50-9F72A41FC8B5}" type="presParOf" srcId="{9460F3E3-1B46-2142-BD7D-99B74118F18B}" destId="{35405693-767C-EF49-84A6-DACD0E2AF88E}" srcOrd="5" destOrd="0" presId="urn:microsoft.com/office/officeart/2005/8/layout/hList6"/>
    <dgm:cxn modelId="{0AA368AC-93E0-2240-9B75-E64919D567E7}" type="presParOf" srcId="{9460F3E3-1B46-2142-BD7D-99B74118F18B}" destId="{111238BF-893A-6B45-8AF9-9DD89200C505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E49085-991E-B94A-A27C-6EA67D7AC1E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634C1FDF-8AC0-714E-AAD9-0BC93D77A8AD}">
      <dgm:prSet custT="1"/>
      <dgm:spPr/>
      <dgm:t>
        <a:bodyPr/>
        <a:lstStyle/>
        <a:p>
          <a:r>
            <a:rPr lang="en-US" sz="44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Innovation Scoring Process</a:t>
          </a:r>
          <a:endParaRPr lang="el-GR" sz="4400" b="1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494FC2A6-3353-2C40-A764-07468DEF296A}" type="parTrans" cxnId="{A38D75C4-2107-D249-9248-CC6078B2D831}">
      <dgm:prSet/>
      <dgm:spPr/>
      <dgm:t>
        <a:bodyPr/>
        <a:lstStyle/>
        <a:p>
          <a:endParaRPr lang="el-GR" sz="2000"/>
        </a:p>
      </dgm:t>
    </dgm:pt>
    <dgm:pt modelId="{28AD2EEE-2D4F-0947-BB49-24ED4F20F92E}" type="sibTrans" cxnId="{A38D75C4-2107-D249-9248-CC6078B2D831}">
      <dgm:prSet/>
      <dgm:spPr/>
      <dgm:t>
        <a:bodyPr/>
        <a:lstStyle/>
        <a:p>
          <a:endParaRPr lang="el-GR" sz="2000"/>
        </a:p>
      </dgm:t>
    </dgm:pt>
    <dgm:pt modelId="{704EE2C1-E471-B647-9161-06AABF7190A9}">
      <dgm:prSet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sz="32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New</a:t>
          </a:r>
          <a:r>
            <a:rPr lang="el-GR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evaluation method for Financial sector</a:t>
          </a:r>
          <a:endParaRPr lang="el-GR" sz="3200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AD36BB75-BFC3-3A41-8278-91A2544C4CB1}" type="parTrans" cxnId="{5879E4AD-D268-BE41-BBB7-48D305BE3AC8}">
      <dgm:prSet/>
      <dgm:spPr/>
      <dgm:t>
        <a:bodyPr/>
        <a:lstStyle/>
        <a:p>
          <a:endParaRPr lang="el-GR" sz="2000"/>
        </a:p>
      </dgm:t>
    </dgm:pt>
    <dgm:pt modelId="{2F620C91-E2F1-2C47-8C7F-E8BE8258A6A2}" type="sibTrans" cxnId="{5879E4AD-D268-BE41-BBB7-48D305BE3AC8}">
      <dgm:prSet/>
      <dgm:spPr/>
      <dgm:t>
        <a:bodyPr/>
        <a:lstStyle/>
        <a:p>
          <a:endParaRPr lang="el-GR" sz="2000"/>
        </a:p>
      </dgm:t>
    </dgm:pt>
    <dgm:pt modelId="{DB6EE78B-204F-5043-B1EB-2A8D2B97F814}">
      <dgm:prSet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sz="32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Lack</a:t>
          </a:r>
          <a:r>
            <a:rPr lang="el-GR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of complete Innovation Scoring tool</a:t>
          </a:r>
          <a:endParaRPr lang="el-GR" sz="3200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0F3E5C7A-60A0-344A-8B56-A64291815D6A}" type="parTrans" cxnId="{3D9A7C32-193C-5D4C-BD74-FAC23B94D6A4}">
      <dgm:prSet/>
      <dgm:spPr/>
      <dgm:t>
        <a:bodyPr/>
        <a:lstStyle/>
        <a:p>
          <a:endParaRPr lang="el-GR" sz="2000"/>
        </a:p>
      </dgm:t>
    </dgm:pt>
    <dgm:pt modelId="{DE672997-DB0A-9644-A5F0-91D818477C43}" type="sibTrans" cxnId="{3D9A7C32-193C-5D4C-BD74-FAC23B94D6A4}">
      <dgm:prSet/>
      <dgm:spPr/>
      <dgm:t>
        <a:bodyPr/>
        <a:lstStyle/>
        <a:p>
          <a:endParaRPr lang="el-GR" sz="2000"/>
        </a:p>
      </dgm:t>
    </dgm:pt>
    <dgm:pt modelId="{D4B9FA2E-301D-7543-8AC6-EA5D973D872F}">
      <dgm:prSet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sz="32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Use</a:t>
          </a:r>
          <a:r>
            <a:rPr lang="el-GR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by Banks</a:t>
          </a:r>
          <a:r>
            <a:rPr lang="el-GR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, </a:t>
          </a:r>
          <a:r>
            <a:rPr lang="en-US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Funds, Evaluation Platforms, Business Registries</a:t>
          </a:r>
          <a:r>
            <a:rPr lang="el-GR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, </a:t>
          </a:r>
          <a:r>
            <a:rPr lang="en-US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Program Management Org.</a:t>
          </a:r>
          <a:endParaRPr lang="el-GR" sz="3200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15421526-C015-8240-9D6C-933D4D9EF8A3}" type="parTrans" cxnId="{BF6AAD59-E694-BE4A-879B-40F366FE7630}">
      <dgm:prSet/>
      <dgm:spPr/>
      <dgm:t>
        <a:bodyPr/>
        <a:lstStyle/>
        <a:p>
          <a:endParaRPr lang="el-GR" sz="2000"/>
        </a:p>
      </dgm:t>
    </dgm:pt>
    <dgm:pt modelId="{789AD1A5-BBAE-1E42-9FAF-2BBC882905C3}" type="sibTrans" cxnId="{BF6AAD59-E694-BE4A-879B-40F366FE7630}">
      <dgm:prSet/>
      <dgm:spPr/>
      <dgm:t>
        <a:bodyPr/>
        <a:lstStyle/>
        <a:p>
          <a:endParaRPr lang="el-GR" sz="2000"/>
        </a:p>
      </dgm:t>
    </dgm:pt>
    <dgm:pt modelId="{1F3B6058-7648-FC45-8179-A90C1C64D113}">
      <dgm:prSet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sz="32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Supplementary</a:t>
          </a:r>
          <a:r>
            <a:rPr lang="el-GR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to </a:t>
          </a:r>
          <a:r>
            <a:rPr lang="en" sz="32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traditional banking credit and investment evaluation criteria</a:t>
          </a:r>
          <a:endParaRPr lang="el-GR" sz="3200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F039B760-EBF3-7D43-B2AE-9496AEA09EE2}" type="parTrans" cxnId="{8BBECF00-ADE5-034E-B993-4747C7B32B25}">
      <dgm:prSet/>
      <dgm:spPr/>
      <dgm:t>
        <a:bodyPr/>
        <a:lstStyle/>
        <a:p>
          <a:endParaRPr lang="el-GR" sz="2000"/>
        </a:p>
      </dgm:t>
    </dgm:pt>
    <dgm:pt modelId="{BAB53C7E-8CA9-4A49-B840-43CF250BB56D}" type="sibTrans" cxnId="{8BBECF00-ADE5-034E-B993-4747C7B32B25}">
      <dgm:prSet/>
      <dgm:spPr/>
      <dgm:t>
        <a:bodyPr/>
        <a:lstStyle/>
        <a:p>
          <a:endParaRPr lang="el-GR" sz="2000"/>
        </a:p>
      </dgm:t>
    </dgm:pt>
    <dgm:pt modelId="{44445338-D3B7-E240-A5DE-FAC32C3A9845}" type="pres">
      <dgm:prSet presAssocID="{29E49085-991E-B94A-A27C-6EA67D7AC1EA}" presName="linear" presStyleCnt="0">
        <dgm:presLayoutVars>
          <dgm:dir/>
          <dgm:animLvl val="lvl"/>
          <dgm:resizeHandles val="exact"/>
        </dgm:presLayoutVars>
      </dgm:prSet>
      <dgm:spPr/>
    </dgm:pt>
    <dgm:pt modelId="{3C2FBC85-489A-8043-B236-E754FD44F61D}" type="pres">
      <dgm:prSet presAssocID="{634C1FDF-8AC0-714E-AAD9-0BC93D77A8AD}" presName="parentLin" presStyleCnt="0"/>
      <dgm:spPr/>
    </dgm:pt>
    <dgm:pt modelId="{6E370268-C81B-2641-A814-780CB2316988}" type="pres">
      <dgm:prSet presAssocID="{634C1FDF-8AC0-714E-AAD9-0BC93D77A8AD}" presName="parentLeftMargin" presStyleLbl="node1" presStyleIdx="0" presStyleCnt="1"/>
      <dgm:spPr/>
    </dgm:pt>
    <dgm:pt modelId="{7F19872C-F8D3-E642-AAA9-EB180281E147}" type="pres">
      <dgm:prSet presAssocID="{634C1FDF-8AC0-714E-AAD9-0BC93D77A8AD}" presName="parentText" presStyleLbl="node1" presStyleIdx="0" presStyleCnt="1" custScaleX="76541" custLinFactX="2634" custLinFactNeighborX="100000" custLinFactNeighborY="8346">
        <dgm:presLayoutVars>
          <dgm:chMax val="0"/>
          <dgm:bulletEnabled val="1"/>
        </dgm:presLayoutVars>
      </dgm:prSet>
      <dgm:spPr/>
    </dgm:pt>
    <dgm:pt modelId="{0C890941-BCDA-1546-B646-CC1F796C2B79}" type="pres">
      <dgm:prSet presAssocID="{634C1FDF-8AC0-714E-AAD9-0BC93D77A8AD}" presName="negativeSpace" presStyleCnt="0"/>
      <dgm:spPr/>
    </dgm:pt>
    <dgm:pt modelId="{B1E61DA4-0FB4-BC42-9984-DEF660BA253B}" type="pres">
      <dgm:prSet presAssocID="{634C1FDF-8AC0-714E-AAD9-0BC93D77A8AD}" presName="childText" presStyleLbl="conFgAcc1" presStyleIdx="0" presStyleCnt="1" custLinFactNeighborX="5573" custLinFactNeighborY="-9792">
        <dgm:presLayoutVars>
          <dgm:bulletEnabled val="1"/>
        </dgm:presLayoutVars>
      </dgm:prSet>
      <dgm:spPr/>
    </dgm:pt>
  </dgm:ptLst>
  <dgm:cxnLst>
    <dgm:cxn modelId="{8BBECF00-ADE5-034E-B993-4747C7B32B25}" srcId="{634C1FDF-8AC0-714E-AAD9-0BC93D77A8AD}" destId="{1F3B6058-7648-FC45-8179-A90C1C64D113}" srcOrd="3" destOrd="0" parTransId="{F039B760-EBF3-7D43-B2AE-9496AEA09EE2}" sibTransId="{BAB53C7E-8CA9-4A49-B840-43CF250BB56D}"/>
    <dgm:cxn modelId="{77478C04-9CD4-5746-8123-ADD11DC2A015}" type="presOf" srcId="{634C1FDF-8AC0-714E-AAD9-0BC93D77A8AD}" destId="{6E370268-C81B-2641-A814-780CB2316988}" srcOrd="0" destOrd="0" presId="urn:microsoft.com/office/officeart/2005/8/layout/list1"/>
    <dgm:cxn modelId="{9E4E8911-4212-524A-A255-D2EC82726165}" type="presOf" srcId="{634C1FDF-8AC0-714E-AAD9-0BC93D77A8AD}" destId="{7F19872C-F8D3-E642-AAA9-EB180281E147}" srcOrd="1" destOrd="0" presId="urn:microsoft.com/office/officeart/2005/8/layout/list1"/>
    <dgm:cxn modelId="{3D9A7C32-193C-5D4C-BD74-FAC23B94D6A4}" srcId="{634C1FDF-8AC0-714E-AAD9-0BC93D77A8AD}" destId="{DB6EE78B-204F-5043-B1EB-2A8D2B97F814}" srcOrd="1" destOrd="0" parTransId="{0F3E5C7A-60A0-344A-8B56-A64291815D6A}" sibTransId="{DE672997-DB0A-9644-A5F0-91D818477C43}"/>
    <dgm:cxn modelId="{6B047467-E1E7-B347-94DE-B71791AD7075}" type="presOf" srcId="{D4B9FA2E-301D-7543-8AC6-EA5D973D872F}" destId="{B1E61DA4-0FB4-BC42-9984-DEF660BA253B}" srcOrd="0" destOrd="2" presId="urn:microsoft.com/office/officeart/2005/8/layout/list1"/>
    <dgm:cxn modelId="{B3050C4C-4847-2B44-8F12-E355F5968920}" type="presOf" srcId="{704EE2C1-E471-B647-9161-06AABF7190A9}" destId="{B1E61DA4-0FB4-BC42-9984-DEF660BA253B}" srcOrd="0" destOrd="0" presId="urn:microsoft.com/office/officeart/2005/8/layout/list1"/>
    <dgm:cxn modelId="{BF6AAD59-E694-BE4A-879B-40F366FE7630}" srcId="{634C1FDF-8AC0-714E-AAD9-0BC93D77A8AD}" destId="{D4B9FA2E-301D-7543-8AC6-EA5D973D872F}" srcOrd="2" destOrd="0" parTransId="{15421526-C015-8240-9D6C-933D4D9EF8A3}" sibTransId="{789AD1A5-BBAE-1E42-9FAF-2BBC882905C3}"/>
    <dgm:cxn modelId="{5879E4AD-D268-BE41-BBB7-48D305BE3AC8}" srcId="{634C1FDF-8AC0-714E-AAD9-0BC93D77A8AD}" destId="{704EE2C1-E471-B647-9161-06AABF7190A9}" srcOrd="0" destOrd="0" parTransId="{AD36BB75-BFC3-3A41-8278-91A2544C4CB1}" sibTransId="{2F620C91-E2F1-2C47-8C7F-E8BE8258A6A2}"/>
    <dgm:cxn modelId="{5F65D4B2-6536-2940-8628-A1A11ABEC8FC}" type="presOf" srcId="{DB6EE78B-204F-5043-B1EB-2A8D2B97F814}" destId="{B1E61DA4-0FB4-BC42-9984-DEF660BA253B}" srcOrd="0" destOrd="1" presId="urn:microsoft.com/office/officeart/2005/8/layout/list1"/>
    <dgm:cxn modelId="{A38D75C4-2107-D249-9248-CC6078B2D831}" srcId="{29E49085-991E-B94A-A27C-6EA67D7AC1EA}" destId="{634C1FDF-8AC0-714E-AAD9-0BC93D77A8AD}" srcOrd="0" destOrd="0" parTransId="{494FC2A6-3353-2C40-A764-07468DEF296A}" sibTransId="{28AD2EEE-2D4F-0947-BB49-24ED4F20F92E}"/>
    <dgm:cxn modelId="{BE76E7E4-5B97-304F-9AD8-EA4A23640EA1}" type="presOf" srcId="{29E49085-991E-B94A-A27C-6EA67D7AC1EA}" destId="{44445338-D3B7-E240-A5DE-FAC32C3A9845}" srcOrd="0" destOrd="0" presId="urn:microsoft.com/office/officeart/2005/8/layout/list1"/>
    <dgm:cxn modelId="{3B1C96E8-132F-1742-A7F6-9A46BA111963}" type="presOf" srcId="{1F3B6058-7648-FC45-8179-A90C1C64D113}" destId="{B1E61DA4-0FB4-BC42-9984-DEF660BA253B}" srcOrd="0" destOrd="3" presId="urn:microsoft.com/office/officeart/2005/8/layout/list1"/>
    <dgm:cxn modelId="{98B44F8F-F6EA-C84B-91F8-07D502A29931}" type="presParOf" srcId="{44445338-D3B7-E240-A5DE-FAC32C3A9845}" destId="{3C2FBC85-489A-8043-B236-E754FD44F61D}" srcOrd="0" destOrd="0" presId="urn:microsoft.com/office/officeart/2005/8/layout/list1"/>
    <dgm:cxn modelId="{AD5B0552-F1FE-3442-8ABD-D72DAB76B641}" type="presParOf" srcId="{3C2FBC85-489A-8043-B236-E754FD44F61D}" destId="{6E370268-C81B-2641-A814-780CB2316988}" srcOrd="0" destOrd="0" presId="urn:microsoft.com/office/officeart/2005/8/layout/list1"/>
    <dgm:cxn modelId="{5D49DD08-F23E-404E-B68B-9A4B4E8776B6}" type="presParOf" srcId="{3C2FBC85-489A-8043-B236-E754FD44F61D}" destId="{7F19872C-F8D3-E642-AAA9-EB180281E147}" srcOrd="1" destOrd="0" presId="urn:microsoft.com/office/officeart/2005/8/layout/list1"/>
    <dgm:cxn modelId="{A7773157-2BE5-C246-8D5E-8509FF9737B6}" type="presParOf" srcId="{44445338-D3B7-E240-A5DE-FAC32C3A9845}" destId="{0C890941-BCDA-1546-B646-CC1F796C2B79}" srcOrd="1" destOrd="0" presId="urn:microsoft.com/office/officeart/2005/8/layout/list1"/>
    <dgm:cxn modelId="{E8DA06E2-1558-194B-9E82-58DBDBFF1B39}" type="presParOf" srcId="{44445338-D3B7-E240-A5DE-FAC32C3A9845}" destId="{B1E61DA4-0FB4-BC42-9984-DEF660BA253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4C8DFD-CB19-A24A-995F-C79022B38814}" type="doc">
      <dgm:prSet loTypeId="urn:microsoft.com/office/officeart/2008/layout/HalfCircleOrganizationChar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9F51B52B-325E-9A48-842C-2AF0D7152A4E}">
      <dgm:prSet custT="1"/>
      <dgm:spPr/>
      <dgm:t>
        <a:bodyPr/>
        <a:lstStyle/>
        <a:p>
          <a:r>
            <a:rPr lang="en" sz="1800" b="1" i="0" u="sng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Process Innovation </a:t>
          </a:r>
          <a:br>
            <a:rPr lang="el-GR" sz="1800" b="0" i="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</a:br>
          <a:r>
            <a:rPr lang="en" sz="1800" b="0" i="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Innovation that implements improved production or delivery methods for products or services </a:t>
          </a:r>
          <a:endParaRPr lang="el-GR" sz="1800" b="0" i="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B5658D19-DD75-AF4F-9988-D8F58CDFE151}" type="parTrans" cxnId="{019D5AAF-86F0-7048-96FF-E911017D33F4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28EC803E-B5DD-7A4E-82C1-932F496A46AC}" type="sibTrans" cxnId="{019D5AAF-86F0-7048-96FF-E911017D33F4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F096057F-758E-8C4F-8C1D-EA3992B21F44}">
      <dgm:prSet/>
      <dgm:spPr/>
      <dgm:t>
        <a:bodyPr/>
        <a:lstStyle/>
        <a:p>
          <a:r>
            <a:rPr lang="en-US" b="0" i="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Eligibility</a:t>
          </a:r>
          <a:r>
            <a:rPr lang="el-GR" b="0" i="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 (</a:t>
          </a:r>
          <a:r>
            <a:rPr lang="en-US" b="0" i="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to which extent exists) </a:t>
          </a:r>
          <a:endParaRPr lang="el-GR" b="0" i="0" dirty="0">
            <a:latin typeface="+mj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6F4BA82D-51F1-D547-9892-1EFC8866DE2D}" type="parTrans" cxnId="{96FFD20C-ABF3-204A-AD14-74B4D03C5824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54066CA0-BFB1-AC40-8849-76F48E6E356D}" type="sibTrans" cxnId="{96FFD20C-ABF3-204A-AD14-74B4D03C5824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BCED723D-BA38-D645-B790-A74D774D3BFD}">
      <dgm:prSet/>
      <dgm:spPr/>
      <dgm:t>
        <a:bodyPr/>
        <a:lstStyle/>
        <a:p>
          <a:r>
            <a:rPr lang="en-US" b="0" i="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Evaluation(when applied the extent of the success/failure)</a:t>
          </a:r>
          <a:endParaRPr lang="el-GR" b="0" i="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A6F28144-B2E1-2D46-BF6D-77C101EEBB80}" type="parTrans" cxnId="{6C79E5E2-B67A-D944-B70B-AAD7DDE640E7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E7C1149F-91B3-DD41-8BD1-0F69C1D466DB}" type="sibTrans" cxnId="{6C79E5E2-B67A-D944-B70B-AAD7DDE640E7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29102809-EB78-864F-B2A3-618500298530}">
      <dgm:prSet custT="1"/>
      <dgm:spPr/>
      <dgm:t>
        <a:bodyPr/>
        <a:lstStyle/>
        <a:p>
          <a:r>
            <a:rPr lang="en" sz="1800" b="1" i="0" u="sng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Disruptive Innovation</a:t>
          </a:r>
          <a:br>
            <a:rPr lang="el-GR" sz="1800" b="0" i="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</a:br>
          <a:r>
            <a:rPr lang="en" sz="1800" b="0" i="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Innovation that disrupts the market, by displacing competition and offering advanced products or services to a wide audience </a:t>
          </a:r>
          <a:endParaRPr lang="el-GR" sz="1800" b="0" i="0" dirty="0">
            <a:latin typeface="+mj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6F6AA258-2A25-6041-B910-5E47FF9C6DE2}" type="parTrans" cxnId="{E5BE3C40-0D11-D347-A999-5F4BB785C600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C82A3FAD-13AF-2944-AB19-54DB7F9631EF}" type="sibTrans" cxnId="{E5BE3C40-0D11-D347-A999-5F4BB785C600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9CED4D80-9070-574D-BFD4-6146F3A5C2E0}">
      <dgm:prSet/>
      <dgm:spPr/>
      <dgm:t>
        <a:bodyPr/>
        <a:lstStyle/>
        <a:p>
          <a:r>
            <a:rPr lang="en-US" b="0" i="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Eligibility </a:t>
          </a:r>
          <a:r>
            <a:rPr lang="el-GR" b="0" i="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(</a:t>
          </a:r>
          <a:r>
            <a:rPr lang="en-US" b="0" i="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to which extent exists) </a:t>
          </a:r>
          <a:endParaRPr lang="el-GR" b="0" i="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CF04FB34-6928-6742-86D7-3EF75D5ECAF9}" type="parTrans" cxnId="{17F3B896-7B21-8D4F-8F99-35067845E68E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F050BDE8-410E-BA49-87CD-8BB3EEF720C3}" type="sibTrans" cxnId="{17F3B896-7B21-8D4F-8F99-35067845E68E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4CDA9B3F-F13B-5D47-A98E-3C499A7CB880}">
      <dgm:prSet/>
      <dgm:spPr/>
      <dgm:t>
        <a:bodyPr/>
        <a:lstStyle/>
        <a:p>
          <a:r>
            <a:rPr lang="en-US" b="0" i="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Evaluation(when applied the extent of the success/failure)</a:t>
          </a:r>
          <a:endParaRPr lang="el-GR" b="0" i="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179906B7-0E5A-CF40-9E22-A15ADC9C760D}" type="parTrans" cxnId="{C992A756-A011-2B43-A4E3-4B371679A647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B3F7339D-3668-4543-98D5-363375BBA27F}" type="sibTrans" cxnId="{C992A756-A011-2B43-A4E3-4B371679A647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C67324DD-D474-B14F-96D9-671C722C304C}" type="pres">
      <dgm:prSet presAssocID="{D14C8DFD-CB19-A24A-995F-C79022B38814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1494A4-6879-1745-83B8-71E84756A7DB}" type="pres">
      <dgm:prSet presAssocID="{9F51B52B-325E-9A48-842C-2AF0D7152A4E}" presName="hierRoot1" presStyleCnt="0">
        <dgm:presLayoutVars>
          <dgm:hierBranch val="init"/>
        </dgm:presLayoutVars>
      </dgm:prSet>
      <dgm:spPr/>
    </dgm:pt>
    <dgm:pt modelId="{ADDB4CFD-CD1E-A246-9DD3-0B173FA6C21E}" type="pres">
      <dgm:prSet presAssocID="{9F51B52B-325E-9A48-842C-2AF0D7152A4E}" presName="rootComposite1" presStyleCnt="0"/>
      <dgm:spPr/>
    </dgm:pt>
    <dgm:pt modelId="{DCC8B067-8F17-4B4D-BA6E-7A0B3D66D234}" type="pres">
      <dgm:prSet presAssocID="{9F51B52B-325E-9A48-842C-2AF0D7152A4E}" presName="rootText1" presStyleLbl="alignAcc1" presStyleIdx="0" presStyleCnt="0" custScaleX="308094" custScaleY="279804">
        <dgm:presLayoutVars>
          <dgm:chPref val="3"/>
        </dgm:presLayoutVars>
      </dgm:prSet>
      <dgm:spPr/>
    </dgm:pt>
    <dgm:pt modelId="{05A58988-AD7B-AB4B-8886-E1638FF154A9}" type="pres">
      <dgm:prSet presAssocID="{9F51B52B-325E-9A48-842C-2AF0D7152A4E}" presName="topArc1" presStyleLbl="parChTrans1D1" presStyleIdx="0" presStyleCnt="12"/>
      <dgm:spPr/>
    </dgm:pt>
    <dgm:pt modelId="{CCC807EE-8FB8-8841-87D3-7B2C25D408DE}" type="pres">
      <dgm:prSet presAssocID="{9F51B52B-325E-9A48-842C-2AF0D7152A4E}" presName="bottomArc1" presStyleLbl="parChTrans1D1" presStyleIdx="1" presStyleCnt="12"/>
      <dgm:spPr/>
    </dgm:pt>
    <dgm:pt modelId="{8B2E19A5-D384-EF4E-8F48-16202EBBB7CB}" type="pres">
      <dgm:prSet presAssocID="{9F51B52B-325E-9A48-842C-2AF0D7152A4E}" presName="topConnNode1" presStyleLbl="node1" presStyleIdx="0" presStyleCnt="0"/>
      <dgm:spPr/>
    </dgm:pt>
    <dgm:pt modelId="{BC88C798-F0CF-C446-9B54-23A12502EE5F}" type="pres">
      <dgm:prSet presAssocID="{9F51B52B-325E-9A48-842C-2AF0D7152A4E}" presName="hierChild2" presStyleCnt="0"/>
      <dgm:spPr/>
    </dgm:pt>
    <dgm:pt modelId="{58005EE5-B593-3547-93B0-1008D48B4FB5}" type="pres">
      <dgm:prSet presAssocID="{6F4BA82D-51F1-D547-9892-1EFC8866DE2D}" presName="Name28" presStyleLbl="parChTrans1D2" presStyleIdx="0" presStyleCnt="4"/>
      <dgm:spPr/>
    </dgm:pt>
    <dgm:pt modelId="{B7199C81-4FDA-C442-B4E2-136CB65BF653}" type="pres">
      <dgm:prSet presAssocID="{F096057F-758E-8C4F-8C1D-EA3992B21F44}" presName="hierRoot2" presStyleCnt="0">
        <dgm:presLayoutVars>
          <dgm:hierBranch val="init"/>
        </dgm:presLayoutVars>
      </dgm:prSet>
      <dgm:spPr/>
    </dgm:pt>
    <dgm:pt modelId="{D733E32C-53CF-3D4B-9CEC-1B9B48360DE0}" type="pres">
      <dgm:prSet presAssocID="{F096057F-758E-8C4F-8C1D-EA3992B21F44}" presName="rootComposite2" presStyleCnt="0"/>
      <dgm:spPr/>
    </dgm:pt>
    <dgm:pt modelId="{A8EDC443-FA56-5342-94A7-45C146EFD8CF}" type="pres">
      <dgm:prSet presAssocID="{F096057F-758E-8C4F-8C1D-EA3992B21F44}" presName="rootText2" presStyleLbl="alignAcc1" presStyleIdx="0" presStyleCnt="0">
        <dgm:presLayoutVars>
          <dgm:chPref val="3"/>
        </dgm:presLayoutVars>
      </dgm:prSet>
      <dgm:spPr/>
    </dgm:pt>
    <dgm:pt modelId="{22BEFD34-B229-A64C-AD53-3924371D1BBD}" type="pres">
      <dgm:prSet presAssocID="{F096057F-758E-8C4F-8C1D-EA3992B21F44}" presName="topArc2" presStyleLbl="parChTrans1D1" presStyleIdx="2" presStyleCnt="12"/>
      <dgm:spPr/>
    </dgm:pt>
    <dgm:pt modelId="{65FA4225-2D6A-4240-8BD2-B8E9305A88A1}" type="pres">
      <dgm:prSet presAssocID="{F096057F-758E-8C4F-8C1D-EA3992B21F44}" presName="bottomArc2" presStyleLbl="parChTrans1D1" presStyleIdx="3" presStyleCnt="12"/>
      <dgm:spPr/>
    </dgm:pt>
    <dgm:pt modelId="{1B027D3A-9759-8742-B4DC-CBFCC2C202CA}" type="pres">
      <dgm:prSet presAssocID="{F096057F-758E-8C4F-8C1D-EA3992B21F44}" presName="topConnNode2" presStyleLbl="node2" presStyleIdx="0" presStyleCnt="0"/>
      <dgm:spPr/>
    </dgm:pt>
    <dgm:pt modelId="{559AF998-FD7E-AD4E-80D4-EE3128973AA8}" type="pres">
      <dgm:prSet presAssocID="{F096057F-758E-8C4F-8C1D-EA3992B21F44}" presName="hierChild4" presStyleCnt="0"/>
      <dgm:spPr/>
    </dgm:pt>
    <dgm:pt modelId="{0454543F-7E90-1148-B8DF-CEFF3F3CCC27}" type="pres">
      <dgm:prSet presAssocID="{F096057F-758E-8C4F-8C1D-EA3992B21F44}" presName="hierChild5" presStyleCnt="0"/>
      <dgm:spPr/>
    </dgm:pt>
    <dgm:pt modelId="{9A3486F2-A70E-7F41-92AA-6128C7A3635E}" type="pres">
      <dgm:prSet presAssocID="{A6F28144-B2E1-2D46-BF6D-77C101EEBB80}" presName="Name28" presStyleLbl="parChTrans1D2" presStyleIdx="1" presStyleCnt="4"/>
      <dgm:spPr/>
    </dgm:pt>
    <dgm:pt modelId="{5820A2FC-5726-8C4A-BC54-8193A56B0D3C}" type="pres">
      <dgm:prSet presAssocID="{BCED723D-BA38-D645-B790-A74D774D3BFD}" presName="hierRoot2" presStyleCnt="0">
        <dgm:presLayoutVars>
          <dgm:hierBranch val="init"/>
        </dgm:presLayoutVars>
      </dgm:prSet>
      <dgm:spPr/>
    </dgm:pt>
    <dgm:pt modelId="{EFA8FF52-E103-BA46-930B-B16E5E4F9421}" type="pres">
      <dgm:prSet presAssocID="{BCED723D-BA38-D645-B790-A74D774D3BFD}" presName="rootComposite2" presStyleCnt="0"/>
      <dgm:spPr/>
    </dgm:pt>
    <dgm:pt modelId="{C7FBD18C-0800-EF44-A23C-296B02B1DE33}" type="pres">
      <dgm:prSet presAssocID="{BCED723D-BA38-D645-B790-A74D774D3BFD}" presName="rootText2" presStyleLbl="alignAcc1" presStyleIdx="0" presStyleCnt="0">
        <dgm:presLayoutVars>
          <dgm:chPref val="3"/>
        </dgm:presLayoutVars>
      </dgm:prSet>
      <dgm:spPr/>
    </dgm:pt>
    <dgm:pt modelId="{2F3A8CFB-8FD0-3A4B-8B59-754604765D3A}" type="pres">
      <dgm:prSet presAssocID="{BCED723D-BA38-D645-B790-A74D774D3BFD}" presName="topArc2" presStyleLbl="parChTrans1D1" presStyleIdx="4" presStyleCnt="12"/>
      <dgm:spPr/>
    </dgm:pt>
    <dgm:pt modelId="{7CDA6742-46E1-4C40-9E06-8FD55E6DE78F}" type="pres">
      <dgm:prSet presAssocID="{BCED723D-BA38-D645-B790-A74D774D3BFD}" presName="bottomArc2" presStyleLbl="parChTrans1D1" presStyleIdx="5" presStyleCnt="12"/>
      <dgm:spPr/>
    </dgm:pt>
    <dgm:pt modelId="{BBDE59E5-FF0D-CD4A-ACFE-36E8EED9FB72}" type="pres">
      <dgm:prSet presAssocID="{BCED723D-BA38-D645-B790-A74D774D3BFD}" presName="topConnNode2" presStyleLbl="node2" presStyleIdx="0" presStyleCnt="0"/>
      <dgm:spPr/>
    </dgm:pt>
    <dgm:pt modelId="{F094984A-2B97-E749-BB0E-9031326502D3}" type="pres">
      <dgm:prSet presAssocID="{BCED723D-BA38-D645-B790-A74D774D3BFD}" presName="hierChild4" presStyleCnt="0"/>
      <dgm:spPr/>
    </dgm:pt>
    <dgm:pt modelId="{6C5CC04E-E0D9-D54A-832B-24778728E753}" type="pres">
      <dgm:prSet presAssocID="{BCED723D-BA38-D645-B790-A74D774D3BFD}" presName="hierChild5" presStyleCnt="0"/>
      <dgm:spPr/>
    </dgm:pt>
    <dgm:pt modelId="{442E0400-D795-9640-A9C6-51E5D2663DB1}" type="pres">
      <dgm:prSet presAssocID="{9F51B52B-325E-9A48-842C-2AF0D7152A4E}" presName="hierChild3" presStyleCnt="0"/>
      <dgm:spPr/>
    </dgm:pt>
    <dgm:pt modelId="{7079575B-A25E-5243-AC0D-7C2C078E1A57}" type="pres">
      <dgm:prSet presAssocID="{29102809-EB78-864F-B2A3-618500298530}" presName="hierRoot1" presStyleCnt="0">
        <dgm:presLayoutVars>
          <dgm:hierBranch val="init"/>
        </dgm:presLayoutVars>
      </dgm:prSet>
      <dgm:spPr/>
    </dgm:pt>
    <dgm:pt modelId="{E656E723-543C-C747-ADF2-B47D16045ECD}" type="pres">
      <dgm:prSet presAssocID="{29102809-EB78-864F-B2A3-618500298530}" presName="rootComposite1" presStyleCnt="0"/>
      <dgm:spPr/>
    </dgm:pt>
    <dgm:pt modelId="{1A2F1DCD-3B1F-0643-AE6B-589386398772}" type="pres">
      <dgm:prSet presAssocID="{29102809-EB78-864F-B2A3-618500298530}" presName="rootText1" presStyleLbl="alignAcc1" presStyleIdx="0" presStyleCnt="0" custScaleX="308094" custScaleY="279804">
        <dgm:presLayoutVars>
          <dgm:chPref val="3"/>
        </dgm:presLayoutVars>
      </dgm:prSet>
      <dgm:spPr/>
    </dgm:pt>
    <dgm:pt modelId="{7FEB55A5-271F-9A40-A52E-DCAF2C739830}" type="pres">
      <dgm:prSet presAssocID="{29102809-EB78-864F-B2A3-618500298530}" presName="topArc1" presStyleLbl="parChTrans1D1" presStyleIdx="6" presStyleCnt="12"/>
      <dgm:spPr/>
    </dgm:pt>
    <dgm:pt modelId="{86DE2191-8531-5E47-937D-24CDDD4FAA03}" type="pres">
      <dgm:prSet presAssocID="{29102809-EB78-864F-B2A3-618500298530}" presName="bottomArc1" presStyleLbl="parChTrans1D1" presStyleIdx="7" presStyleCnt="12"/>
      <dgm:spPr/>
    </dgm:pt>
    <dgm:pt modelId="{4B62E215-49A4-264E-89B0-5027F8240ADA}" type="pres">
      <dgm:prSet presAssocID="{29102809-EB78-864F-B2A3-618500298530}" presName="topConnNode1" presStyleLbl="node1" presStyleIdx="0" presStyleCnt="0"/>
      <dgm:spPr/>
    </dgm:pt>
    <dgm:pt modelId="{BC58043C-3686-EA42-85CD-E8D49DD3DA4B}" type="pres">
      <dgm:prSet presAssocID="{29102809-EB78-864F-B2A3-618500298530}" presName="hierChild2" presStyleCnt="0"/>
      <dgm:spPr/>
    </dgm:pt>
    <dgm:pt modelId="{C3B95327-22CF-0247-87C8-DEC597C60394}" type="pres">
      <dgm:prSet presAssocID="{CF04FB34-6928-6742-86D7-3EF75D5ECAF9}" presName="Name28" presStyleLbl="parChTrans1D2" presStyleIdx="2" presStyleCnt="4"/>
      <dgm:spPr/>
    </dgm:pt>
    <dgm:pt modelId="{54BA4CFB-BB28-F448-B0B6-10F15BC9CB15}" type="pres">
      <dgm:prSet presAssocID="{9CED4D80-9070-574D-BFD4-6146F3A5C2E0}" presName="hierRoot2" presStyleCnt="0">
        <dgm:presLayoutVars>
          <dgm:hierBranch val="init"/>
        </dgm:presLayoutVars>
      </dgm:prSet>
      <dgm:spPr/>
    </dgm:pt>
    <dgm:pt modelId="{DC98687E-A897-614E-B4D1-996EC0CE3FFF}" type="pres">
      <dgm:prSet presAssocID="{9CED4D80-9070-574D-BFD4-6146F3A5C2E0}" presName="rootComposite2" presStyleCnt="0"/>
      <dgm:spPr/>
    </dgm:pt>
    <dgm:pt modelId="{F107D49F-164D-A048-88B5-DE163BCA1FE4}" type="pres">
      <dgm:prSet presAssocID="{9CED4D80-9070-574D-BFD4-6146F3A5C2E0}" presName="rootText2" presStyleLbl="alignAcc1" presStyleIdx="0" presStyleCnt="0">
        <dgm:presLayoutVars>
          <dgm:chPref val="3"/>
        </dgm:presLayoutVars>
      </dgm:prSet>
      <dgm:spPr/>
    </dgm:pt>
    <dgm:pt modelId="{11A72FCC-83B4-5949-8BF8-DCB7FE611222}" type="pres">
      <dgm:prSet presAssocID="{9CED4D80-9070-574D-BFD4-6146F3A5C2E0}" presName="topArc2" presStyleLbl="parChTrans1D1" presStyleIdx="8" presStyleCnt="12"/>
      <dgm:spPr/>
    </dgm:pt>
    <dgm:pt modelId="{09D16682-E7D4-5843-8659-B5D5A7A9F07B}" type="pres">
      <dgm:prSet presAssocID="{9CED4D80-9070-574D-BFD4-6146F3A5C2E0}" presName="bottomArc2" presStyleLbl="parChTrans1D1" presStyleIdx="9" presStyleCnt="12"/>
      <dgm:spPr/>
    </dgm:pt>
    <dgm:pt modelId="{8313C572-62CC-D347-9201-47E4A2AB65BB}" type="pres">
      <dgm:prSet presAssocID="{9CED4D80-9070-574D-BFD4-6146F3A5C2E0}" presName="topConnNode2" presStyleLbl="node2" presStyleIdx="0" presStyleCnt="0"/>
      <dgm:spPr/>
    </dgm:pt>
    <dgm:pt modelId="{DC0E471D-75EF-7141-A872-02BEE5AC7664}" type="pres">
      <dgm:prSet presAssocID="{9CED4D80-9070-574D-BFD4-6146F3A5C2E0}" presName="hierChild4" presStyleCnt="0"/>
      <dgm:spPr/>
    </dgm:pt>
    <dgm:pt modelId="{81F3E739-7029-3B4D-90AC-494F1425BFE7}" type="pres">
      <dgm:prSet presAssocID="{9CED4D80-9070-574D-BFD4-6146F3A5C2E0}" presName="hierChild5" presStyleCnt="0"/>
      <dgm:spPr/>
    </dgm:pt>
    <dgm:pt modelId="{07284B45-04B7-FE44-8311-063340731599}" type="pres">
      <dgm:prSet presAssocID="{179906B7-0E5A-CF40-9E22-A15ADC9C760D}" presName="Name28" presStyleLbl="parChTrans1D2" presStyleIdx="3" presStyleCnt="4"/>
      <dgm:spPr/>
    </dgm:pt>
    <dgm:pt modelId="{FDFA3A7A-965E-8748-9FF9-6082F28D991B}" type="pres">
      <dgm:prSet presAssocID="{4CDA9B3F-F13B-5D47-A98E-3C499A7CB880}" presName="hierRoot2" presStyleCnt="0">
        <dgm:presLayoutVars>
          <dgm:hierBranch val="init"/>
        </dgm:presLayoutVars>
      </dgm:prSet>
      <dgm:spPr/>
    </dgm:pt>
    <dgm:pt modelId="{2E3D67C3-5CFE-CB40-A938-D4AA59AD9FA6}" type="pres">
      <dgm:prSet presAssocID="{4CDA9B3F-F13B-5D47-A98E-3C499A7CB880}" presName="rootComposite2" presStyleCnt="0"/>
      <dgm:spPr/>
    </dgm:pt>
    <dgm:pt modelId="{0A922916-F59D-4A4F-93EB-F96A9E1BDF8C}" type="pres">
      <dgm:prSet presAssocID="{4CDA9B3F-F13B-5D47-A98E-3C499A7CB880}" presName="rootText2" presStyleLbl="alignAcc1" presStyleIdx="0" presStyleCnt="0">
        <dgm:presLayoutVars>
          <dgm:chPref val="3"/>
        </dgm:presLayoutVars>
      </dgm:prSet>
      <dgm:spPr/>
    </dgm:pt>
    <dgm:pt modelId="{CEC5D4E0-371A-E542-B4F1-5D5CBF326AFA}" type="pres">
      <dgm:prSet presAssocID="{4CDA9B3F-F13B-5D47-A98E-3C499A7CB880}" presName="topArc2" presStyleLbl="parChTrans1D1" presStyleIdx="10" presStyleCnt="12"/>
      <dgm:spPr/>
    </dgm:pt>
    <dgm:pt modelId="{B4C8AB3C-94D3-F447-B618-36988BF24703}" type="pres">
      <dgm:prSet presAssocID="{4CDA9B3F-F13B-5D47-A98E-3C499A7CB880}" presName="bottomArc2" presStyleLbl="parChTrans1D1" presStyleIdx="11" presStyleCnt="12"/>
      <dgm:spPr/>
    </dgm:pt>
    <dgm:pt modelId="{BCE2DC51-50E6-0746-92B1-B9853A2BFA13}" type="pres">
      <dgm:prSet presAssocID="{4CDA9B3F-F13B-5D47-A98E-3C499A7CB880}" presName="topConnNode2" presStyleLbl="node2" presStyleIdx="0" presStyleCnt="0"/>
      <dgm:spPr/>
    </dgm:pt>
    <dgm:pt modelId="{B0F78706-6397-A143-A3DC-F368E40CACF7}" type="pres">
      <dgm:prSet presAssocID="{4CDA9B3F-F13B-5D47-A98E-3C499A7CB880}" presName="hierChild4" presStyleCnt="0"/>
      <dgm:spPr/>
    </dgm:pt>
    <dgm:pt modelId="{391F8FF7-3CCE-4C41-AA55-3CF4E8F046C9}" type="pres">
      <dgm:prSet presAssocID="{4CDA9B3F-F13B-5D47-A98E-3C499A7CB880}" presName="hierChild5" presStyleCnt="0"/>
      <dgm:spPr/>
    </dgm:pt>
    <dgm:pt modelId="{097A7DAF-04EE-F24A-827B-E660D8211997}" type="pres">
      <dgm:prSet presAssocID="{29102809-EB78-864F-B2A3-618500298530}" presName="hierChild3" presStyleCnt="0"/>
      <dgm:spPr/>
    </dgm:pt>
  </dgm:ptLst>
  <dgm:cxnLst>
    <dgm:cxn modelId="{DA7BD40B-18BE-E44E-B60D-148710F8D52F}" type="presOf" srcId="{D14C8DFD-CB19-A24A-995F-C79022B38814}" destId="{C67324DD-D474-B14F-96D9-671C722C304C}" srcOrd="0" destOrd="0" presId="urn:microsoft.com/office/officeart/2008/layout/HalfCircleOrganizationChart"/>
    <dgm:cxn modelId="{96FFD20C-ABF3-204A-AD14-74B4D03C5824}" srcId="{9F51B52B-325E-9A48-842C-2AF0D7152A4E}" destId="{F096057F-758E-8C4F-8C1D-EA3992B21F44}" srcOrd="0" destOrd="0" parTransId="{6F4BA82D-51F1-D547-9892-1EFC8866DE2D}" sibTransId="{54066CA0-BFB1-AC40-8849-76F48E6E356D}"/>
    <dgm:cxn modelId="{74B69320-B80B-6841-B1A7-BE75E19CF3D8}" type="presOf" srcId="{F096057F-758E-8C4F-8C1D-EA3992B21F44}" destId="{A8EDC443-FA56-5342-94A7-45C146EFD8CF}" srcOrd="0" destOrd="0" presId="urn:microsoft.com/office/officeart/2008/layout/HalfCircleOrganizationChart"/>
    <dgm:cxn modelId="{A27A1E26-BD3D-E148-9B0E-285D7063A473}" type="presOf" srcId="{9CED4D80-9070-574D-BFD4-6146F3A5C2E0}" destId="{8313C572-62CC-D347-9201-47E4A2AB65BB}" srcOrd="1" destOrd="0" presId="urn:microsoft.com/office/officeart/2008/layout/HalfCircleOrganizationChart"/>
    <dgm:cxn modelId="{6313C93B-39A6-E740-9390-85910476C72D}" type="presOf" srcId="{BCED723D-BA38-D645-B790-A74D774D3BFD}" destId="{C7FBD18C-0800-EF44-A23C-296B02B1DE33}" srcOrd="0" destOrd="0" presId="urn:microsoft.com/office/officeart/2008/layout/HalfCircleOrganizationChart"/>
    <dgm:cxn modelId="{E5BE3C40-0D11-D347-A999-5F4BB785C600}" srcId="{D14C8DFD-CB19-A24A-995F-C79022B38814}" destId="{29102809-EB78-864F-B2A3-618500298530}" srcOrd="1" destOrd="0" parTransId="{6F6AA258-2A25-6041-B910-5E47FF9C6DE2}" sibTransId="{C82A3FAD-13AF-2944-AB19-54DB7F9631EF}"/>
    <dgm:cxn modelId="{2F323D41-8B1F-6C40-AC3C-C52DB80B9D5A}" type="presOf" srcId="{BCED723D-BA38-D645-B790-A74D774D3BFD}" destId="{BBDE59E5-FF0D-CD4A-ACFE-36E8EED9FB72}" srcOrd="1" destOrd="0" presId="urn:microsoft.com/office/officeart/2008/layout/HalfCircleOrganizationChart"/>
    <dgm:cxn modelId="{D5C2F067-2FCC-CA4E-9B9E-A1408440D32C}" type="presOf" srcId="{4CDA9B3F-F13B-5D47-A98E-3C499A7CB880}" destId="{BCE2DC51-50E6-0746-92B1-B9853A2BFA13}" srcOrd="1" destOrd="0" presId="urn:microsoft.com/office/officeart/2008/layout/HalfCircleOrganizationChart"/>
    <dgm:cxn modelId="{C992A756-A011-2B43-A4E3-4B371679A647}" srcId="{29102809-EB78-864F-B2A3-618500298530}" destId="{4CDA9B3F-F13B-5D47-A98E-3C499A7CB880}" srcOrd="1" destOrd="0" parTransId="{179906B7-0E5A-CF40-9E22-A15ADC9C760D}" sibTransId="{B3F7339D-3668-4543-98D5-363375BBA27F}"/>
    <dgm:cxn modelId="{732BE056-2021-C64F-9B9D-BBC5026038FA}" type="presOf" srcId="{9F51B52B-325E-9A48-842C-2AF0D7152A4E}" destId="{8B2E19A5-D384-EF4E-8F48-16202EBBB7CB}" srcOrd="1" destOrd="0" presId="urn:microsoft.com/office/officeart/2008/layout/HalfCircleOrganizationChart"/>
    <dgm:cxn modelId="{E4A58987-A0D9-CD42-BD09-3741E74A9F77}" type="presOf" srcId="{6F4BA82D-51F1-D547-9892-1EFC8866DE2D}" destId="{58005EE5-B593-3547-93B0-1008D48B4FB5}" srcOrd="0" destOrd="0" presId="urn:microsoft.com/office/officeart/2008/layout/HalfCircleOrganizationChart"/>
    <dgm:cxn modelId="{17F3B896-7B21-8D4F-8F99-35067845E68E}" srcId="{29102809-EB78-864F-B2A3-618500298530}" destId="{9CED4D80-9070-574D-BFD4-6146F3A5C2E0}" srcOrd="0" destOrd="0" parTransId="{CF04FB34-6928-6742-86D7-3EF75D5ECAF9}" sibTransId="{F050BDE8-410E-BA49-87CD-8BB3EEF720C3}"/>
    <dgm:cxn modelId="{C45D97A3-23E7-3844-A382-4EF2470D2F82}" type="presOf" srcId="{CF04FB34-6928-6742-86D7-3EF75D5ECAF9}" destId="{C3B95327-22CF-0247-87C8-DEC597C60394}" srcOrd="0" destOrd="0" presId="urn:microsoft.com/office/officeart/2008/layout/HalfCircleOrganizationChart"/>
    <dgm:cxn modelId="{CDD51DAD-D7E3-BA4A-95C4-73831FEFBA2C}" type="presOf" srcId="{4CDA9B3F-F13B-5D47-A98E-3C499A7CB880}" destId="{0A922916-F59D-4A4F-93EB-F96A9E1BDF8C}" srcOrd="0" destOrd="0" presId="urn:microsoft.com/office/officeart/2008/layout/HalfCircleOrganizationChart"/>
    <dgm:cxn modelId="{019D5AAF-86F0-7048-96FF-E911017D33F4}" srcId="{D14C8DFD-CB19-A24A-995F-C79022B38814}" destId="{9F51B52B-325E-9A48-842C-2AF0D7152A4E}" srcOrd="0" destOrd="0" parTransId="{B5658D19-DD75-AF4F-9988-D8F58CDFE151}" sibTransId="{28EC803E-B5DD-7A4E-82C1-932F496A46AC}"/>
    <dgm:cxn modelId="{64397FBB-65A9-E248-8DF9-73E4293C3489}" type="presOf" srcId="{29102809-EB78-864F-B2A3-618500298530}" destId="{1A2F1DCD-3B1F-0643-AE6B-589386398772}" srcOrd="0" destOrd="0" presId="urn:microsoft.com/office/officeart/2008/layout/HalfCircleOrganizationChart"/>
    <dgm:cxn modelId="{6C79E5E2-B67A-D944-B70B-AAD7DDE640E7}" srcId="{9F51B52B-325E-9A48-842C-2AF0D7152A4E}" destId="{BCED723D-BA38-D645-B790-A74D774D3BFD}" srcOrd="1" destOrd="0" parTransId="{A6F28144-B2E1-2D46-BF6D-77C101EEBB80}" sibTransId="{E7C1149F-91B3-DD41-8BD1-0F69C1D466DB}"/>
    <dgm:cxn modelId="{FE898BE4-DC14-6A47-8B44-60370064F47E}" type="presOf" srcId="{9F51B52B-325E-9A48-842C-2AF0D7152A4E}" destId="{DCC8B067-8F17-4B4D-BA6E-7A0B3D66D234}" srcOrd="0" destOrd="0" presId="urn:microsoft.com/office/officeart/2008/layout/HalfCircleOrganizationChart"/>
    <dgm:cxn modelId="{F1FE2EEA-6CF6-C347-B311-2DD20BC14432}" type="presOf" srcId="{9CED4D80-9070-574D-BFD4-6146F3A5C2E0}" destId="{F107D49F-164D-A048-88B5-DE163BCA1FE4}" srcOrd="0" destOrd="0" presId="urn:microsoft.com/office/officeart/2008/layout/HalfCircleOrganizationChart"/>
    <dgm:cxn modelId="{C24E8EED-41D6-FD4E-9AD4-2617FFD19982}" type="presOf" srcId="{A6F28144-B2E1-2D46-BF6D-77C101EEBB80}" destId="{9A3486F2-A70E-7F41-92AA-6128C7A3635E}" srcOrd="0" destOrd="0" presId="urn:microsoft.com/office/officeart/2008/layout/HalfCircleOrganizationChart"/>
    <dgm:cxn modelId="{8A3EDEEE-8285-FF47-8F3D-3FF09477DC12}" type="presOf" srcId="{F096057F-758E-8C4F-8C1D-EA3992B21F44}" destId="{1B027D3A-9759-8742-B4DC-CBFCC2C202CA}" srcOrd="1" destOrd="0" presId="urn:microsoft.com/office/officeart/2008/layout/HalfCircleOrganizationChart"/>
    <dgm:cxn modelId="{E482FBF0-5F62-A945-BBB4-EEC16E0F3E97}" type="presOf" srcId="{29102809-EB78-864F-B2A3-618500298530}" destId="{4B62E215-49A4-264E-89B0-5027F8240ADA}" srcOrd="1" destOrd="0" presId="urn:microsoft.com/office/officeart/2008/layout/HalfCircleOrganizationChart"/>
    <dgm:cxn modelId="{76D426FB-B369-534E-A131-12E7B102464E}" type="presOf" srcId="{179906B7-0E5A-CF40-9E22-A15ADC9C760D}" destId="{07284B45-04B7-FE44-8311-063340731599}" srcOrd="0" destOrd="0" presId="urn:microsoft.com/office/officeart/2008/layout/HalfCircleOrganizationChart"/>
    <dgm:cxn modelId="{38196FF6-EC5E-D44C-B529-D5288C0051BD}" type="presParOf" srcId="{C67324DD-D474-B14F-96D9-671C722C304C}" destId="{7C1494A4-6879-1745-83B8-71E84756A7DB}" srcOrd="0" destOrd="0" presId="urn:microsoft.com/office/officeart/2008/layout/HalfCircleOrganizationChart"/>
    <dgm:cxn modelId="{58A71A66-9EC3-A449-BA57-D849ABDE080E}" type="presParOf" srcId="{7C1494A4-6879-1745-83B8-71E84756A7DB}" destId="{ADDB4CFD-CD1E-A246-9DD3-0B173FA6C21E}" srcOrd="0" destOrd="0" presId="urn:microsoft.com/office/officeart/2008/layout/HalfCircleOrganizationChart"/>
    <dgm:cxn modelId="{E1EB74C4-1DED-A340-B661-32636CDB41B3}" type="presParOf" srcId="{ADDB4CFD-CD1E-A246-9DD3-0B173FA6C21E}" destId="{DCC8B067-8F17-4B4D-BA6E-7A0B3D66D234}" srcOrd="0" destOrd="0" presId="urn:microsoft.com/office/officeart/2008/layout/HalfCircleOrganizationChart"/>
    <dgm:cxn modelId="{DC75E92F-4F8F-2146-9E21-E1E858AA03A3}" type="presParOf" srcId="{ADDB4CFD-CD1E-A246-9DD3-0B173FA6C21E}" destId="{05A58988-AD7B-AB4B-8886-E1638FF154A9}" srcOrd="1" destOrd="0" presId="urn:microsoft.com/office/officeart/2008/layout/HalfCircleOrganizationChart"/>
    <dgm:cxn modelId="{6977BCD5-BFB6-7A42-98EB-A0E081ED611D}" type="presParOf" srcId="{ADDB4CFD-CD1E-A246-9DD3-0B173FA6C21E}" destId="{CCC807EE-8FB8-8841-87D3-7B2C25D408DE}" srcOrd="2" destOrd="0" presId="urn:microsoft.com/office/officeart/2008/layout/HalfCircleOrganizationChart"/>
    <dgm:cxn modelId="{77500F17-8B96-FA4D-B08F-E299B5C94EA9}" type="presParOf" srcId="{ADDB4CFD-CD1E-A246-9DD3-0B173FA6C21E}" destId="{8B2E19A5-D384-EF4E-8F48-16202EBBB7CB}" srcOrd="3" destOrd="0" presId="urn:microsoft.com/office/officeart/2008/layout/HalfCircleOrganizationChart"/>
    <dgm:cxn modelId="{ADD54A95-D3C1-854B-8BEF-A6F6A3BF7B51}" type="presParOf" srcId="{7C1494A4-6879-1745-83B8-71E84756A7DB}" destId="{BC88C798-F0CF-C446-9B54-23A12502EE5F}" srcOrd="1" destOrd="0" presId="urn:microsoft.com/office/officeart/2008/layout/HalfCircleOrganizationChart"/>
    <dgm:cxn modelId="{CDAA689F-D246-924D-81A8-84218D52E6FA}" type="presParOf" srcId="{BC88C798-F0CF-C446-9B54-23A12502EE5F}" destId="{58005EE5-B593-3547-93B0-1008D48B4FB5}" srcOrd="0" destOrd="0" presId="urn:microsoft.com/office/officeart/2008/layout/HalfCircleOrganizationChart"/>
    <dgm:cxn modelId="{F70D4E99-03E3-234F-AEE5-B471F46BA6B4}" type="presParOf" srcId="{BC88C798-F0CF-C446-9B54-23A12502EE5F}" destId="{B7199C81-4FDA-C442-B4E2-136CB65BF653}" srcOrd="1" destOrd="0" presId="urn:microsoft.com/office/officeart/2008/layout/HalfCircleOrganizationChart"/>
    <dgm:cxn modelId="{4769255B-7F44-6846-B643-32AA43032099}" type="presParOf" srcId="{B7199C81-4FDA-C442-B4E2-136CB65BF653}" destId="{D733E32C-53CF-3D4B-9CEC-1B9B48360DE0}" srcOrd="0" destOrd="0" presId="urn:microsoft.com/office/officeart/2008/layout/HalfCircleOrganizationChart"/>
    <dgm:cxn modelId="{B8AB25EB-3591-3A46-9D7E-E85D666F5D46}" type="presParOf" srcId="{D733E32C-53CF-3D4B-9CEC-1B9B48360DE0}" destId="{A8EDC443-FA56-5342-94A7-45C146EFD8CF}" srcOrd="0" destOrd="0" presId="urn:microsoft.com/office/officeart/2008/layout/HalfCircleOrganizationChart"/>
    <dgm:cxn modelId="{6979B5B1-A606-FB48-BC07-D4B5A6D4F3E2}" type="presParOf" srcId="{D733E32C-53CF-3D4B-9CEC-1B9B48360DE0}" destId="{22BEFD34-B229-A64C-AD53-3924371D1BBD}" srcOrd="1" destOrd="0" presId="urn:microsoft.com/office/officeart/2008/layout/HalfCircleOrganizationChart"/>
    <dgm:cxn modelId="{E02334F0-C8BC-4044-9E9F-403333549C7D}" type="presParOf" srcId="{D733E32C-53CF-3D4B-9CEC-1B9B48360DE0}" destId="{65FA4225-2D6A-4240-8BD2-B8E9305A88A1}" srcOrd="2" destOrd="0" presId="urn:microsoft.com/office/officeart/2008/layout/HalfCircleOrganizationChart"/>
    <dgm:cxn modelId="{64BF6911-CCB0-DE49-BF67-2E6824030B4E}" type="presParOf" srcId="{D733E32C-53CF-3D4B-9CEC-1B9B48360DE0}" destId="{1B027D3A-9759-8742-B4DC-CBFCC2C202CA}" srcOrd="3" destOrd="0" presId="urn:microsoft.com/office/officeart/2008/layout/HalfCircleOrganizationChart"/>
    <dgm:cxn modelId="{ABB0C9A2-70EB-304C-9699-11DAF3E1D730}" type="presParOf" srcId="{B7199C81-4FDA-C442-B4E2-136CB65BF653}" destId="{559AF998-FD7E-AD4E-80D4-EE3128973AA8}" srcOrd="1" destOrd="0" presId="urn:microsoft.com/office/officeart/2008/layout/HalfCircleOrganizationChart"/>
    <dgm:cxn modelId="{50497909-736F-384B-8D4E-A974B150BEC8}" type="presParOf" srcId="{B7199C81-4FDA-C442-B4E2-136CB65BF653}" destId="{0454543F-7E90-1148-B8DF-CEFF3F3CCC27}" srcOrd="2" destOrd="0" presId="urn:microsoft.com/office/officeart/2008/layout/HalfCircleOrganizationChart"/>
    <dgm:cxn modelId="{91FC1622-3356-F040-B5DF-A4932A8C90AF}" type="presParOf" srcId="{BC88C798-F0CF-C446-9B54-23A12502EE5F}" destId="{9A3486F2-A70E-7F41-92AA-6128C7A3635E}" srcOrd="2" destOrd="0" presId="urn:microsoft.com/office/officeart/2008/layout/HalfCircleOrganizationChart"/>
    <dgm:cxn modelId="{A0453C94-110D-AA4B-8098-928303B3EDB2}" type="presParOf" srcId="{BC88C798-F0CF-C446-9B54-23A12502EE5F}" destId="{5820A2FC-5726-8C4A-BC54-8193A56B0D3C}" srcOrd="3" destOrd="0" presId="urn:microsoft.com/office/officeart/2008/layout/HalfCircleOrganizationChart"/>
    <dgm:cxn modelId="{599CD7A5-DE0C-6440-990E-BB3C91181BDA}" type="presParOf" srcId="{5820A2FC-5726-8C4A-BC54-8193A56B0D3C}" destId="{EFA8FF52-E103-BA46-930B-B16E5E4F9421}" srcOrd="0" destOrd="0" presId="urn:microsoft.com/office/officeart/2008/layout/HalfCircleOrganizationChart"/>
    <dgm:cxn modelId="{60038CF7-E7AD-0746-99D3-0D93CEF396F3}" type="presParOf" srcId="{EFA8FF52-E103-BA46-930B-B16E5E4F9421}" destId="{C7FBD18C-0800-EF44-A23C-296B02B1DE33}" srcOrd="0" destOrd="0" presId="urn:microsoft.com/office/officeart/2008/layout/HalfCircleOrganizationChart"/>
    <dgm:cxn modelId="{DD9379E4-8674-CB44-97F9-D215EBA58BE4}" type="presParOf" srcId="{EFA8FF52-E103-BA46-930B-B16E5E4F9421}" destId="{2F3A8CFB-8FD0-3A4B-8B59-754604765D3A}" srcOrd="1" destOrd="0" presId="urn:microsoft.com/office/officeart/2008/layout/HalfCircleOrganizationChart"/>
    <dgm:cxn modelId="{34B9D6A1-E797-2846-82EE-7177EE38496B}" type="presParOf" srcId="{EFA8FF52-E103-BA46-930B-B16E5E4F9421}" destId="{7CDA6742-46E1-4C40-9E06-8FD55E6DE78F}" srcOrd="2" destOrd="0" presId="urn:microsoft.com/office/officeart/2008/layout/HalfCircleOrganizationChart"/>
    <dgm:cxn modelId="{06351348-1A04-BB42-81B2-81FEC0A61E95}" type="presParOf" srcId="{EFA8FF52-E103-BA46-930B-B16E5E4F9421}" destId="{BBDE59E5-FF0D-CD4A-ACFE-36E8EED9FB72}" srcOrd="3" destOrd="0" presId="urn:microsoft.com/office/officeart/2008/layout/HalfCircleOrganizationChart"/>
    <dgm:cxn modelId="{AEC2D27A-B81C-0141-966E-10D8F20AEE17}" type="presParOf" srcId="{5820A2FC-5726-8C4A-BC54-8193A56B0D3C}" destId="{F094984A-2B97-E749-BB0E-9031326502D3}" srcOrd="1" destOrd="0" presId="urn:microsoft.com/office/officeart/2008/layout/HalfCircleOrganizationChart"/>
    <dgm:cxn modelId="{7B030180-E03F-FA4B-BADC-97D406B83D05}" type="presParOf" srcId="{5820A2FC-5726-8C4A-BC54-8193A56B0D3C}" destId="{6C5CC04E-E0D9-D54A-832B-24778728E753}" srcOrd="2" destOrd="0" presId="urn:microsoft.com/office/officeart/2008/layout/HalfCircleOrganizationChart"/>
    <dgm:cxn modelId="{33516B2C-3E33-2D4C-93A7-F90428040BF8}" type="presParOf" srcId="{7C1494A4-6879-1745-83B8-71E84756A7DB}" destId="{442E0400-D795-9640-A9C6-51E5D2663DB1}" srcOrd="2" destOrd="0" presId="urn:microsoft.com/office/officeart/2008/layout/HalfCircleOrganizationChart"/>
    <dgm:cxn modelId="{0C0588B9-F258-A543-8E10-2452EBDB0624}" type="presParOf" srcId="{C67324DD-D474-B14F-96D9-671C722C304C}" destId="{7079575B-A25E-5243-AC0D-7C2C078E1A57}" srcOrd="1" destOrd="0" presId="urn:microsoft.com/office/officeart/2008/layout/HalfCircleOrganizationChart"/>
    <dgm:cxn modelId="{DC96B3F5-7E40-464F-9AC4-9CF55AA18EFC}" type="presParOf" srcId="{7079575B-A25E-5243-AC0D-7C2C078E1A57}" destId="{E656E723-543C-C747-ADF2-B47D16045ECD}" srcOrd="0" destOrd="0" presId="urn:microsoft.com/office/officeart/2008/layout/HalfCircleOrganizationChart"/>
    <dgm:cxn modelId="{7D92E3DC-7C3D-6146-92B3-1DA432CFB728}" type="presParOf" srcId="{E656E723-543C-C747-ADF2-B47D16045ECD}" destId="{1A2F1DCD-3B1F-0643-AE6B-589386398772}" srcOrd="0" destOrd="0" presId="urn:microsoft.com/office/officeart/2008/layout/HalfCircleOrganizationChart"/>
    <dgm:cxn modelId="{0C7049B9-C4EA-2649-9BB2-F0493B16674E}" type="presParOf" srcId="{E656E723-543C-C747-ADF2-B47D16045ECD}" destId="{7FEB55A5-271F-9A40-A52E-DCAF2C739830}" srcOrd="1" destOrd="0" presId="urn:microsoft.com/office/officeart/2008/layout/HalfCircleOrganizationChart"/>
    <dgm:cxn modelId="{A95611E9-6E60-A146-AF84-6DA49120734F}" type="presParOf" srcId="{E656E723-543C-C747-ADF2-B47D16045ECD}" destId="{86DE2191-8531-5E47-937D-24CDDD4FAA03}" srcOrd="2" destOrd="0" presId="urn:microsoft.com/office/officeart/2008/layout/HalfCircleOrganizationChart"/>
    <dgm:cxn modelId="{A48011CB-A5C8-6A46-BD69-384A524AA985}" type="presParOf" srcId="{E656E723-543C-C747-ADF2-B47D16045ECD}" destId="{4B62E215-49A4-264E-89B0-5027F8240ADA}" srcOrd="3" destOrd="0" presId="urn:microsoft.com/office/officeart/2008/layout/HalfCircleOrganizationChart"/>
    <dgm:cxn modelId="{1B20F267-B4AC-3A46-A91C-6C2E9B580B6F}" type="presParOf" srcId="{7079575B-A25E-5243-AC0D-7C2C078E1A57}" destId="{BC58043C-3686-EA42-85CD-E8D49DD3DA4B}" srcOrd="1" destOrd="0" presId="urn:microsoft.com/office/officeart/2008/layout/HalfCircleOrganizationChart"/>
    <dgm:cxn modelId="{F227561D-4C6A-8040-9773-A09BD5C7AA8E}" type="presParOf" srcId="{BC58043C-3686-EA42-85CD-E8D49DD3DA4B}" destId="{C3B95327-22CF-0247-87C8-DEC597C60394}" srcOrd="0" destOrd="0" presId="urn:microsoft.com/office/officeart/2008/layout/HalfCircleOrganizationChart"/>
    <dgm:cxn modelId="{BA734949-C092-E843-A89A-302136A1ECDA}" type="presParOf" srcId="{BC58043C-3686-EA42-85CD-E8D49DD3DA4B}" destId="{54BA4CFB-BB28-F448-B0B6-10F15BC9CB15}" srcOrd="1" destOrd="0" presId="urn:microsoft.com/office/officeart/2008/layout/HalfCircleOrganizationChart"/>
    <dgm:cxn modelId="{52700008-FDAF-1940-B3C2-F949918B1C3E}" type="presParOf" srcId="{54BA4CFB-BB28-F448-B0B6-10F15BC9CB15}" destId="{DC98687E-A897-614E-B4D1-996EC0CE3FFF}" srcOrd="0" destOrd="0" presId="urn:microsoft.com/office/officeart/2008/layout/HalfCircleOrganizationChart"/>
    <dgm:cxn modelId="{2A7725EF-6826-374D-8B16-9D4C4486A22F}" type="presParOf" srcId="{DC98687E-A897-614E-B4D1-996EC0CE3FFF}" destId="{F107D49F-164D-A048-88B5-DE163BCA1FE4}" srcOrd="0" destOrd="0" presId="urn:microsoft.com/office/officeart/2008/layout/HalfCircleOrganizationChart"/>
    <dgm:cxn modelId="{799CE344-E3EF-DA4B-86D2-DE3297CEFED2}" type="presParOf" srcId="{DC98687E-A897-614E-B4D1-996EC0CE3FFF}" destId="{11A72FCC-83B4-5949-8BF8-DCB7FE611222}" srcOrd="1" destOrd="0" presId="urn:microsoft.com/office/officeart/2008/layout/HalfCircleOrganizationChart"/>
    <dgm:cxn modelId="{E0319853-8E8B-CD4A-BF99-CA3C13B07F9A}" type="presParOf" srcId="{DC98687E-A897-614E-B4D1-996EC0CE3FFF}" destId="{09D16682-E7D4-5843-8659-B5D5A7A9F07B}" srcOrd="2" destOrd="0" presId="urn:microsoft.com/office/officeart/2008/layout/HalfCircleOrganizationChart"/>
    <dgm:cxn modelId="{67B51CAE-2DBC-DB43-A791-6124606FCBF9}" type="presParOf" srcId="{DC98687E-A897-614E-B4D1-996EC0CE3FFF}" destId="{8313C572-62CC-D347-9201-47E4A2AB65BB}" srcOrd="3" destOrd="0" presId="urn:microsoft.com/office/officeart/2008/layout/HalfCircleOrganizationChart"/>
    <dgm:cxn modelId="{704A9FF8-3776-B24F-97DE-49A1377D25F5}" type="presParOf" srcId="{54BA4CFB-BB28-F448-B0B6-10F15BC9CB15}" destId="{DC0E471D-75EF-7141-A872-02BEE5AC7664}" srcOrd="1" destOrd="0" presId="urn:microsoft.com/office/officeart/2008/layout/HalfCircleOrganizationChart"/>
    <dgm:cxn modelId="{C5342B50-1665-CA47-A8E2-CF10A403A794}" type="presParOf" srcId="{54BA4CFB-BB28-F448-B0B6-10F15BC9CB15}" destId="{81F3E739-7029-3B4D-90AC-494F1425BFE7}" srcOrd="2" destOrd="0" presId="urn:microsoft.com/office/officeart/2008/layout/HalfCircleOrganizationChart"/>
    <dgm:cxn modelId="{2C544B05-B633-EA43-9D9B-3D09E008A2EA}" type="presParOf" srcId="{BC58043C-3686-EA42-85CD-E8D49DD3DA4B}" destId="{07284B45-04B7-FE44-8311-063340731599}" srcOrd="2" destOrd="0" presId="urn:microsoft.com/office/officeart/2008/layout/HalfCircleOrganizationChart"/>
    <dgm:cxn modelId="{29CBC3A0-6EBA-7241-9209-D944A96DC60F}" type="presParOf" srcId="{BC58043C-3686-EA42-85CD-E8D49DD3DA4B}" destId="{FDFA3A7A-965E-8748-9FF9-6082F28D991B}" srcOrd="3" destOrd="0" presId="urn:microsoft.com/office/officeart/2008/layout/HalfCircleOrganizationChart"/>
    <dgm:cxn modelId="{B953819B-64E7-AC4E-90D9-DBDFF0F5DC2B}" type="presParOf" srcId="{FDFA3A7A-965E-8748-9FF9-6082F28D991B}" destId="{2E3D67C3-5CFE-CB40-A938-D4AA59AD9FA6}" srcOrd="0" destOrd="0" presId="urn:microsoft.com/office/officeart/2008/layout/HalfCircleOrganizationChart"/>
    <dgm:cxn modelId="{9CBD2D3A-676B-6741-A784-8B30E99BAF97}" type="presParOf" srcId="{2E3D67C3-5CFE-CB40-A938-D4AA59AD9FA6}" destId="{0A922916-F59D-4A4F-93EB-F96A9E1BDF8C}" srcOrd="0" destOrd="0" presId="urn:microsoft.com/office/officeart/2008/layout/HalfCircleOrganizationChart"/>
    <dgm:cxn modelId="{BCDF5D9C-36AC-E841-A8D2-13D5609BF92E}" type="presParOf" srcId="{2E3D67C3-5CFE-CB40-A938-D4AA59AD9FA6}" destId="{CEC5D4E0-371A-E542-B4F1-5D5CBF326AFA}" srcOrd="1" destOrd="0" presId="urn:microsoft.com/office/officeart/2008/layout/HalfCircleOrganizationChart"/>
    <dgm:cxn modelId="{ADD1460B-D8D9-134D-A95B-A804C262763E}" type="presParOf" srcId="{2E3D67C3-5CFE-CB40-A938-D4AA59AD9FA6}" destId="{B4C8AB3C-94D3-F447-B618-36988BF24703}" srcOrd="2" destOrd="0" presId="urn:microsoft.com/office/officeart/2008/layout/HalfCircleOrganizationChart"/>
    <dgm:cxn modelId="{D04CE02A-AAA3-E847-B9AE-9EDA1275CF05}" type="presParOf" srcId="{2E3D67C3-5CFE-CB40-A938-D4AA59AD9FA6}" destId="{BCE2DC51-50E6-0746-92B1-B9853A2BFA13}" srcOrd="3" destOrd="0" presId="urn:microsoft.com/office/officeart/2008/layout/HalfCircleOrganizationChart"/>
    <dgm:cxn modelId="{84A37999-F929-2A45-A383-4EA3393D8CA0}" type="presParOf" srcId="{FDFA3A7A-965E-8748-9FF9-6082F28D991B}" destId="{B0F78706-6397-A143-A3DC-F368E40CACF7}" srcOrd="1" destOrd="0" presId="urn:microsoft.com/office/officeart/2008/layout/HalfCircleOrganizationChart"/>
    <dgm:cxn modelId="{90FACDDA-C0D3-9543-895C-33A204526F08}" type="presParOf" srcId="{FDFA3A7A-965E-8748-9FF9-6082F28D991B}" destId="{391F8FF7-3CCE-4C41-AA55-3CF4E8F046C9}" srcOrd="2" destOrd="0" presId="urn:microsoft.com/office/officeart/2008/layout/HalfCircleOrganizationChart"/>
    <dgm:cxn modelId="{9B951C85-17AD-0244-BD24-8BD23E9F426D}" type="presParOf" srcId="{7079575B-A25E-5243-AC0D-7C2C078E1A57}" destId="{097A7DAF-04EE-F24A-827B-E660D8211997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8EA4C1-59AF-2A45-9582-98C77323DF55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85ACF9B4-EC7C-1748-ABCA-06C03B33ACC2}">
      <dgm:prSet/>
      <dgm:spPr/>
      <dgm:t>
        <a:bodyPr/>
        <a:lstStyle/>
        <a:p>
          <a:r>
            <a:rPr lang="en-US" b="0" i="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Innovation Scoring Factors</a:t>
          </a:r>
          <a:endParaRPr lang="el-GR" b="0" i="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45D2E366-E80C-B348-B31C-46D19C57C0E8}" type="parTrans" cxnId="{8D1E6E1D-F123-3944-B794-73B2169A7B62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F79809F9-838D-C641-9351-310EE911A44B}" type="sibTrans" cxnId="{8D1E6E1D-F123-3944-B794-73B2169A7B62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3D358533-C1D2-B547-9292-E06B7DC73AA7}">
      <dgm:prSet/>
      <dgm:spPr/>
      <dgm:t>
        <a:bodyPr/>
        <a:lstStyle/>
        <a:p>
          <a:r>
            <a:rPr lang="en-US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Financial</a:t>
          </a:r>
          <a:endParaRPr lang="el-GR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7E606392-F9FE-5D42-A47D-24ED73E57890}" type="parTrans" cxnId="{64CDD135-9352-4E44-BB62-C2FE815D79AD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7002309E-DF80-EA47-9361-5C1FE8356DD8}" type="sibTrans" cxnId="{64CDD135-9352-4E44-BB62-C2FE815D79AD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88EAA171-F923-2748-81F5-AAC16B07B1A7}">
      <dgm:prSet/>
      <dgm:spPr/>
      <dgm:t>
        <a:bodyPr/>
        <a:lstStyle/>
        <a:p>
          <a:r>
            <a:rPr lang="en-US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Organizational Capability</a:t>
          </a:r>
          <a:endParaRPr lang="el-GR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E8AB2158-DC92-7F49-90BC-190E766C1663}" type="parTrans" cxnId="{B7EC1A00-04C5-EF48-AD00-48AF81A67137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76619081-3B96-5D41-A3A3-286F709EA8AE}" type="sibTrans" cxnId="{B7EC1A00-04C5-EF48-AD00-48AF81A67137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1DB37586-9722-8A4E-BCE5-445B6298F545}">
      <dgm:prSet/>
      <dgm:spPr/>
      <dgm:t>
        <a:bodyPr/>
        <a:lstStyle/>
        <a:p>
          <a:r>
            <a:rPr lang="en-US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Strategy</a:t>
          </a:r>
          <a:endParaRPr lang="el-GR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BDF19AF0-CD57-EC4F-AABF-F9FDC5AA13A4}" type="parTrans" cxnId="{D4889661-DD03-6A44-8A12-11AF751A5212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CB113556-F7AD-6D4E-9DE0-898EA53C4950}" type="sibTrans" cxnId="{D4889661-DD03-6A44-8A12-11AF751A5212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84AB6D91-763A-F94B-BD87-EFF2000F7EB8}">
      <dgm:prSet/>
      <dgm:spPr/>
      <dgm:t>
        <a:bodyPr/>
        <a:lstStyle/>
        <a:p>
          <a:r>
            <a:rPr lang="en-US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Impact</a:t>
          </a:r>
          <a:endParaRPr lang="el-GR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907D5520-DCFD-5946-BD43-AE43DEA32266}" type="parTrans" cxnId="{98417E67-0BDC-C544-8DED-D72368BF1272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4AD0450A-A85D-004B-8EF5-7D829F88EDF6}" type="sibTrans" cxnId="{98417E67-0BDC-C544-8DED-D72368BF1272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441CC7A5-16FE-A347-BE68-60BAFB73EC90}">
      <dgm:prSet/>
      <dgm:spPr/>
      <dgm:t>
        <a:bodyPr/>
        <a:lstStyle/>
        <a:p>
          <a:r>
            <a:rPr lang="en-US" b="1" i="0" dirty="0">
              <a:solidFill>
                <a:schemeClr val="bg2"/>
              </a:solidFill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Taxonomy</a:t>
          </a:r>
          <a:endParaRPr lang="el-GR" b="1" i="0" dirty="0">
            <a:solidFill>
              <a:schemeClr val="bg2"/>
            </a:solidFill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FC59C375-3E14-7340-8513-32B08FB22F62}" type="parTrans" cxnId="{D7FF71EF-B65F-504F-900A-1891CBE43583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73FE9C58-9BDB-9B49-959E-3D4D446A8ACE}" type="sibTrans" cxnId="{D7FF71EF-B65F-504F-900A-1891CBE43583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965434F5-C613-4A4C-AFA5-3040D9A98C9E}">
      <dgm:prSet/>
      <dgm:spPr/>
      <dgm:t>
        <a:bodyPr/>
        <a:lstStyle/>
        <a:p>
          <a:r>
            <a:rPr lang="en-US" b="0" i="0" dirty="0">
              <a:solidFill>
                <a:schemeClr val="bg2"/>
              </a:solidFill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Pool of </a:t>
          </a:r>
          <a:r>
            <a:rPr lang="en-US" b="1" i="0" dirty="0">
              <a:solidFill>
                <a:schemeClr val="bg2"/>
              </a:solidFill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139 </a:t>
          </a:r>
          <a:r>
            <a:rPr lang="en-US" b="0" i="0" dirty="0">
              <a:solidFill>
                <a:schemeClr val="bg2"/>
              </a:solidFill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factors</a:t>
          </a:r>
          <a:endParaRPr lang="el-GR" b="0" i="0" dirty="0">
            <a:solidFill>
              <a:schemeClr val="bg2"/>
            </a:solidFill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83481727-F8F5-ED40-B689-D7439BCC0731}" type="parTrans" cxnId="{36FBE0A0-6164-5A4F-87A5-E45614893B5F}">
      <dgm:prSet/>
      <dgm:spPr/>
      <dgm:t>
        <a:bodyPr/>
        <a:lstStyle/>
        <a:p>
          <a:endParaRPr lang="el-GR"/>
        </a:p>
      </dgm:t>
    </dgm:pt>
    <dgm:pt modelId="{F3A88922-5D70-9B4F-A1A3-2E07B7E4AB6C}" type="sibTrans" cxnId="{36FBE0A0-6164-5A4F-87A5-E45614893B5F}">
      <dgm:prSet/>
      <dgm:spPr/>
      <dgm:t>
        <a:bodyPr/>
        <a:lstStyle/>
        <a:p>
          <a:endParaRPr lang="el-GR"/>
        </a:p>
      </dgm:t>
    </dgm:pt>
    <dgm:pt modelId="{524737FA-7752-BD4D-80E0-52EDC2B9CC3B}" type="pres">
      <dgm:prSet presAssocID="{0B8EA4C1-59AF-2A45-9582-98C77323DF5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DB80CF4-DD41-4D46-AE63-D783793616CD}" type="pres">
      <dgm:prSet presAssocID="{85ACF9B4-EC7C-1748-ABCA-06C03B33ACC2}" presName="root1" presStyleCnt="0"/>
      <dgm:spPr/>
    </dgm:pt>
    <dgm:pt modelId="{2F914ED9-06AC-6141-9721-65F97F209E8C}" type="pres">
      <dgm:prSet presAssocID="{85ACF9B4-EC7C-1748-ABCA-06C03B33ACC2}" presName="LevelOneTextNode" presStyleLbl="node0" presStyleIdx="0" presStyleCnt="1">
        <dgm:presLayoutVars>
          <dgm:chPref val="3"/>
        </dgm:presLayoutVars>
      </dgm:prSet>
      <dgm:spPr/>
    </dgm:pt>
    <dgm:pt modelId="{1481F452-068A-174F-931A-2AB2FB19F758}" type="pres">
      <dgm:prSet presAssocID="{85ACF9B4-EC7C-1748-ABCA-06C03B33ACC2}" presName="level2hierChild" presStyleCnt="0"/>
      <dgm:spPr/>
    </dgm:pt>
    <dgm:pt modelId="{96222B67-2661-3F49-A647-164DD02668F6}" type="pres">
      <dgm:prSet presAssocID="{83481727-F8F5-ED40-B689-D7439BCC0731}" presName="conn2-1" presStyleLbl="parChTrans1D2" presStyleIdx="0" presStyleCnt="2"/>
      <dgm:spPr/>
    </dgm:pt>
    <dgm:pt modelId="{AAED27F8-0E44-3348-A7C8-8B74F12DBA2D}" type="pres">
      <dgm:prSet presAssocID="{83481727-F8F5-ED40-B689-D7439BCC0731}" presName="connTx" presStyleLbl="parChTrans1D2" presStyleIdx="0" presStyleCnt="2"/>
      <dgm:spPr/>
    </dgm:pt>
    <dgm:pt modelId="{1D7B0668-5B01-B746-A1FD-2A2F35C6157F}" type="pres">
      <dgm:prSet presAssocID="{965434F5-C613-4A4C-AFA5-3040D9A98C9E}" presName="root2" presStyleCnt="0"/>
      <dgm:spPr/>
    </dgm:pt>
    <dgm:pt modelId="{3477C98D-1C05-E74F-A8BA-E47DD0A4FB4E}" type="pres">
      <dgm:prSet presAssocID="{965434F5-C613-4A4C-AFA5-3040D9A98C9E}" presName="LevelTwoTextNode" presStyleLbl="node2" presStyleIdx="0" presStyleCnt="2">
        <dgm:presLayoutVars>
          <dgm:chPref val="3"/>
        </dgm:presLayoutVars>
      </dgm:prSet>
      <dgm:spPr/>
    </dgm:pt>
    <dgm:pt modelId="{13E12BD1-8495-1246-8699-6C0733174DB2}" type="pres">
      <dgm:prSet presAssocID="{965434F5-C613-4A4C-AFA5-3040D9A98C9E}" presName="level3hierChild" presStyleCnt="0"/>
      <dgm:spPr/>
    </dgm:pt>
    <dgm:pt modelId="{3210D1D8-84BC-8A40-84E8-3EC156D4FCB1}" type="pres">
      <dgm:prSet presAssocID="{FC59C375-3E14-7340-8513-32B08FB22F62}" presName="conn2-1" presStyleLbl="parChTrans1D2" presStyleIdx="1" presStyleCnt="2"/>
      <dgm:spPr/>
    </dgm:pt>
    <dgm:pt modelId="{DA8000B4-4AEE-C84E-A049-16F32FE3EEBB}" type="pres">
      <dgm:prSet presAssocID="{FC59C375-3E14-7340-8513-32B08FB22F62}" presName="connTx" presStyleLbl="parChTrans1D2" presStyleIdx="1" presStyleCnt="2"/>
      <dgm:spPr/>
    </dgm:pt>
    <dgm:pt modelId="{14B3237B-0C4A-F346-B4C9-2597A31527CB}" type="pres">
      <dgm:prSet presAssocID="{441CC7A5-16FE-A347-BE68-60BAFB73EC90}" presName="root2" presStyleCnt="0"/>
      <dgm:spPr/>
    </dgm:pt>
    <dgm:pt modelId="{98F7CCF8-3469-2840-BB81-6A2A4C5A67B4}" type="pres">
      <dgm:prSet presAssocID="{441CC7A5-16FE-A347-BE68-60BAFB73EC90}" presName="LevelTwoTextNode" presStyleLbl="node2" presStyleIdx="1" presStyleCnt="2">
        <dgm:presLayoutVars>
          <dgm:chPref val="3"/>
        </dgm:presLayoutVars>
      </dgm:prSet>
      <dgm:spPr/>
    </dgm:pt>
    <dgm:pt modelId="{A59429CC-32BE-4941-B9B2-4E20214058E3}" type="pres">
      <dgm:prSet presAssocID="{441CC7A5-16FE-A347-BE68-60BAFB73EC90}" presName="level3hierChild" presStyleCnt="0"/>
      <dgm:spPr/>
    </dgm:pt>
    <dgm:pt modelId="{3D25CB3C-9D18-0940-88E6-70AD78CA0FFD}" type="pres">
      <dgm:prSet presAssocID="{7E606392-F9FE-5D42-A47D-24ED73E57890}" presName="conn2-1" presStyleLbl="parChTrans1D3" presStyleIdx="0" presStyleCnt="4"/>
      <dgm:spPr/>
    </dgm:pt>
    <dgm:pt modelId="{084C543F-2C47-414B-BDE5-9754EAAB302E}" type="pres">
      <dgm:prSet presAssocID="{7E606392-F9FE-5D42-A47D-24ED73E57890}" presName="connTx" presStyleLbl="parChTrans1D3" presStyleIdx="0" presStyleCnt="4"/>
      <dgm:spPr/>
    </dgm:pt>
    <dgm:pt modelId="{4D62B571-3031-2F44-B2E3-0AE23FD5FE63}" type="pres">
      <dgm:prSet presAssocID="{3D358533-C1D2-B547-9292-E06B7DC73AA7}" presName="root2" presStyleCnt="0"/>
      <dgm:spPr/>
    </dgm:pt>
    <dgm:pt modelId="{98359F08-28CB-E149-9EA5-9D463294526C}" type="pres">
      <dgm:prSet presAssocID="{3D358533-C1D2-B547-9292-E06B7DC73AA7}" presName="LevelTwoTextNode" presStyleLbl="node3" presStyleIdx="0" presStyleCnt="4">
        <dgm:presLayoutVars>
          <dgm:chPref val="3"/>
        </dgm:presLayoutVars>
      </dgm:prSet>
      <dgm:spPr/>
    </dgm:pt>
    <dgm:pt modelId="{BB085F31-6F50-9C46-8EF0-3A9EEC2EDB67}" type="pres">
      <dgm:prSet presAssocID="{3D358533-C1D2-B547-9292-E06B7DC73AA7}" presName="level3hierChild" presStyleCnt="0"/>
      <dgm:spPr/>
    </dgm:pt>
    <dgm:pt modelId="{B04F6260-9B17-2345-A1AB-45A431358BC0}" type="pres">
      <dgm:prSet presAssocID="{E8AB2158-DC92-7F49-90BC-190E766C1663}" presName="conn2-1" presStyleLbl="parChTrans1D3" presStyleIdx="1" presStyleCnt="4"/>
      <dgm:spPr/>
    </dgm:pt>
    <dgm:pt modelId="{A67E448A-0D91-3049-9C1B-A36C225CD428}" type="pres">
      <dgm:prSet presAssocID="{E8AB2158-DC92-7F49-90BC-190E766C1663}" presName="connTx" presStyleLbl="parChTrans1D3" presStyleIdx="1" presStyleCnt="4"/>
      <dgm:spPr/>
    </dgm:pt>
    <dgm:pt modelId="{117007B4-8BA4-9044-A2F7-7E0419EE31BE}" type="pres">
      <dgm:prSet presAssocID="{88EAA171-F923-2748-81F5-AAC16B07B1A7}" presName="root2" presStyleCnt="0"/>
      <dgm:spPr/>
    </dgm:pt>
    <dgm:pt modelId="{E99BEC01-3B50-8B41-B6EF-93975FB27B60}" type="pres">
      <dgm:prSet presAssocID="{88EAA171-F923-2748-81F5-AAC16B07B1A7}" presName="LevelTwoTextNode" presStyleLbl="node3" presStyleIdx="1" presStyleCnt="4">
        <dgm:presLayoutVars>
          <dgm:chPref val="3"/>
        </dgm:presLayoutVars>
      </dgm:prSet>
      <dgm:spPr/>
    </dgm:pt>
    <dgm:pt modelId="{1F238D91-6F1C-4A44-81E2-ECDBEAC1547F}" type="pres">
      <dgm:prSet presAssocID="{88EAA171-F923-2748-81F5-AAC16B07B1A7}" presName="level3hierChild" presStyleCnt="0"/>
      <dgm:spPr/>
    </dgm:pt>
    <dgm:pt modelId="{F5AD9423-DBB1-ED43-B890-9C7473A5110F}" type="pres">
      <dgm:prSet presAssocID="{BDF19AF0-CD57-EC4F-AABF-F9FDC5AA13A4}" presName="conn2-1" presStyleLbl="parChTrans1D3" presStyleIdx="2" presStyleCnt="4"/>
      <dgm:spPr/>
    </dgm:pt>
    <dgm:pt modelId="{D7CD319F-D6C9-064F-ACF2-E3DC4F5FCC11}" type="pres">
      <dgm:prSet presAssocID="{BDF19AF0-CD57-EC4F-AABF-F9FDC5AA13A4}" presName="connTx" presStyleLbl="parChTrans1D3" presStyleIdx="2" presStyleCnt="4"/>
      <dgm:spPr/>
    </dgm:pt>
    <dgm:pt modelId="{A24BAED9-DECA-B141-A399-5C49159243FB}" type="pres">
      <dgm:prSet presAssocID="{1DB37586-9722-8A4E-BCE5-445B6298F545}" presName="root2" presStyleCnt="0"/>
      <dgm:spPr/>
    </dgm:pt>
    <dgm:pt modelId="{7D4D0F33-BF84-9042-BDFB-9799FB938E60}" type="pres">
      <dgm:prSet presAssocID="{1DB37586-9722-8A4E-BCE5-445B6298F545}" presName="LevelTwoTextNode" presStyleLbl="node3" presStyleIdx="2" presStyleCnt="4">
        <dgm:presLayoutVars>
          <dgm:chPref val="3"/>
        </dgm:presLayoutVars>
      </dgm:prSet>
      <dgm:spPr/>
    </dgm:pt>
    <dgm:pt modelId="{3AE6F23E-4846-D343-BF33-EDE6D832253E}" type="pres">
      <dgm:prSet presAssocID="{1DB37586-9722-8A4E-BCE5-445B6298F545}" presName="level3hierChild" presStyleCnt="0"/>
      <dgm:spPr/>
    </dgm:pt>
    <dgm:pt modelId="{DCA1AD42-BEDD-4F4E-BF2F-B9E92DCBF651}" type="pres">
      <dgm:prSet presAssocID="{907D5520-DCFD-5946-BD43-AE43DEA32266}" presName="conn2-1" presStyleLbl="parChTrans1D3" presStyleIdx="3" presStyleCnt="4"/>
      <dgm:spPr/>
    </dgm:pt>
    <dgm:pt modelId="{A1E664CB-B3C9-AE45-B91E-066FCA0E6A4E}" type="pres">
      <dgm:prSet presAssocID="{907D5520-DCFD-5946-BD43-AE43DEA32266}" presName="connTx" presStyleLbl="parChTrans1D3" presStyleIdx="3" presStyleCnt="4"/>
      <dgm:spPr/>
    </dgm:pt>
    <dgm:pt modelId="{11978474-A34E-AD40-BC20-425AE9D37E65}" type="pres">
      <dgm:prSet presAssocID="{84AB6D91-763A-F94B-BD87-EFF2000F7EB8}" presName="root2" presStyleCnt="0"/>
      <dgm:spPr/>
    </dgm:pt>
    <dgm:pt modelId="{2FB9B8D1-8B15-4442-840D-06FA21E6CA3B}" type="pres">
      <dgm:prSet presAssocID="{84AB6D91-763A-F94B-BD87-EFF2000F7EB8}" presName="LevelTwoTextNode" presStyleLbl="node3" presStyleIdx="3" presStyleCnt="4">
        <dgm:presLayoutVars>
          <dgm:chPref val="3"/>
        </dgm:presLayoutVars>
      </dgm:prSet>
      <dgm:spPr/>
    </dgm:pt>
    <dgm:pt modelId="{3FD13BD8-B17C-994F-A097-6BB2E7267FBF}" type="pres">
      <dgm:prSet presAssocID="{84AB6D91-763A-F94B-BD87-EFF2000F7EB8}" presName="level3hierChild" presStyleCnt="0"/>
      <dgm:spPr/>
    </dgm:pt>
  </dgm:ptLst>
  <dgm:cxnLst>
    <dgm:cxn modelId="{B7EC1A00-04C5-EF48-AD00-48AF81A67137}" srcId="{441CC7A5-16FE-A347-BE68-60BAFB73EC90}" destId="{88EAA171-F923-2748-81F5-AAC16B07B1A7}" srcOrd="1" destOrd="0" parTransId="{E8AB2158-DC92-7F49-90BC-190E766C1663}" sibTransId="{76619081-3B96-5D41-A3A3-286F709EA8AE}"/>
    <dgm:cxn modelId="{1EB45D00-BF9A-9F47-B282-758D39E879D5}" type="presOf" srcId="{7E606392-F9FE-5D42-A47D-24ED73E57890}" destId="{084C543F-2C47-414B-BDE5-9754EAAB302E}" srcOrd="1" destOrd="0" presId="urn:microsoft.com/office/officeart/2005/8/layout/hierarchy2"/>
    <dgm:cxn modelId="{99CD5E09-0EC1-FC47-B46F-BC25472FF356}" type="presOf" srcId="{BDF19AF0-CD57-EC4F-AABF-F9FDC5AA13A4}" destId="{F5AD9423-DBB1-ED43-B890-9C7473A5110F}" srcOrd="0" destOrd="0" presId="urn:microsoft.com/office/officeart/2005/8/layout/hierarchy2"/>
    <dgm:cxn modelId="{E56CF90E-DCE6-8C47-8DFA-F121E5325190}" type="presOf" srcId="{88EAA171-F923-2748-81F5-AAC16B07B1A7}" destId="{E99BEC01-3B50-8B41-B6EF-93975FB27B60}" srcOrd="0" destOrd="0" presId="urn:microsoft.com/office/officeart/2005/8/layout/hierarchy2"/>
    <dgm:cxn modelId="{7BB5CC0F-E2D5-ED49-B878-F2497D2F3950}" type="presOf" srcId="{3D358533-C1D2-B547-9292-E06B7DC73AA7}" destId="{98359F08-28CB-E149-9EA5-9D463294526C}" srcOrd="0" destOrd="0" presId="urn:microsoft.com/office/officeart/2005/8/layout/hierarchy2"/>
    <dgm:cxn modelId="{8D1E6E1D-F123-3944-B794-73B2169A7B62}" srcId="{0B8EA4C1-59AF-2A45-9582-98C77323DF55}" destId="{85ACF9B4-EC7C-1748-ABCA-06C03B33ACC2}" srcOrd="0" destOrd="0" parTransId="{45D2E366-E80C-B348-B31C-46D19C57C0E8}" sibTransId="{F79809F9-838D-C641-9351-310EE911A44B}"/>
    <dgm:cxn modelId="{64CDD135-9352-4E44-BB62-C2FE815D79AD}" srcId="{441CC7A5-16FE-A347-BE68-60BAFB73EC90}" destId="{3D358533-C1D2-B547-9292-E06B7DC73AA7}" srcOrd="0" destOrd="0" parTransId="{7E606392-F9FE-5D42-A47D-24ED73E57890}" sibTransId="{7002309E-DF80-EA47-9361-5C1FE8356DD8}"/>
    <dgm:cxn modelId="{FB0B3B3B-AE1C-FB44-A312-B7038B2B17F8}" type="presOf" srcId="{7E606392-F9FE-5D42-A47D-24ED73E57890}" destId="{3D25CB3C-9D18-0940-88E6-70AD78CA0FFD}" srcOrd="0" destOrd="0" presId="urn:microsoft.com/office/officeart/2005/8/layout/hierarchy2"/>
    <dgm:cxn modelId="{3CAAFB3B-FF6D-2649-824E-82E12CFA2CEE}" type="presOf" srcId="{441CC7A5-16FE-A347-BE68-60BAFB73EC90}" destId="{98F7CCF8-3469-2840-BB81-6A2A4C5A67B4}" srcOrd="0" destOrd="0" presId="urn:microsoft.com/office/officeart/2005/8/layout/hierarchy2"/>
    <dgm:cxn modelId="{D4889661-DD03-6A44-8A12-11AF751A5212}" srcId="{441CC7A5-16FE-A347-BE68-60BAFB73EC90}" destId="{1DB37586-9722-8A4E-BCE5-445B6298F545}" srcOrd="2" destOrd="0" parTransId="{BDF19AF0-CD57-EC4F-AABF-F9FDC5AA13A4}" sibTransId="{CB113556-F7AD-6D4E-9DE0-898EA53C4950}"/>
    <dgm:cxn modelId="{CD6B5842-E5A1-304B-9B32-9C7D399AD81E}" type="presOf" srcId="{0B8EA4C1-59AF-2A45-9582-98C77323DF55}" destId="{524737FA-7752-BD4D-80E0-52EDC2B9CC3B}" srcOrd="0" destOrd="0" presId="urn:microsoft.com/office/officeart/2005/8/layout/hierarchy2"/>
    <dgm:cxn modelId="{98417E67-0BDC-C544-8DED-D72368BF1272}" srcId="{441CC7A5-16FE-A347-BE68-60BAFB73EC90}" destId="{84AB6D91-763A-F94B-BD87-EFF2000F7EB8}" srcOrd="3" destOrd="0" parTransId="{907D5520-DCFD-5946-BD43-AE43DEA32266}" sibTransId="{4AD0450A-A85D-004B-8EF5-7D829F88EDF6}"/>
    <dgm:cxn modelId="{C502A56E-7125-EF47-AD03-85142D70A9CB}" type="presOf" srcId="{907D5520-DCFD-5946-BD43-AE43DEA32266}" destId="{A1E664CB-B3C9-AE45-B91E-066FCA0E6A4E}" srcOrd="1" destOrd="0" presId="urn:microsoft.com/office/officeart/2005/8/layout/hierarchy2"/>
    <dgm:cxn modelId="{F7961E76-A15D-A24B-A04B-0FC2CB0CEA2A}" type="presOf" srcId="{FC59C375-3E14-7340-8513-32B08FB22F62}" destId="{DA8000B4-4AEE-C84E-A049-16F32FE3EEBB}" srcOrd="1" destOrd="0" presId="urn:microsoft.com/office/officeart/2005/8/layout/hierarchy2"/>
    <dgm:cxn modelId="{C3A38378-3F61-C844-9F75-6C135C93199A}" type="presOf" srcId="{FC59C375-3E14-7340-8513-32B08FB22F62}" destId="{3210D1D8-84BC-8A40-84E8-3EC156D4FCB1}" srcOrd="0" destOrd="0" presId="urn:microsoft.com/office/officeart/2005/8/layout/hierarchy2"/>
    <dgm:cxn modelId="{B8D0787A-756A-AE40-943D-7116FFFA4E75}" type="presOf" srcId="{84AB6D91-763A-F94B-BD87-EFF2000F7EB8}" destId="{2FB9B8D1-8B15-4442-840D-06FA21E6CA3B}" srcOrd="0" destOrd="0" presId="urn:microsoft.com/office/officeart/2005/8/layout/hierarchy2"/>
    <dgm:cxn modelId="{9305E886-99FD-C34E-9F93-212BC830A2C5}" type="presOf" srcId="{85ACF9B4-EC7C-1748-ABCA-06C03B33ACC2}" destId="{2F914ED9-06AC-6141-9721-65F97F209E8C}" srcOrd="0" destOrd="0" presId="urn:microsoft.com/office/officeart/2005/8/layout/hierarchy2"/>
    <dgm:cxn modelId="{5C2BFD8F-F8DB-D641-986B-50D2DD9640A0}" type="presOf" srcId="{83481727-F8F5-ED40-B689-D7439BCC0731}" destId="{AAED27F8-0E44-3348-A7C8-8B74F12DBA2D}" srcOrd="1" destOrd="0" presId="urn:microsoft.com/office/officeart/2005/8/layout/hierarchy2"/>
    <dgm:cxn modelId="{36FBE0A0-6164-5A4F-87A5-E45614893B5F}" srcId="{85ACF9B4-EC7C-1748-ABCA-06C03B33ACC2}" destId="{965434F5-C613-4A4C-AFA5-3040D9A98C9E}" srcOrd="0" destOrd="0" parTransId="{83481727-F8F5-ED40-B689-D7439BCC0731}" sibTransId="{F3A88922-5D70-9B4F-A1A3-2E07B7E4AB6C}"/>
    <dgm:cxn modelId="{CFE6C0A3-6021-4946-BA33-0FC4097D193D}" type="presOf" srcId="{1DB37586-9722-8A4E-BCE5-445B6298F545}" destId="{7D4D0F33-BF84-9042-BDFB-9799FB938E60}" srcOrd="0" destOrd="0" presId="urn:microsoft.com/office/officeart/2005/8/layout/hierarchy2"/>
    <dgm:cxn modelId="{30906DAC-596E-6E45-9D95-C274E0E5FA2D}" type="presOf" srcId="{BDF19AF0-CD57-EC4F-AABF-F9FDC5AA13A4}" destId="{D7CD319F-D6C9-064F-ACF2-E3DC4F5FCC11}" srcOrd="1" destOrd="0" presId="urn:microsoft.com/office/officeart/2005/8/layout/hierarchy2"/>
    <dgm:cxn modelId="{4EC4C7D2-FB54-FA49-8194-526342E068B3}" type="presOf" srcId="{E8AB2158-DC92-7F49-90BC-190E766C1663}" destId="{A67E448A-0D91-3049-9C1B-A36C225CD428}" srcOrd="1" destOrd="0" presId="urn:microsoft.com/office/officeart/2005/8/layout/hierarchy2"/>
    <dgm:cxn modelId="{9F61F4D5-2F13-3541-A05C-004A06D495FD}" type="presOf" srcId="{907D5520-DCFD-5946-BD43-AE43DEA32266}" destId="{DCA1AD42-BEDD-4F4E-BF2F-B9E92DCBF651}" srcOrd="0" destOrd="0" presId="urn:microsoft.com/office/officeart/2005/8/layout/hierarchy2"/>
    <dgm:cxn modelId="{931474E3-BADB-EE4C-AF47-D22DDD141FEB}" type="presOf" srcId="{83481727-F8F5-ED40-B689-D7439BCC0731}" destId="{96222B67-2661-3F49-A647-164DD02668F6}" srcOrd="0" destOrd="0" presId="urn:microsoft.com/office/officeart/2005/8/layout/hierarchy2"/>
    <dgm:cxn modelId="{D7FF71EF-B65F-504F-900A-1891CBE43583}" srcId="{85ACF9B4-EC7C-1748-ABCA-06C03B33ACC2}" destId="{441CC7A5-16FE-A347-BE68-60BAFB73EC90}" srcOrd="1" destOrd="0" parTransId="{FC59C375-3E14-7340-8513-32B08FB22F62}" sibTransId="{73FE9C58-9BDB-9B49-959E-3D4D446A8ACE}"/>
    <dgm:cxn modelId="{B3026FF0-D9AA-E242-B859-2AFA4D66D9FB}" type="presOf" srcId="{E8AB2158-DC92-7F49-90BC-190E766C1663}" destId="{B04F6260-9B17-2345-A1AB-45A431358BC0}" srcOrd="0" destOrd="0" presId="urn:microsoft.com/office/officeart/2005/8/layout/hierarchy2"/>
    <dgm:cxn modelId="{34CA4CFF-73CB-B744-8113-7DD20B9299D1}" type="presOf" srcId="{965434F5-C613-4A4C-AFA5-3040D9A98C9E}" destId="{3477C98D-1C05-E74F-A8BA-E47DD0A4FB4E}" srcOrd="0" destOrd="0" presId="urn:microsoft.com/office/officeart/2005/8/layout/hierarchy2"/>
    <dgm:cxn modelId="{4C985427-01F2-2142-8BDE-59DC5C8FBBAC}" type="presParOf" srcId="{524737FA-7752-BD4D-80E0-52EDC2B9CC3B}" destId="{BDB80CF4-DD41-4D46-AE63-D783793616CD}" srcOrd="0" destOrd="0" presId="urn:microsoft.com/office/officeart/2005/8/layout/hierarchy2"/>
    <dgm:cxn modelId="{29A40741-91E9-CC49-B970-6DA27AE0B812}" type="presParOf" srcId="{BDB80CF4-DD41-4D46-AE63-D783793616CD}" destId="{2F914ED9-06AC-6141-9721-65F97F209E8C}" srcOrd="0" destOrd="0" presId="urn:microsoft.com/office/officeart/2005/8/layout/hierarchy2"/>
    <dgm:cxn modelId="{2CF3881C-C18E-B54B-AC1D-6B3EE99EED1A}" type="presParOf" srcId="{BDB80CF4-DD41-4D46-AE63-D783793616CD}" destId="{1481F452-068A-174F-931A-2AB2FB19F758}" srcOrd="1" destOrd="0" presId="urn:microsoft.com/office/officeart/2005/8/layout/hierarchy2"/>
    <dgm:cxn modelId="{3383C747-58EA-BF40-BCB4-B2D21C825BAF}" type="presParOf" srcId="{1481F452-068A-174F-931A-2AB2FB19F758}" destId="{96222B67-2661-3F49-A647-164DD02668F6}" srcOrd="0" destOrd="0" presId="urn:microsoft.com/office/officeart/2005/8/layout/hierarchy2"/>
    <dgm:cxn modelId="{D8B06836-E2E9-B740-B8F4-4E2C8F38F9FC}" type="presParOf" srcId="{96222B67-2661-3F49-A647-164DD02668F6}" destId="{AAED27F8-0E44-3348-A7C8-8B74F12DBA2D}" srcOrd="0" destOrd="0" presId="urn:microsoft.com/office/officeart/2005/8/layout/hierarchy2"/>
    <dgm:cxn modelId="{8058B0A3-81CC-9D49-8F39-3CD8883327C6}" type="presParOf" srcId="{1481F452-068A-174F-931A-2AB2FB19F758}" destId="{1D7B0668-5B01-B746-A1FD-2A2F35C6157F}" srcOrd="1" destOrd="0" presId="urn:microsoft.com/office/officeart/2005/8/layout/hierarchy2"/>
    <dgm:cxn modelId="{ABACC133-7C98-4A4D-BA84-B7B8D7A97497}" type="presParOf" srcId="{1D7B0668-5B01-B746-A1FD-2A2F35C6157F}" destId="{3477C98D-1C05-E74F-A8BA-E47DD0A4FB4E}" srcOrd="0" destOrd="0" presId="urn:microsoft.com/office/officeart/2005/8/layout/hierarchy2"/>
    <dgm:cxn modelId="{120591B9-9BEA-9047-B377-EF861DD34EBD}" type="presParOf" srcId="{1D7B0668-5B01-B746-A1FD-2A2F35C6157F}" destId="{13E12BD1-8495-1246-8699-6C0733174DB2}" srcOrd="1" destOrd="0" presId="urn:microsoft.com/office/officeart/2005/8/layout/hierarchy2"/>
    <dgm:cxn modelId="{63F208A6-4DC1-E448-AE0D-EBE26FCF401B}" type="presParOf" srcId="{1481F452-068A-174F-931A-2AB2FB19F758}" destId="{3210D1D8-84BC-8A40-84E8-3EC156D4FCB1}" srcOrd="2" destOrd="0" presId="urn:microsoft.com/office/officeart/2005/8/layout/hierarchy2"/>
    <dgm:cxn modelId="{276BAEB2-7DA1-824A-A969-8F607C0B6CF3}" type="presParOf" srcId="{3210D1D8-84BC-8A40-84E8-3EC156D4FCB1}" destId="{DA8000B4-4AEE-C84E-A049-16F32FE3EEBB}" srcOrd="0" destOrd="0" presId="urn:microsoft.com/office/officeart/2005/8/layout/hierarchy2"/>
    <dgm:cxn modelId="{059A2B5D-0D62-484E-8FAF-F8B66920CBAA}" type="presParOf" srcId="{1481F452-068A-174F-931A-2AB2FB19F758}" destId="{14B3237B-0C4A-F346-B4C9-2597A31527CB}" srcOrd="3" destOrd="0" presId="urn:microsoft.com/office/officeart/2005/8/layout/hierarchy2"/>
    <dgm:cxn modelId="{1EE14008-803B-0A41-A6FE-C9AB832AD8F3}" type="presParOf" srcId="{14B3237B-0C4A-F346-B4C9-2597A31527CB}" destId="{98F7CCF8-3469-2840-BB81-6A2A4C5A67B4}" srcOrd="0" destOrd="0" presId="urn:microsoft.com/office/officeart/2005/8/layout/hierarchy2"/>
    <dgm:cxn modelId="{544D1689-716B-734A-B755-0DA4DFB63AE8}" type="presParOf" srcId="{14B3237B-0C4A-F346-B4C9-2597A31527CB}" destId="{A59429CC-32BE-4941-B9B2-4E20214058E3}" srcOrd="1" destOrd="0" presId="urn:microsoft.com/office/officeart/2005/8/layout/hierarchy2"/>
    <dgm:cxn modelId="{5B1A3175-4F3F-6744-9F7B-EDD324E62D90}" type="presParOf" srcId="{A59429CC-32BE-4941-B9B2-4E20214058E3}" destId="{3D25CB3C-9D18-0940-88E6-70AD78CA0FFD}" srcOrd="0" destOrd="0" presId="urn:microsoft.com/office/officeart/2005/8/layout/hierarchy2"/>
    <dgm:cxn modelId="{E08A5DA1-A82B-F54B-8D66-79707976575B}" type="presParOf" srcId="{3D25CB3C-9D18-0940-88E6-70AD78CA0FFD}" destId="{084C543F-2C47-414B-BDE5-9754EAAB302E}" srcOrd="0" destOrd="0" presId="urn:microsoft.com/office/officeart/2005/8/layout/hierarchy2"/>
    <dgm:cxn modelId="{111F004E-8451-8F4B-8177-E7CC788C26A2}" type="presParOf" srcId="{A59429CC-32BE-4941-B9B2-4E20214058E3}" destId="{4D62B571-3031-2F44-B2E3-0AE23FD5FE63}" srcOrd="1" destOrd="0" presId="urn:microsoft.com/office/officeart/2005/8/layout/hierarchy2"/>
    <dgm:cxn modelId="{39D532DB-9F24-C94F-89CD-0263A0B87511}" type="presParOf" srcId="{4D62B571-3031-2F44-B2E3-0AE23FD5FE63}" destId="{98359F08-28CB-E149-9EA5-9D463294526C}" srcOrd="0" destOrd="0" presId="urn:microsoft.com/office/officeart/2005/8/layout/hierarchy2"/>
    <dgm:cxn modelId="{9CA1B15A-2CDF-7E42-BBC3-9E7A0DFBA9B1}" type="presParOf" srcId="{4D62B571-3031-2F44-B2E3-0AE23FD5FE63}" destId="{BB085F31-6F50-9C46-8EF0-3A9EEC2EDB67}" srcOrd="1" destOrd="0" presId="urn:microsoft.com/office/officeart/2005/8/layout/hierarchy2"/>
    <dgm:cxn modelId="{9D54D190-6B26-3648-ADE8-4858AE2E2FC4}" type="presParOf" srcId="{A59429CC-32BE-4941-B9B2-4E20214058E3}" destId="{B04F6260-9B17-2345-A1AB-45A431358BC0}" srcOrd="2" destOrd="0" presId="urn:microsoft.com/office/officeart/2005/8/layout/hierarchy2"/>
    <dgm:cxn modelId="{CC69170A-77B7-9D4C-B80F-DBB31CA0AFCE}" type="presParOf" srcId="{B04F6260-9B17-2345-A1AB-45A431358BC0}" destId="{A67E448A-0D91-3049-9C1B-A36C225CD428}" srcOrd="0" destOrd="0" presId="urn:microsoft.com/office/officeart/2005/8/layout/hierarchy2"/>
    <dgm:cxn modelId="{5064D6E8-2C27-A44A-88AE-8A4C51B8ED47}" type="presParOf" srcId="{A59429CC-32BE-4941-B9B2-4E20214058E3}" destId="{117007B4-8BA4-9044-A2F7-7E0419EE31BE}" srcOrd="3" destOrd="0" presId="urn:microsoft.com/office/officeart/2005/8/layout/hierarchy2"/>
    <dgm:cxn modelId="{501E144F-0A21-B64F-ADB2-1C060BFC3AEF}" type="presParOf" srcId="{117007B4-8BA4-9044-A2F7-7E0419EE31BE}" destId="{E99BEC01-3B50-8B41-B6EF-93975FB27B60}" srcOrd="0" destOrd="0" presId="urn:microsoft.com/office/officeart/2005/8/layout/hierarchy2"/>
    <dgm:cxn modelId="{12500570-EE1D-A442-B6F1-6D17D97C1581}" type="presParOf" srcId="{117007B4-8BA4-9044-A2F7-7E0419EE31BE}" destId="{1F238D91-6F1C-4A44-81E2-ECDBEAC1547F}" srcOrd="1" destOrd="0" presId="urn:microsoft.com/office/officeart/2005/8/layout/hierarchy2"/>
    <dgm:cxn modelId="{0B5991BB-5171-B246-B53C-FBE331D8FC88}" type="presParOf" srcId="{A59429CC-32BE-4941-B9B2-4E20214058E3}" destId="{F5AD9423-DBB1-ED43-B890-9C7473A5110F}" srcOrd="4" destOrd="0" presId="urn:microsoft.com/office/officeart/2005/8/layout/hierarchy2"/>
    <dgm:cxn modelId="{3126547E-779F-8A45-BFB1-1F5F75123C90}" type="presParOf" srcId="{F5AD9423-DBB1-ED43-B890-9C7473A5110F}" destId="{D7CD319F-D6C9-064F-ACF2-E3DC4F5FCC11}" srcOrd="0" destOrd="0" presId="urn:microsoft.com/office/officeart/2005/8/layout/hierarchy2"/>
    <dgm:cxn modelId="{4CF6B491-3E09-EF46-80A3-C1FB61AAE283}" type="presParOf" srcId="{A59429CC-32BE-4941-B9B2-4E20214058E3}" destId="{A24BAED9-DECA-B141-A399-5C49159243FB}" srcOrd="5" destOrd="0" presId="urn:microsoft.com/office/officeart/2005/8/layout/hierarchy2"/>
    <dgm:cxn modelId="{AE3A044D-689E-2447-BA82-CC6128B1CB39}" type="presParOf" srcId="{A24BAED9-DECA-B141-A399-5C49159243FB}" destId="{7D4D0F33-BF84-9042-BDFB-9799FB938E60}" srcOrd="0" destOrd="0" presId="urn:microsoft.com/office/officeart/2005/8/layout/hierarchy2"/>
    <dgm:cxn modelId="{ED6BC94A-ED1D-DC43-88F7-80CE5AB0A436}" type="presParOf" srcId="{A24BAED9-DECA-B141-A399-5C49159243FB}" destId="{3AE6F23E-4846-D343-BF33-EDE6D832253E}" srcOrd="1" destOrd="0" presId="urn:microsoft.com/office/officeart/2005/8/layout/hierarchy2"/>
    <dgm:cxn modelId="{484E0E29-3C88-DC4A-AA49-7A3CC6814F55}" type="presParOf" srcId="{A59429CC-32BE-4941-B9B2-4E20214058E3}" destId="{DCA1AD42-BEDD-4F4E-BF2F-B9E92DCBF651}" srcOrd="6" destOrd="0" presId="urn:microsoft.com/office/officeart/2005/8/layout/hierarchy2"/>
    <dgm:cxn modelId="{02183003-5AE0-D04C-B21D-DFAA4EC1988B}" type="presParOf" srcId="{DCA1AD42-BEDD-4F4E-BF2F-B9E92DCBF651}" destId="{A1E664CB-B3C9-AE45-B91E-066FCA0E6A4E}" srcOrd="0" destOrd="0" presId="urn:microsoft.com/office/officeart/2005/8/layout/hierarchy2"/>
    <dgm:cxn modelId="{57C22F17-2C55-C143-AFB0-663D543575FA}" type="presParOf" srcId="{A59429CC-32BE-4941-B9B2-4E20214058E3}" destId="{11978474-A34E-AD40-BC20-425AE9D37E65}" srcOrd="7" destOrd="0" presId="urn:microsoft.com/office/officeart/2005/8/layout/hierarchy2"/>
    <dgm:cxn modelId="{94816A78-86A8-774A-AD9E-F116FF2D3FD5}" type="presParOf" srcId="{11978474-A34E-AD40-BC20-425AE9D37E65}" destId="{2FB9B8D1-8B15-4442-840D-06FA21E6CA3B}" srcOrd="0" destOrd="0" presId="urn:microsoft.com/office/officeart/2005/8/layout/hierarchy2"/>
    <dgm:cxn modelId="{7F421991-DFB9-7840-8606-860796A919BE}" type="presParOf" srcId="{11978474-A34E-AD40-BC20-425AE9D37E65}" destId="{3FD13BD8-B17C-994F-A097-6BB2E7267FBF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AE0B14-99C7-164B-9EA2-C8238DEAC448}" type="doc">
      <dgm:prSet loTypeId="urn:microsoft.com/office/officeart/2005/8/layout/matrix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3BF8AA51-6C8D-594E-AA8D-573B09D2F3B5}">
      <dgm:prSet custT="1"/>
      <dgm:spPr/>
      <dgm:t>
        <a:bodyPr/>
        <a:lstStyle/>
        <a:p>
          <a:r>
            <a:rPr lang="en-US" sz="32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Scalable</a:t>
          </a:r>
          <a:endParaRPr lang="el-GR" sz="3200" b="1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5F66F2C6-C849-2F44-B253-19C0DFA81ADA}" type="parTrans" cxnId="{2365C152-3ACD-A745-89AE-5CABAA397A6D}">
      <dgm:prSet/>
      <dgm:spPr/>
      <dgm:t>
        <a:bodyPr/>
        <a:lstStyle/>
        <a:p>
          <a:endParaRPr lang="el-GR"/>
        </a:p>
      </dgm:t>
    </dgm:pt>
    <dgm:pt modelId="{997F4E5F-597E-AC48-8758-8B5BDB9E2326}" type="sibTrans" cxnId="{2365C152-3ACD-A745-89AE-5CABAA397A6D}">
      <dgm:prSet/>
      <dgm:spPr/>
      <dgm:t>
        <a:bodyPr/>
        <a:lstStyle/>
        <a:p>
          <a:endParaRPr lang="el-GR"/>
        </a:p>
      </dgm:t>
    </dgm:pt>
    <dgm:pt modelId="{2EB6275D-5981-4247-A51B-9F36BE95EEE6}">
      <dgm:prSet custT="1"/>
      <dgm:spPr/>
      <dgm:t>
        <a:bodyPr/>
        <a:lstStyle/>
        <a:p>
          <a:r>
            <a:rPr lang="en-US" sz="28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Methodology to Models</a:t>
          </a:r>
          <a:endParaRPr lang="el-GR" sz="2800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7A583BC3-DE67-7447-9712-E0DD084F2C18}" type="parTrans" cxnId="{6D1D127C-EAB1-0E4A-8F48-ADB5E6590636}">
      <dgm:prSet/>
      <dgm:spPr/>
      <dgm:t>
        <a:bodyPr/>
        <a:lstStyle/>
        <a:p>
          <a:endParaRPr lang="el-GR"/>
        </a:p>
      </dgm:t>
    </dgm:pt>
    <dgm:pt modelId="{4D6785DA-8CAF-F642-BC1D-A0EEA9561EA8}" type="sibTrans" cxnId="{6D1D127C-EAB1-0E4A-8F48-ADB5E6590636}">
      <dgm:prSet/>
      <dgm:spPr/>
      <dgm:t>
        <a:bodyPr/>
        <a:lstStyle/>
        <a:p>
          <a:endParaRPr lang="el-GR"/>
        </a:p>
      </dgm:t>
    </dgm:pt>
    <dgm:pt modelId="{FBE0471A-EB39-DB4C-8655-D55046344ED8}">
      <dgm:prSet custT="1"/>
      <dgm:spPr/>
      <dgm:t>
        <a:bodyPr/>
        <a:lstStyle/>
        <a:p>
          <a:r>
            <a:rPr lang="en-US" sz="28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Multi-factors</a:t>
          </a:r>
          <a:endParaRPr lang="el-GR" sz="2800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A0B8DAB6-D721-394E-99EB-2FA049B9197F}" type="parTrans" cxnId="{5E851615-5FC1-D74D-A017-BE1A5EF0D059}">
      <dgm:prSet/>
      <dgm:spPr/>
      <dgm:t>
        <a:bodyPr/>
        <a:lstStyle/>
        <a:p>
          <a:endParaRPr lang="el-GR"/>
        </a:p>
      </dgm:t>
    </dgm:pt>
    <dgm:pt modelId="{BA22CEB5-29C0-BD44-B2B2-2E07B06030F1}" type="sibTrans" cxnId="{5E851615-5FC1-D74D-A017-BE1A5EF0D059}">
      <dgm:prSet/>
      <dgm:spPr/>
      <dgm:t>
        <a:bodyPr/>
        <a:lstStyle/>
        <a:p>
          <a:endParaRPr lang="el-GR"/>
        </a:p>
      </dgm:t>
    </dgm:pt>
    <dgm:pt modelId="{8B40C0F2-0A64-E542-84D5-3B08E198E245}">
      <dgm:prSet custT="1"/>
      <dgm:spPr/>
      <dgm:t>
        <a:bodyPr/>
        <a:lstStyle/>
        <a:p>
          <a:r>
            <a:rPr lang="en-US" sz="28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Taxonomy</a:t>
          </a:r>
          <a:r>
            <a:rPr lang="el-GR" sz="28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2800" b="0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&amp; Weights</a:t>
          </a:r>
          <a:endParaRPr lang="el-GR" sz="2800" b="0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3CD09D83-0A7E-6E49-A4E7-340C139E7ADB}" type="parTrans" cxnId="{BD0C22A1-EA1F-5C4B-82F3-D5AFBC9B01D1}">
      <dgm:prSet/>
      <dgm:spPr/>
      <dgm:t>
        <a:bodyPr/>
        <a:lstStyle/>
        <a:p>
          <a:endParaRPr lang="el-GR"/>
        </a:p>
      </dgm:t>
    </dgm:pt>
    <dgm:pt modelId="{4F80C91A-2A2F-1248-A827-DCEB8429B837}" type="sibTrans" cxnId="{BD0C22A1-EA1F-5C4B-82F3-D5AFBC9B01D1}">
      <dgm:prSet/>
      <dgm:spPr/>
      <dgm:t>
        <a:bodyPr/>
        <a:lstStyle/>
        <a:p>
          <a:endParaRPr lang="el-GR"/>
        </a:p>
      </dgm:t>
    </dgm:pt>
    <dgm:pt modelId="{7B09621B-B8E0-C548-944C-F3B95BAEA705}">
      <dgm:prSet custT="1"/>
      <dgm:spPr/>
      <dgm:t>
        <a:bodyPr/>
        <a:lstStyle/>
        <a:p>
          <a:r>
            <a:rPr lang="en-US" sz="32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Flexible</a:t>
          </a:r>
          <a:endParaRPr lang="el-GR" sz="3200" b="1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21029171-ED7B-424E-91C7-A18050B586CA}" type="parTrans" cxnId="{C2F4DA5A-FE4D-A140-8310-1BCB8ADE1597}">
      <dgm:prSet/>
      <dgm:spPr/>
      <dgm:t>
        <a:bodyPr/>
        <a:lstStyle/>
        <a:p>
          <a:endParaRPr lang="el-GR"/>
        </a:p>
      </dgm:t>
    </dgm:pt>
    <dgm:pt modelId="{223AED3A-2FBB-A140-98BF-6674913CA3F6}" type="sibTrans" cxnId="{C2F4DA5A-FE4D-A140-8310-1BCB8ADE1597}">
      <dgm:prSet/>
      <dgm:spPr/>
      <dgm:t>
        <a:bodyPr/>
        <a:lstStyle/>
        <a:p>
          <a:endParaRPr lang="el-GR"/>
        </a:p>
      </dgm:t>
    </dgm:pt>
    <dgm:pt modelId="{AC175489-2AE6-CE4B-ABF6-E44AADBCAB75}">
      <dgm:prSet custT="1"/>
      <dgm:spPr/>
      <dgm:t>
        <a:bodyPr/>
        <a:lstStyle/>
        <a:p>
          <a:r>
            <a:rPr lang="en-US" sz="2800" b="1" i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Cloud</a:t>
          </a:r>
          <a:endParaRPr lang="el-GR" sz="2800" b="1" i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70A7E7A3-4467-4144-B29A-1228D46A193F}" type="parTrans" cxnId="{F27748D8-4BAA-0C49-B035-9FBFFDB77F5F}">
      <dgm:prSet/>
      <dgm:spPr/>
      <dgm:t>
        <a:bodyPr/>
        <a:lstStyle/>
        <a:p>
          <a:endParaRPr lang="el-GR"/>
        </a:p>
      </dgm:t>
    </dgm:pt>
    <dgm:pt modelId="{865F18AA-F389-DF45-AFAA-E3898287AF3D}" type="sibTrans" cxnId="{F27748D8-4BAA-0C49-B035-9FBFFDB77F5F}">
      <dgm:prSet/>
      <dgm:spPr/>
      <dgm:t>
        <a:bodyPr/>
        <a:lstStyle/>
        <a:p>
          <a:endParaRPr lang="el-GR"/>
        </a:p>
      </dgm:t>
    </dgm:pt>
    <dgm:pt modelId="{F1FD45B3-48A0-DB41-810F-ABF8DB7354C2}">
      <dgm:prSet custT="1"/>
      <dgm:spPr/>
      <dgm:t>
        <a:bodyPr/>
        <a:lstStyle/>
        <a:p>
          <a:r>
            <a:rPr lang="en-US" sz="28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Amazon Web Services</a:t>
          </a:r>
          <a:endParaRPr lang="el-GR" sz="2800" b="1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D22C211D-668C-6D40-861B-03337D646F46}" type="parTrans" cxnId="{32641207-DB0B-4944-B29E-CB6FB57B03C6}">
      <dgm:prSet/>
      <dgm:spPr/>
      <dgm:t>
        <a:bodyPr/>
        <a:lstStyle/>
        <a:p>
          <a:endParaRPr lang="el-GR"/>
        </a:p>
      </dgm:t>
    </dgm:pt>
    <dgm:pt modelId="{46958418-E639-134D-A9AF-FF54048BB60E}" type="sibTrans" cxnId="{32641207-DB0B-4944-B29E-CB6FB57B03C6}">
      <dgm:prSet/>
      <dgm:spPr/>
      <dgm:t>
        <a:bodyPr/>
        <a:lstStyle/>
        <a:p>
          <a:endParaRPr lang="el-GR"/>
        </a:p>
      </dgm:t>
    </dgm:pt>
    <dgm:pt modelId="{83B1B61B-AF8E-C840-ABE1-BE4A1B396364}">
      <dgm:prSet custT="1"/>
      <dgm:spPr/>
      <dgm:t>
        <a:bodyPr/>
        <a:lstStyle/>
        <a:p>
          <a:r>
            <a:rPr lang="en-US" sz="28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API</a:t>
          </a:r>
          <a:endParaRPr lang="el-GR" sz="2800" b="1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CEE77AF4-1544-9540-BA0C-D742469E274C}" type="parTrans" cxnId="{5168CE38-C29E-A141-9076-15F90552D58C}">
      <dgm:prSet/>
      <dgm:spPr/>
      <dgm:t>
        <a:bodyPr/>
        <a:lstStyle/>
        <a:p>
          <a:endParaRPr lang="el-GR"/>
        </a:p>
      </dgm:t>
    </dgm:pt>
    <dgm:pt modelId="{A3BD494A-0A9C-FC41-B6A4-0549D2F694D4}" type="sibTrans" cxnId="{5168CE38-C29E-A141-9076-15F90552D58C}">
      <dgm:prSet/>
      <dgm:spPr/>
      <dgm:t>
        <a:bodyPr/>
        <a:lstStyle/>
        <a:p>
          <a:endParaRPr lang="el-GR"/>
        </a:p>
      </dgm:t>
    </dgm:pt>
    <dgm:pt modelId="{F1013371-463E-8146-8C68-F1C807ADAC09}">
      <dgm:prSet custT="1"/>
      <dgm:spPr/>
      <dgm:t>
        <a:bodyPr/>
        <a:lstStyle/>
        <a:p>
          <a:r>
            <a:rPr lang="en-US" sz="2800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ERPs/DBs Connection</a:t>
          </a:r>
          <a:endParaRPr lang="el-GR" sz="2800" b="1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098FB7FE-4D8F-A348-89FD-6CD9BDA605F0}" type="parTrans" cxnId="{4DD34B11-EC5A-C148-B503-6803F07CD3B6}">
      <dgm:prSet/>
      <dgm:spPr/>
      <dgm:t>
        <a:bodyPr/>
        <a:lstStyle/>
        <a:p>
          <a:endParaRPr lang="el-GR"/>
        </a:p>
      </dgm:t>
    </dgm:pt>
    <dgm:pt modelId="{423DDBEA-4D55-DD43-B6F7-0B0598E47B54}" type="sibTrans" cxnId="{4DD34B11-EC5A-C148-B503-6803F07CD3B6}">
      <dgm:prSet/>
      <dgm:spPr/>
      <dgm:t>
        <a:bodyPr/>
        <a:lstStyle/>
        <a:p>
          <a:endParaRPr lang="el-GR"/>
        </a:p>
      </dgm:t>
    </dgm:pt>
    <dgm:pt modelId="{0ACD3440-3A80-AD49-83BA-F19B9F01F3B9}">
      <dgm:prSet custT="1"/>
      <dgm:spPr/>
      <dgm:t>
        <a:bodyPr/>
        <a:lstStyle/>
        <a:p>
          <a:r>
            <a:rPr lang="en-US" sz="3200" b="1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Cooperative</a:t>
          </a:r>
          <a:endParaRPr lang="el-GR" sz="3200" b="1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911C5F8E-27E4-2D45-AF91-230DCB310816}" type="parTrans" cxnId="{8AACAC44-6D02-E84C-AA6C-83C03D6637D5}">
      <dgm:prSet/>
      <dgm:spPr/>
      <dgm:t>
        <a:bodyPr/>
        <a:lstStyle/>
        <a:p>
          <a:endParaRPr lang="el-GR"/>
        </a:p>
      </dgm:t>
    </dgm:pt>
    <dgm:pt modelId="{5F09D0F9-C76C-CF4D-B0CC-6C529FC3D479}" type="sibTrans" cxnId="{8AACAC44-6D02-E84C-AA6C-83C03D6637D5}">
      <dgm:prSet/>
      <dgm:spPr/>
      <dgm:t>
        <a:bodyPr/>
        <a:lstStyle/>
        <a:p>
          <a:endParaRPr lang="el-GR"/>
        </a:p>
      </dgm:t>
    </dgm:pt>
    <dgm:pt modelId="{FCEB2760-F1D1-F841-AB35-7B7233EFB378}">
      <dgm:prSet custT="1"/>
      <dgm:spPr/>
      <dgm:t>
        <a:bodyPr/>
        <a:lstStyle/>
        <a:p>
          <a:r>
            <a:rPr lang="en-US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Businesses</a:t>
          </a:r>
          <a:endParaRPr lang="el-GR" sz="2800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D993FB31-8C93-4540-88AC-0D351D8D4258}" type="parTrans" cxnId="{ABEB5708-8625-564A-B18E-21214D7C98D6}">
      <dgm:prSet/>
      <dgm:spPr/>
      <dgm:t>
        <a:bodyPr/>
        <a:lstStyle/>
        <a:p>
          <a:endParaRPr lang="el-GR"/>
        </a:p>
      </dgm:t>
    </dgm:pt>
    <dgm:pt modelId="{305F046B-2484-B049-9E5A-4D8D7CB9827D}" type="sibTrans" cxnId="{ABEB5708-8625-564A-B18E-21214D7C98D6}">
      <dgm:prSet/>
      <dgm:spPr/>
      <dgm:t>
        <a:bodyPr/>
        <a:lstStyle/>
        <a:p>
          <a:endParaRPr lang="el-GR"/>
        </a:p>
      </dgm:t>
    </dgm:pt>
    <dgm:pt modelId="{36A6E3B8-BE29-B542-97DE-3900AA4935BE}">
      <dgm:prSet custT="1"/>
      <dgm:spPr/>
      <dgm:t>
        <a:bodyPr/>
        <a:lstStyle/>
        <a:p>
          <a:r>
            <a:rPr lang="en-US" sz="2800" b="0" i="0" dirty="0" err="1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Scorecoards</a:t>
          </a:r>
          <a:endParaRPr lang="el-GR" sz="2800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3579BF56-CF78-F84B-966E-2A8F737F16C4}" type="parTrans" cxnId="{4DD0A11F-0B68-4042-B074-7D811EC19037}">
      <dgm:prSet/>
      <dgm:spPr/>
      <dgm:t>
        <a:bodyPr/>
        <a:lstStyle/>
        <a:p>
          <a:endParaRPr lang="el-GR"/>
        </a:p>
      </dgm:t>
    </dgm:pt>
    <dgm:pt modelId="{08BD9268-6997-664F-8FD9-FA9A0ED17B9C}" type="sibTrans" cxnId="{4DD0A11F-0B68-4042-B074-7D811EC19037}">
      <dgm:prSet/>
      <dgm:spPr/>
      <dgm:t>
        <a:bodyPr/>
        <a:lstStyle/>
        <a:p>
          <a:endParaRPr lang="el-GR"/>
        </a:p>
      </dgm:t>
    </dgm:pt>
    <dgm:pt modelId="{12132FE7-5DAD-1942-AE51-65A170F15B61}">
      <dgm:prSet custT="1"/>
      <dgm:spPr/>
      <dgm:t>
        <a:bodyPr/>
        <a:lstStyle/>
        <a:p>
          <a:r>
            <a:rPr lang="en-US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Users</a:t>
          </a:r>
          <a:endParaRPr lang="el-GR" sz="2800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3304A054-4730-6045-BCB6-919CC88325F7}" type="parTrans" cxnId="{3999FBF7-2668-5B4A-B0F2-EA262D1CF292}">
      <dgm:prSet/>
      <dgm:spPr/>
      <dgm:t>
        <a:bodyPr/>
        <a:lstStyle/>
        <a:p>
          <a:endParaRPr lang="el-GR"/>
        </a:p>
      </dgm:t>
    </dgm:pt>
    <dgm:pt modelId="{33F9C6D2-47F7-8F4B-B3DB-687DD30DDCAE}" type="sibTrans" cxnId="{3999FBF7-2668-5B4A-B0F2-EA262D1CF292}">
      <dgm:prSet/>
      <dgm:spPr/>
      <dgm:t>
        <a:bodyPr/>
        <a:lstStyle/>
        <a:p>
          <a:endParaRPr lang="el-GR"/>
        </a:p>
      </dgm:t>
    </dgm:pt>
    <dgm:pt modelId="{0AA8ADDE-0C03-E046-9D71-778A6CEAF83B}">
      <dgm:prSet custT="1"/>
      <dgm:spPr/>
      <dgm:t>
        <a:bodyPr/>
        <a:lstStyle/>
        <a:p>
          <a:r>
            <a:rPr lang="en-US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Roles</a:t>
          </a:r>
          <a:r>
            <a:rPr lang="el-GR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/</a:t>
          </a:r>
          <a:r>
            <a:rPr lang="en-US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Rights</a:t>
          </a:r>
          <a:endParaRPr lang="el-GR" sz="2800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9F28D0DE-8D0D-7541-A79E-27432317D102}" type="parTrans" cxnId="{7E27CE81-3220-5D48-B171-B83CD2995EF4}">
      <dgm:prSet/>
      <dgm:spPr/>
      <dgm:t>
        <a:bodyPr/>
        <a:lstStyle/>
        <a:p>
          <a:endParaRPr lang="el-GR"/>
        </a:p>
      </dgm:t>
    </dgm:pt>
    <dgm:pt modelId="{63EAA3C0-1533-9346-9902-1CF914D85B29}" type="sibTrans" cxnId="{7E27CE81-3220-5D48-B171-B83CD2995EF4}">
      <dgm:prSet/>
      <dgm:spPr/>
      <dgm:t>
        <a:bodyPr/>
        <a:lstStyle/>
        <a:p>
          <a:endParaRPr lang="el-GR"/>
        </a:p>
      </dgm:t>
    </dgm:pt>
    <dgm:pt modelId="{51B7DF14-0E30-304C-AADC-8D3FD4B31261}">
      <dgm:prSet custT="1"/>
      <dgm:spPr/>
      <dgm:t>
        <a:bodyPr/>
        <a:lstStyle/>
        <a:p>
          <a:r>
            <a:rPr lang="en-US" sz="3200" b="1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And</a:t>
          </a:r>
          <a:r>
            <a:rPr lang="el-GR" sz="3200" b="1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…</a:t>
          </a:r>
        </a:p>
      </dgm:t>
    </dgm:pt>
    <dgm:pt modelId="{F241DD6F-FA35-A143-A1D1-2BF2F5FFFAA4}" type="sibTrans" cxnId="{F230DFB2-E433-A84A-B072-68BE66ED4830}">
      <dgm:prSet/>
      <dgm:spPr/>
      <dgm:t>
        <a:bodyPr/>
        <a:lstStyle/>
        <a:p>
          <a:endParaRPr lang="el-GR"/>
        </a:p>
      </dgm:t>
    </dgm:pt>
    <dgm:pt modelId="{01E7EB62-6C7D-9249-AB6F-776491F93E03}" type="parTrans" cxnId="{F230DFB2-E433-A84A-B072-68BE66ED4830}">
      <dgm:prSet/>
      <dgm:spPr/>
      <dgm:t>
        <a:bodyPr/>
        <a:lstStyle/>
        <a:p>
          <a:endParaRPr lang="el-GR"/>
        </a:p>
      </dgm:t>
    </dgm:pt>
    <dgm:pt modelId="{7B618095-3FE6-0F4A-B5A2-19EDB725A5DF}">
      <dgm:prSet custT="1"/>
      <dgm:spPr/>
      <dgm:t>
        <a:bodyPr/>
        <a:lstStyle/>
        <a:p>
          <a:r>
            <a:rPr lang="en-US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EL/EN</a:t>
          </a:r>
          <a:endParaRPr lang="el-GR" sz="2800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FE1ABD4C-6351-CD4D-B553-AE4A33F61C5A}" type="sibTrans" cxnId="{BAB3C799-0235-D247-BD0D-C3A9CCA0EF74}">
      <dgm:prSet/>
      <dgm:spPr/>
      <dgm:t>
        <a:bodyPr/>
        <a:lstStyle/>
        <a:p>
          <a:endParaRPr lang="el-GR"/>
        </a:p>
      </dgm:t>
    </dgm:pt>
    <dgm:pt modelId="{72098C1F-8356-A84B-9CC5-6F8CEC2A16DB}" type="parTrans" cxnId="{BAB3C799-0235-D247-BD0D-C3A9CCA0EF74}">
      <dgm:prSet/>
      <dgm:spPr/>
      <dgm:t>
        <a:bodyPr/>
        <a:lstStyle/>
        <a:p>
          <a:endParaRPr lang="el-GR"/>
        </a:p>
      </dgm:t>
    </dgm:pt>
    <dgm:pt modelId="{9BFE8EEF-105F-A04D-B4A4-BD9D09683CA0}">
      <dgm:prSet custT="1"/>
      <dgm:spPr/>
      <dgm:t>
        <a:bodyPr/>
        <a:lstStyle/>
        <a:p>
          <a:r>
            <a:rPr lang="en-US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Comparative evaluation</a:t>
          </a:r>
          <a:endParaRPr lang="el-GR" sz="2800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23D0DF21-15D5-BF49-BEB2-3AC37108D14C}" type="sibTrans" cxnId="{9024DCD5-D061-B345-B4A3-9C3F74E024AA}">
      <dgm:prSet/>
      <dgm:spPr/>
      <dgm:t>
        <a:bodyPr/>
        <a:lstStyle/>
        <a:p>
          <a:endParaRPr lang="el-GR"/>
        </a:p>
      </dgm:t>
    </dgm:pt>
    <dgm:pt modelId="{EA7D1798-D401-4B40-8E54-F9B5ADA984A7}" type="parTrans" cxnId="{9024DCD5-D061-B345-B4A3-9C3F74E024AA}">
      <dgm:prSet/>
      <dgm:spPr/>
      <dgm:t>
        <a:bodyPr/>
        <a:lstStyle/>
        <a:p>
          <a:endParaRPr lang="el-GR"/>
        </a:p>
      </dgm:t>
    </dgm:pt>
    <dgm:pt modelId="{0AD48624-70E4-9248-A2BD-AA283FDF7808}">
      <dgm:prSet custT="1"/>
      <dgm:spPr/>
      <dgm:t>
        <a:bodyPr/>
        <a:lstStyle/>
        <a:p>
          <a:r>
            <a:rPr lang="en-US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E-Learning</a:t>
          </a:r>
          <a:endParaRPr lang="el-GR" sz="2800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22E2336C-405C-3040-B1B5-C0B67BFC255E}" type="sibTrans" cxnId="{25362BD5-CBFD-0241-A21E-0BF7F21E927A}">
      <dgm:prSet/>
      <dgm:spPr/>
      <dgm:t>
        <a:bodyPr/>
        <a:lstStyle/>
        <a:p>
          <a:endParaRPr lang="el-GR"/>
        </a:p>
      </dgm:t>
    </dgm:pt>
    <dgm:pt modelId="{076926FD-892F-5F43-9B87-F7CEF59600DA}" type="parTrans" cxnId="{25362BD5-CBFD-0241-A21E-0BF7F21E927A}">
      <dgm:prSet/>
      <dgm:spPr/>
      <dgm:t>
        <a:bodyPr/>
        <a:lstStyle/>
        <a:p>
          <a:endParaRPr lang="el-GR"/>
        </a:p>
      </dgm:t>
    </dgm:pt>
    <dgm:pt modelId="{49E0C731-1E02-1047-B820-5CA8F3AC9028}">
      <dgm:prSet custT="1"/>
      <dgm:spPr/>
      <dgm:t>
        <a:bodyPr/>
        <a:lstStyle/>
        <a:p>
          <a:r>
            <a:rPr lang="en-US" sz="2800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Auto Calculations</a:t>
          </a:r>
          <a:endParaRPr lang="el-GR" sz="2800" b="0" i="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055382D6-E7CC-4C40-B6E6-44ACED8E61E4}" type="sibTrans" cxnId="{E8036E52-B551-824F-82BE-A1BF6AA20E77}">
      <dgm:prSet/>
      <dgm:spPr/>
      <dgm:t>
        <a:bodyPr/>
        <a:lstStyle/>
        <a:p>
          <a:endParaRPr lang="el-GR"/>
        </a:p>
      </dgm:t>
    </dgm:pt>
    <dgm:pt modelId="{D891A0B9-1281-0C47-A173-D9F4FDAF5CB2}" type="parTrans" cxnId="{E8036E52-B551-824F-82BE-A1BF6AA20E77}">
      <dgm:prSet/>
      <dgm:spPr/>
      <dgm:t>
        <a:bodyPr/>
        <a:lstStyle/>
        <a:p>
          <a:endParaRPr lang="el-GR"/>
        </a:p>
      </dgm:t>
    </dgm:pt>
    <dgm:pt modelId="{80316B71-0393-034F-ACE7-CE9419659AFB}" type="pres">
      <dgm:prSet presAssocID="{9BAE0B14-99C7-164B-9EA2-C8238DEAC448}" presName="matrix" presStyleCnt="0">
        <dgm:presLayoutVars>
          <dgm:chMax val="1"/>
          <dgm:dir/>
          <dgm:resizeHandles val="exact"/>
        </dgm:presLayoutVars>
      </dgm:prSet>
      <dgm:spPr/>
    </dgm:pt>
    <dgm:pt modelId="{865277B1-E13E-324D-81B4-C01FA087ED09}" type="pres">
      <dgm:prSet presAssocID="{9BAE0B14-99C7-164B-9EA2-C8238DEAC448}" presName="axisShape" presStyleLbl="bgShp" presStyleIdx="0" presStyleCnt="1" custScaleX="135294" custLinFactNeighborX="1280"/>
      <dgm:spPr/>
    </dgm:pt>
    <dgm:pt modelId="{DEEF5296-A976-DC48-82B5-407088FA69BE}" type="pres">
      <dgm:prSet presAssocID="{9BAE0B14-99C7-164B-9EA2-C8238DEAC448}" presName="rect1" presStyleLbl="node1" presStyleIdx="0" presStyleCnt="4" custScaleX="156387" custLinFactNeighborX="-26192" custLinFactNeighborY="-352">
        <dgm:presLayoutVars>
          <dgm:chMax val="0"/>
          <dgm:chPref val="0"/>
          <dgm:bulletEnabled val="1"/>
        </dgm:presLayoutVars>
      </dgm:prSet>
      <dgm:spPr/>
    </dgm:pt>
    <dgm:pt modelId="{9D932546-8C7E-054F-A10B-44AD8F5036A5}" type="pres">
      <dgm:prSet presAssocID="{9BAE0B14-99C7-164B-9EA2-C8238DEAC448}" presName="rect2" presStyleLbl="node1" presStyleIdx="1" presStyleCnt="4" custScaleX="157721" custLinFactNeighborX="32039" custLinFactNeighborY="-352">
        <dgm:presLayoutVars>
          <dgm:chMax val="0"/>
          <dgm:chPref val="0"/>
          <dgm:bulletEnabled val="1"/>
        </dgm:presLayoutVars>
      </dgm:prSet>
      <dgm:spPr/>
    </dgm:pt>
    <dgm:pt modelId="{1C0A1D63-64F0-B94E-A4F4-9B88A5D10AEA}" type="pres">
      <dgm:prSet presAssocID="{9BAE0B14-99C7-164B-9EA2-C8238DEAC448}" presName="rect3" presStyleLbl="node1" presStyleIdx="2" presStyleCnt="4" custScaleX="159665" custLinFactNeighborX="-27831" custLinFactNeighborY="1920">
        <dgm:presLayoutVars>
          <dgm:chMax val="0"/>
          <dgm:chPref val="0"/>
          <dgm:bulletEnabled val="1"/>
        </dgm:presLayoutVars>
      </dgm:prSet>
      <dgm:spPr/>
    </dgm:pt>
    <dgm:pt modelId="{17739BD8-3A29-E949-92E2-240ED4A4CD88}" type="pres">
      <dgm:prSet presAssocID="{9BAE0B14-99C7-164B-9EA2-C8238DEAC448}" presName="rect4" presStyleLbl="node1" presStyleIdx="3" presStyleCnt="4" custScaleX="156475" custLinFactNeighborX="31489" custLinFactNeighborY="1920">
        <dgm:presLayoutVars>
          <dgm:chMax val="0"/>
          <dgm:chPref val="0"/>
          <dgm:bulletEnabled val="1"/>
        </dgm:presLayoutVars>
      </dgm:prSet>
      <dgm:spPr/>
    </dgm:pt>
  </dgm:ptLst>
  <dgm:cxnLst>
    <dgm:cxn modelId="{32641207-DB0B-4944-B29E-CB6FB57B03C6}" srcId="{7B09621B-B8E0-C548-944C-F3B95BAEA705}" destId="{F1FD45B3-48A0-DB41-810F-ABF8DB7354C2}" srcOrd="1" destOrd="0" parTransId="{D22C211D-668C-6D40-861B-03337D646F46}" sibTransId="{46958418-E639-134D-A9AF-FF54048BB60E}"/>
    <dgm:cxn modelId="{ABEB5708-8625-564A-B18E-21214D7C98D6}" srcId="{0ACD3440-3A80-AD49-83BA-F19B9F01F3B9}" destId="{FCEB2760-F1D1-F841-AB35-7B7233EFB378}" srcOrd="0" destOrd="0" parTransId="{D993FB31-8C93-4540-88AC-0D351D8D4258}" sibTransId="{305F046B-2484-B049-9E5A-4D8D7CB9827D}"/>
    <dgm:cxn modelId="{4DD34B11-EC5A-C148-B503-6803F07CD3B6}" srcId="{7B09621B-B8E0-C548-944C-F3B95BAEA705}" destId="{F1013371-463E-8146-8C68-F1C807ADAC09}" srcOrd="3" destOrd="0" parTransId="{098FB7FE-4D8F-A348-89FD-6CD9BDA605F0}" sibTransId="{423DDBEA-4D55-DD43-B6F7-0B0598E47B54}"/>
    <dgm:cxn modelId="{5E851615-5FC1-D74D-A017-BE1A5EF0D059}" srcId="{3BF8AA51-6C8D-594E-AA8D-573B09D2F3B5}" destId="{FBE0471A-EB39-DB4C-8655-D55046344ED8}" srcOrd="1" destOrd="0" parTransId="{A0B8DAB6-D721-394E-99EB-2FA049B9197F}" sibTransId="{BA22CEB5-29C0-BD44-B2B2-2E07B06030F1}"/>
    <dgm:cxn modelId="{926C5918-866D-AE42-BC53-6606BF26E7DC}" type="presOf" srcId="{83B1B61B-AF8E-C840-ABE1-BE4A1B396364}" destId="{9D932546-8C7E-054F-A10B-44AD8F5036A5}" srcOrd="0" destOrd="3" presId="urn:microsoft.com/office/officeart/2005/8/layout/matrix2"/>
    <dgm:cxn modelId="{4DD0A11F-0B68-4042-B074-7D811EC19037}" srcId="{0ACD3440-3A80-AD49-83BA-F19B9F01F3B9}" destId="{36A6E3B8-BE29-B542-97DE-3900AA4935BE}" srcOrd="1" destOrd="0" parTransId="{3579BF56-CF78-F84B-966E-2A8F737F16C4}" sibTransId="{08BD9268-6997-664F-8FD9-FA9A0ED17B9C}"/>
    <dgm:cxn modelId="{392D0B24-84E9-D149-A5CC-D888223794D0}" type="presOf" srcId="{FBE0471A-EB39-DB4C-8655-D55046344ED8}" destId="{DEEF5296-A976-DC48-82B5-407088FA69BE}" srcOrd="0" destOrd="2" presId="urn:microsoft.com/office/officeart/2005/8/layout/matrix2"/>
    <dgm:cxn modelId="{03B2F52E-916D-A644-BF92-56D41E5AE307}" type="presOf" srcId="{9BAE0B14-99C7-164B-9EA2-C8238DEAC448}" destId="{80316B71-0393-034F-ACE7-CE9419659AFB}" srcOrd="0" destOrd="0" presId="urn:microsoft.com/office/officeart/2005/8/layout/matrix2"/>
    <dgm:cxn modelId="{5168CE38-C29E-A141-9076-15F90552D58C}" srcId="{7B09621B-B8E0-C548-944C-F3B95BAEA705}" destId="{83B1B61B-AF8E-C840-ABE1-BE4A1B396364}" srcOrd="2" destOrd="0" parTransId="{CEE77AF4-1544-9540-BA0C-D742469E274C}" sibTransId="{A3BD494A-0A9C-FC41-B6A4-0549D2F694D4}"/>
    <dgm:cxn modelId="{32E6393D-3D74-7A41-B771-211904E3B078}" type="presOf" srcId="{F1013371-463E-8146-8C68-F1C807ADAC09}" destId="{9D932546-8C7E-054F-A10B-44AD8F5036A5}" srcOrd="0" destOrd="4" presId="urn:microsoft.com/office/officeart/2005/8/layout/matrix2"/>
    <dgm:cxn modelId="{FF15BF61-722A-2F40-95F5-A32746722584}" type="presOf" srcId="{FCEB2760-F1D1-F841-AB35-7B7233EFB378}" destId="{1C0A1D63-64F0-B94E-A4F4-9B88A5D10AEA}" srcOrd="0" destOrd="1" presId="urn:microsoft.com/office/officeart/2005/8/layout/matrix2"/>
    <dgm:cxn modelId="{8AACAC44-6D02-E84C-AA6C-83C03D6637D5}" srcId="{9BAE0B14-99C7-164B-9EA2-C8238DEAC448}" destId="{0ACD3440-3A80-AD49-83BA-F19B9F01F3B9}" srcOrd="2" destOrd="0" parTransId="{911C5F8E-27E4-2D45-AF91-230DCB310816}" sibTransId="{5F09D0F9-C76C-CF4D-B0CC-6C529FC3D479}"/>
    <dgm:cxn modelId="{816BAC4D-FF7D-724C-9628-0532AD6B91F6}" type="presOf" srcId="{49E0C731-1E02-1047-B820-5CA8F3AC9028}" destId="{17739BD8-3A29-E949-92E2-240ED4A4CD88}" srcOrd="0" destOrd="4" presId="urn:microsoft.com/office/officeart/2005/8/layout/matrix2"/>
    <dgm:cxn modelId="{4637976F-2E2C-C041-91C0-8CAC1DFDD6CB}" type="presOf" srcId="{8B40C0F2-0A64-E542-84D5-3B08E198E245}" destId="{DEEF5296-A976-DC48-82B5-407088FA69BE}" srcOrd="0" destOrd="3" presId="urn:microsoft.com/office/officeart/2005/8/layout/matrix2"/>
    <dgm:cxn modelId="{E8036E52-B551-824F-82BE-A1BF6AA20E77}" srcId="{51B7DF14-0E30-304C-AADC-8D3FD4B31261}" destId="{49E0C731-1E02-1047-B820-5CA8F3AC9028}" srcOrd="3" destOrd="0" parTransId="{D891A0B9-1281-0C47-A173-D9F4FDAF5CB2}" sibTransId="{055382D6-E7CC-4C40-B6E6-44ACED8E61E4}"/>
    <dgm:cxn modelId="{2365C152-3ACD-A745-89AE-5CABAA397A6D}" srcId="{9BAE0B14-99C7-164B-9EA2-C8238DEAC448}" destId="{3BF8AA51-6C8D-594E-AA8D-573B09D2F3B5}" srcOrd="0" destOrd="0" parTransId="{5F66F2C6-C849-2F44-B253-19C0DFA81ADA}" sibTransId="{997F4E5F-597E-AC48-8758-8B5BDB9E2326}"/>
    <dgm:cxn modelId="{C2F4DA5A-FE4D-A140-8310-1BCB8ADE1597}" srcId="{9BAE0B14-99C7-164B-9EA2-C8238DEAC448}" destId="{7B09621B-B8E0-C548-944C-F3B95BAEA705}" srcOrd="1" destOrd="0" parTransId="{21029171-ED7B-424E-91C7-A18050B586CA}" sibTransId="{223AED3A-2FBB-A140-98BF-6674913CA3F6}"/>
    <dgm:cxn modelId="{6D1D127C-EAB1-0E4A-8F48-ADB5E6590636}" srcId="{3BF8AA51-6C8D-594E-AA8D-573B09D2F3B5}" destId="{2EB6275D-5981-4247-A51B-9F36BE95EEE6}" srcOrd="0" destOrd="0" parTransId="{7A583BC3-DE67-7447-9712-E0DD084F2C18}" sibTransId="{4D6785DA-8CAF-F642-BC1D-A0EEA9561EA8}"/>
    <dgm:cxn modelId="{7E27CE81-3220-5D48-B171-B83CD2995EF4}" srcId="{0ACD3440-3A80-AD49-83BA-F19B9F01F3B9}" destId="{0AA8ADDE-0C03-E046-9D71-778A6CEAF83B}" srcOrd="3" destOrd="0" parTransId="{9F28D0DE-8D0D-7541-A79E-27432317D102}" sibTransId="{63EAA3C0-1533-9346-9902-1CF914D85B29}"/>
    <dgm:cxn modelId="{C5E42086-07BB-7847-8F89-F8D9903AB1A4}" type="presOf" srcId="{3BF8AA51-6C8D-594E-AA8D-573B09D2F3B5}" destId="{DEEF5296-A976-DC48-82B5-407088FA69BE}" srcOrd="0" destOrd="0" presId="urn:microsoft.com/office/officeart/2005/8/layout/matrix2"/>
    <dgm:cxn modelId="{13ABD091-8649-564E-81A2-02646E85BBD7}" type="presOf" srcId="{36A6E3B8-BE29-B542-97DE-3900AA4935BE}" destId="{1C0A1D63-64F0-B94E-A4F4-9B88A5D10AEA}" srcOrd="0" destOrd="2" presId="urn:microsoft.com/office/officeart/2005/8/layout/matrix2"/>
    <dgm:cxn modelId="{B0D9A595-6CA9-C24B-B455-2EFE672F3674}" type="presOf" srcId="{0AD48624-70E4-9248-A2BD-AA283FDF7808}" destId="{17739BD8-3A29-E949-92E2-240ED4A4CD88}" srcOrd="0" destOrd="3" presId="urn:microsoft.com/office/officeart/2005/8/layout/matrix2"/>
    <dgm:cxn modelId="{0BD10596-E75B-8143-9898-EF4036088A20}" type="presOf" srcId="{0ACD3440-3A80-AD49-83BA-F19B9F01F3B9}" destId="{1C0A1D63-64F0-B94E-A4F4-9B88A5D10AEA}" srcOrd="0" destOrd="0" presId="urn:microsoft.com/office/officeart/2005/8/layout/matrix2"/>
    <dgm:cxn modelId="{BAB3C799-0235-D247-BD0D-C3A9CCA0EF74}" srcId="{51B7DF14-0E30-304C-AADC-8D3FD4B31261}" destId="{7B618095-3FE6-0F4A-B5A2-19EDB725A5DF}" srcOrd="0" destOrd="0" parTransId="{72098C1F-8356-A84B-9CC5-6F8CEC2A16DB}" sibTransId="{FE1ABD4C-6351-CD4D-B553-AE4A33F61C5A}"/>
    <dgm:cxn modelId="{1650229E-3A23-B445-899B-290B8B5DDC60}" type="presOf" srcId="{12132FE7-5DAD-1942-AE51-65A170F15B61}" destId="{1C0A1D63-64F0-B94E-A4F4-9B88A5D10AEA}" srcOrd="0" destOrd="3" presId="urn:microsoft.com/office/officeart/2005/8/layout/matrix2"/>
    <dgm:cxn modelId="{BD0C22A1-EA1F-5C4B-82F3-D5AFBC9B01D1}" srcId="{3BF8AA51-6C8D-594E-AA8D-573B09D2F3B5}" destId="{8B40C0F2-0A64-E542-84D5-3B08E198E245}" srcOrd="2" destOrd="0" parTransId="{3CD09D83-0A7E-6E49-A4E7-340C139E7ADB}" sibTransId="{4F80C91A-2A2F-1248-A827-DCEB8429B837}"/>
    <dgm:cxn modelId="{A20CB9A6-C7A8-394D-BDC1-1BDC90ED27DE}" type="presOf" srcId="{0AA8ADDE-0C03-E046-9D71-778A6CEAF83B}" destId="{1C0A1D63-64F0-B94E-A4F4-9B88A5D10AEA}" srcOrd="0" destOrd="4" presId="urn:microsoft.com/office/officeart/2005/8/layout/matrix2"/>
    <dgm:cxn modelId="{9BC3B5A9-6E49-FC49-AECF-A3AD02FA6B2A}" type="presOf" srcId="{2EB6275D-5981-4247-A51B-9F36BE95EEE6}" destId="{DEEF5296-A976-DC48-82B5-407088FA69BE}" srcOrd="0" destOrd="1" presId="urn:microsoft.com/office/officeart/2005/8/layout/matrix2"/>
    <dgm:cxn modelId="{B16EE1A9-71D1-004C-A072-C061D02B52A1}" type="presOf" srcId="{7B09621B-B8E0-C548-944C-F3B95BAEA705}" destId="{9D932546-8C7E-054F-A10B-44AD8F5036A5}" srcOrd="0" destOrd="0" presId="urn:microsoft.com/office/officeart/2005/8/layout/matrix2"/>
    <dgm:cxn modelId="{F230DFB2-E433-A84A-B072-68BE66ED4830}" srcId="{9BAE0B14-99C7-164B-9EA2-C8238DEAC448}" destId="{51B7DF14-0E30-304C-AADC-8D3FD4B31261}" srcOrd="3" destOrd="0" parTransId="{01E7EB62-6C7D-9249-AB6F-776491F93E03}" sibTransId="{F241DD6F-FA35-A143-A1D1-2BF2F5FFFAA4}"/>
    <dgm:cxn modelId="{F6E761B3-594E-A34F-B5DA-B1E294FA81BA}" type="presOf" srcId="{51B7DF14-0E30-304C-AADC-8D3FD4B31261}" destId="{17739BD8-3A29-E949-92E2-240ED4A4CD88}" srcOrd="0" destOrd="0" presId="urn:microsoft.com/office/officeart/2005/8/layout/matrix2"/>
    <dgm:cxn modelId="{EF98A7B5-34A9-F048-B89D-545F88C0C771}" type="presOf" srcId="{AC175489-2AE6-CE4B-ABF6-E44AADBCAB75}" destId="{9D932546-8C7E-054F-A10B-44AD8F5036A5}" srcOrd="0" destOrd="1" presId="urn:microsoft.com/office/officeart/2005/8/layout/matrix2"/>
    <dgm:cxn modelId="{E10F58C4-53FA-DD4E-A179-035DCEEECD8B}" type="presOf" srcId="{F1FD45B3-48A0-DB41-810F-ABF8DB7354C2}" destId="{9D932546-8C7E-054F-A10B-44AD8F5036A5}" srcOrd="0" destOrd="2" presId="urn:microsoft.com/office/officeart/2005/8/layout/matrix2"/>
    <dgm:cxn modelId="{25362BD5-CBFD-0241-A21E-0BF7F21E927A}" srcId="{51B7DF14-0E30-304C-AADC-8D3FD4B31261}" destId="{0AD48624-70E4-9248-A2BD-AA283FDF7808}" srcOrd="2" destOrd="0" parTransId="{076926FD-892F-5F43-9B87-F7CEF59600DA}" sibTransId="{22E2336C-405C-3040-B1B5-C0B67BFC255E}"/>
    <dgm:cxn modelId="{9024DCD5-D061-B345-B4A3-9C3F74E024AA}" srcId="{51B7DF14-0E30-304C-AADC-8D3FD4B31261}" destId="{9BFE8EEF-105F-A04D-B4A4-BD9D09683CA0}" srcOrd="1" destOrd="0" parTransId="{EA7D1798-D401-4B40-8E54-F9B5ADA984A7}" sibTransId="{23D0DF21-15D5-BF49-BEB2-3AC37108D14C}"/>
    <dgm:cxn modelId="{F27748D8-4BAA-0C49-B035-9FBFFDB77F5F}" srcId="{7B09621B-B8E0-C548-944C-F3B95BAEA705}" destId="{AC175489-2AE6-CE4B-ABF6-E44AADBCAB75}" srcOrd="0" destOrd="0" parTransId="{70A7E7A3-4467-4144-B29A-1228D46A193F}" sibTransId="{865F18AA-F389-DF45-AFAA-E3898287AF3D}"/>
    <dgm:cxn modelId="{7F2CF2EA-8138-804E-B698-D0840A5B9C4A}" type="presOf" srcId="{7B618095-3FE6-0F4A-B5A2-19EDB725A5DF}" destId="{17739BD8-3A29-E949-92E2-240ED4A4CD88}" srcOrd="0" destOrd="1" presId="urn:microsoft.com/office/officeart/2005/8/layout/matrix2"/>
    <dgm:cxn modelId="{37DC0BF4-BC1F-C543-9B25-13CC286937EF}" type="presOf" srcId="{9BFE8EEF-105F-A04D-B4A4-BD9D09683CA0}" destId="{17739BD8-3A29-E949-92E2-240ED4A4CD88}" srcOrd="0" destOrd="2" presId="urn:microsoft.com/office/officeart/2005/8/layout/matrix2"/>
    <dgm:cxn modelId="{3999FBF7-2668-5B4A-B0F2-EA262D1CF292}" srcId="{0ACD3440-3A80-AD49-83BA-F19B9F01F3B9}" destId="{12132FE7-5DAD-1942-AE51-65A170F15B61}" srcOrd="2" destOrd="0" parTransId="{3304A054-4730-6045-BCB6-919CC88325F7}" sibTransId="{33F9C6D2-47F7-8F4B-B3DB-687DD30DDCAE}"/>
    <dgm:cxn modelId="{C8074F20-AFB2-2141-B727-DB2F775A4872}" type="presParOf" srcId="{80316B71-0393-034F-ACE7-CE9419659AFB}" destId="{865277B1-E13E-324D-81B4-C01FA087ED09}" srcOrd="0" destOrd="0" presId="urn:microsoft.com/office/officeart/2005/8/layout/matrix2"/>
    <dgm:cxn modelId="{A03D8149-2844-FF4D-8DEA-F3D4CEB82AA3}" type="presParOf" srcId="{80316B71-0393-034F-ACE7-CE9419659AFB}" destId="{DEEF5296-A976-DC48-82B5-407088FA69BE}" srcOrd="1" destOrd="0" presId="urn:microsoft.com/office/officeart/2005/8/layout/matrix2"/>
    <dgm:cxn modelId="{E5762417-1EBA-D644-9569-1808AB136736}" type="presParOf" srcId="{80316B71-0393-034F-ACE7-CE9419659AFB}" destId="{9D932546-8C7E-054F-A10B-44AD8F5036A5}" srcOrd="2" destOrd="0" presId="urn:microsoft.com/office/officeart/2005/8/layout/matrix2"/>
    <dgm:cxn modelId="{673D9072-9A07-D64D-A75C-11F5085A61A0}" type="presParOf" srcId="{80316B71-0393-034F-ACE7-CE9419659AFB}" destId="{1C0A1D63-64F0-B94E-A4F4-9B88A5D10AEA}" srcOrd="3" destOrd="0" presId="urn:microsoft.com/office/officeart/2005/8/layout/matrix2"/>
    <dgm:cxn modelId="{AD1F8099-EF1F-B543-B191-1DA306EFAA36}" type="presParOf" srcId="{80316B71-0393-034F-ACE7-CE9419659AFB}" destId="{17739BD8-3A29-E949-92E2-240ED4A4CD88}" srcOrd="4" destOrd="0" presId="urn:microsoft.com/office/officeart/2005/8/layout/matrix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3DDD15-C0C3-584F-89CD-92EB583A8208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909B990C-807D-3540-BF94-F534C2B74BC2}">
      <dgm:prSet/>
      <dgm:spPr/>
      <dgm:t>
        <a:bodyPr/>
        <a:lstStyle/>
        <a:p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Modern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&amp; </a:t>
          </a:r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Innovative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Business Innovation Scoring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Tool</a:t>
          </a:r>
          <a:endParaRPr lang="el-GR" b="0" i="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DFD931CD-B543-E241-9FE5-EDC5FEF188A6}" type="parTrans" cxnId="{D0D05ABA-BA4E-B844-9D1D-AD9DF279FEB0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D4BB5FD2-E06B-3647-A21E-5D6825396663}" type="sibTrans" cxnId="{D0D05ABA-BA4E-B844-9D1D-AD9DF279FEB0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F62E709E-5105-0443-99B2-2A43E0260425}">
      <dgm:prSet/>
      <dgm:spPr/>
      <dgm:t>
        <a:bodyPr/>
        <a:lstStyle/>
        <a:p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Data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from </a:t>
          </a:r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external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sources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/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databases</a:t>
          </a:r>
          <a:endParaRPr lang="el-GR" b="0" i="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6BB3D020-6247-2E49-965C-2E9DFC318AFA}" type="parTrans" cxnId="{A737A1ED-A3FC-DB49-BDD2-3A50DB0EF527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A271DB3B-AB5A-8D43-875A-7FF7A69E82E6}" type="sibTrans" cxnId="{A737A1ED-A3FC-DB49-BDD2-3A50DB0EF527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6DD43626-1487-224E-A2DF-E5E925499F40}">
      <dgm:prSet/>
      <dgm:spPr/>
      <dgm:t>
        <a:bodyPr/>
        <a:lstStyle/>
        <a:p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Data Integrity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&amp; </a:t>
          </a:r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secure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user</a:t>
          </a:r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access</a:t>
          </a:r>
          <a:endParaRPr lang="el-GR" b="0" i="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61E857C2-39A6-7846-B5E8-9F2E461BB44C}" type="parTrans" cxnId="{F6ED4FBE-F898-E940-962F-1A284EF88CCE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F976A33A-6057-444E-AB0F-7C59521A2617}" type="sibTrans" cxnId="{F6ED4FBE-F898-E940-962F-1A284EF88CCE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82E0AA64-7428-2C46-9FC4-D3EDD2D24A48}">
      <dgm:prSet/>
      <dgm:spPr/>
      <dgm:t>
        <a:bodyPr/>
        <a:lstStyle/>
        <a:p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Unified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environment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Scorecards 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&amp;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Innovation Scoring Models</a:t>
          </a:r>
          <a:endParaRPr lang="el-GR" b="0" i="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823FF0B1-2B59-D141-AE5A-F8E7C04C6A52}" type="parTrans" cxnId="{B307569A-2589-434B-9D9C-62815138E302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EAF867E0-9735-0042-AF92-D1A013850AA9}" type="sibTrans" cxnId="{B307569A-2589-434B-9D9C-62815138E302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0BEE3D49-344B-5D46-9023-8417619D3F28}">
      <dgm:prSet/>
      <dgm:spPr/>
      <dgm:t>
        <a:bodyPr/>
        <a:lstStyle/>
        <a:p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Alternative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/</a:t>
          </a:r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supplementary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evaluation process</a:t>
          </a:r>
          <a:endParaRPr lang="el-GR" b="0" i="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29576423-8C20-AB4D-9D37-8D7344D11DAD}" type="parTrans" cxnId="{061D511F-A881-4C43-849F-C05861A2C692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77AF1ABC-42A4-044B-B24B-64331F67F5C5}" type="sibTrans" cxnId="{061D511F-A881-4C43-849F-C05861A2C692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4D11189C-2E14-0641-99D0-02FFD2087D0F}">
      <dgm:prSet/>
      <dgm:spPr/>
      <dgm:t>
        <a:bodyPr/>
        <a:lstStyle/>
        <a:p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User</a:t>
          </a:r>
          <a:r>
            <a:rPr lang="el-GR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satisfaction </a:t>
          </a:r>
          <a:r>
            <a:rPr lang="en-US" b="0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rate </a:t>
          </a:r>
          <a:r>
            <a:rPr lang="el-GR" b="1" i="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86,8%</a:t>
          </a:r>
          <a:endParaRPr lang="el-GR" b="1" i="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7EE0F14E-067E-714B-BB2A-84F8637E4ACB}" type="parTrans" cxnId="{1D80E239-B5CB-F941-8D8E-C5AEFCCE9905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F5C4EAD5-E552-9A46-B8B7-453DF17EC72D}" type="sibTrans" cxnId="{1D80E239-B5CB-F941-8D8E-C5AEFCCE9905}">
      <dgm:prSet/>
      <dgm:spPr/>
      <dgm:t>
        <a:bodyPr/>
        <a:lstStyle/>
        <a:p>
          <a:endParaRPr lang="el-GR" b="0" i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gm:t>
    </dgm:pt>
    <dgm:pt modelId="{94A636FF-8313-A74C-A00F-573DF48F1976}" type="pres">
      <dgm:prSet presAssocID="{CC3DDD15-C0C3-584F-89CD-92EB583A8208}" presName="Name0" presStyleCnt="0">
        <dgm:presLayoutVars>
          <dgm:dir/>
          <dgm:resizeHandles val="exact"/>
        </dgm:presLayoutVars>
      </dgm:prSet>
      <dgm:spPr/>
    </dgm:pt>
    <dgm:pt modelId="{D033F53C-C587-ED45-85B4-FE6D7188FBB4}" type="pres">
      <dgm:prSet presAssocID="{909B990C-807D-3540-BF94-F534C2B74BC2}" presName="composite" presStyleCnt="0"/>
      <dgm:spPr/>
    </dgm:pt>
    <dgm:pt modelId="{2F8F9C76-4C00-DF4F-B9C5-39D6BD6D238B}" type="pres">
      <dgm:prSet presAssocID="{909B990C-807D-3540-BF94-F534C2B74BC2}" presName="rect1" presStyleLbl="trAlignAcc1" presStyleIdx="0" presStyleCnt="6">
        <dgm:presLayoutVars>
          <dgm:bulletEnabled val="1"/>
        </dgm:presLayoutVars>
      </dgm:prSet>
      <dgm:spPr/>
    </dgm:pt>
    <dgm:pt modelId="{018B2C6A-23E6-B14E-B25B-189BF2E22874}" type="pres">
      <dgm:prSet presAssocID="{909B990C-807D-3540-BF94-F534C2B74BC2}" presName="rect2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Κομμάτια παζλ με συμπαγές γέμισμα"/>
        </a:ext>
      </dgm:extLst>
    </dgm:pt>
    <dgm:pt modelId="{617E962C-E055-4144-A2D9-4435F9D1DE1F}" type="pres">
      <dgm:prSet presAssocID="{D4BB5FD2-E06B-3647-A21E-5D6825396663}" presName="sibTrans" presStyleCnt="0"/>
      <dgm:spPr/>
    </dgm:pt>
    <dgm:pt modelId="{B1761C0E-C4B7-434A-AEB6-8596DCFB996F}" type="pres">
      <dgm:prSet presAssocID="{F62E709E-5105-0443-99B2-2A43E0260425}" presName="composite" presStyleCnt="0"/>
      <dgm:spPr/>
    </dgm:pt>
    <dgm:pt modelId="{CC20C683-236F-BE4C-B130-E580DC255238}" type="pres">
      <dgm:prSet presAssocID="{F62E709E-5105-0443-99B2-2A43E0260425}" presName="rect1" presStyleLbl="trAlignAcc1" presStyleIdx="1" presStyleCnt="6">
        <dgm:presLayoutVars>
          <dgm:bulletEnabled val="1"/>
        </dgm:presLayoutVars>
      </dgm:prSet>
      <dgm:spPr/>
    </dgm:pt>
    <dgm:pt modelId="{4F1C0E72-5DE6-7A4E-B0C0-427207F86C7D}" type="pres">
      <dgm:prSet presAssocID="{F62E709E-5105-0443-99B2-2A43E0260425}" presName="rect2" presStyleLbl="fgImgPlace1" presStyleIdx="1" presStyleCnt="6"/>
      <dgm:spPr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34568" t="896" r="-34568" b="896"/>
          </a:stretch>
        </a:blipFill>
      </dgm:spPr>
      <dgm:extLst>
        <a:ext uri="{E40237B7-FDA0-4F09-8148-C483321AD2D9}">
          <dgm14:cNvPr xmlns:dgm14="http://schemas.microsoft.com/office/drawing/2010/diagram" id="0" name="" descr="Βάση δεδομένων με συμπαγές γέμισμα"/>
        </a:ext>
      </dgm:extLst>
    </dgm:pt>
    <dgm:pt modelId="{BCAEF8F2-9D1B-1B48-9EF3-27BB362D4829}" type="pres">
      <dgm:prSet presAssocID="{A271DB3B-AB5A-8D43-875A-7FF7A69E82E6}" presName="sibTrans" presStyleCnt="0"/>
      <dgm:spPr/>
    </dgm:pt>
    <dgm:pt modelId="{CC240AE6-BBDA-B545-804C-050DBABCC538}" type="pres">
      <dgm:prSet presAssocID="{6DD43626-1487-224E-A2DF-E5E925499F40}" presName="composite" presStyleCnt="0"/>
      <dgm:spPr/>
    </dgm:pt>
    <dgm:pt modelId="{177EA834-5967-2642-8E68-613AB900A297}" type="pres">
      <dgm:prSet presAssocID="{6DD43626-1487-224E-A2DF-E5E925499F40}" presName="rect1" presStyleLbl="trAlignAcc1" presStyleIdx="2" presStyleCnt="6">
        <dgm:presLayoutVars>
          <dgm:bulletEnabled val="1"/>
        </dgm:presLayoutVars>
      </dgm:prSet>
      <dgm:spPr/>
    </dgm:pt>
    <dgm:pt modelId="{F5284818-1984-4142-9DCA-715D9DC65964}" type="pres">
      <dgm:prSet presAssocID="{6DD43626-1487-224E-A2DF-E5E925499F40}" presName="rect2" presStyleLbl="fgImgPlace1" presStyleIdx="2" presStyleCnt="6"/>
      <dgm:spPr>
        <a:blipFill dpi="0" rotWithShape="1">
          <a:blip xmlns:r="http://schemas.openxmlformats.org/officeDocument/2006/relationships"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</dgm:pt>
    <dgm:pt modelId="{E57013F4-1412-8947-82A7-E699634B7B5E}" type="pres">
      <dgm:prSet presAssocID="{F976A33A-6057-444E-AB0F-7C59521A2617}" presName="sibTrans" presStyleCnt="0"/>
      <dgm:spPr/>
    </dgm:pt>
    <dgm:pt modelId="{42C75A46-AB6E-A64D-A322-834593A19520}" type="pres">
      <dgm:prSet presAssocID="{82E0AA64-7428-2C46-9FC4-D3EDD2D24A48}" presName="composite" presStyleCnt="0"/>
      <dgm:spPr/>
    </dgm:pt>
    <dgm:pt modelId="{1EFCCD80-B88A-4146-BB9F-C1BB8520691C}" type="pres">
      <dgm:prSet presAssocID="{82E0AA64-7428-2C46-9FC4-D3EDD2D24A48}" presName="rect1" presStyleLbl="trAlignAcc1" presStyleIdx="3" presStyleCnt="6">
        <dgm:presLayoutVars>
          <dgm:bulletEnabled val="1"/>
        </dgm:presLayoutVars>
      </dgm:prSet>
      <dgm:spPr/>
    </dgm:pt>
    <dgm:pt modelId="{915C97DD-3BF3-8344-B30B-2B7F43B4CAFF}" type="pres">
      <dgm:prSet presAssocID="{82E0AA64-7428-2C46-9FC4-D3EDD2D24A48}" presName="rect2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Δίκτυο χρηστών με συμπαγές γέμισμα"/>
        </a:ext>
      </dgm:extLst>
    </dgm:pt>
    <dgm:pt modelId="{5B0A518B-E5CA-D84D-9243-DCE94CECDD62}" type="pres">
      <dgm:prSet presAssocID="{EAF867E0-9735-0042-AF92-D1A013850AA9}" presName="sibTrans" presStyleCnt="0"/>
      <dgm:spPr/>
    </dgm:pt>
    <dgm:pt modelId="{B79A8271-6FB0-D14B-860F-D345C0A0F3BF}" type="pres">
      <dgm:prSet presAssocID="{0BEE3D49-344B-5D46-9023-8417619D3F28}" presName="composite" presStyleCnt="0"/>
      <dgm:spPr/>
    </dgm:pt>
    <dgm:pt modelId="{858AB941-AA68-FC49-BE33-44FF7C6A6920}" type="pres">
      <dgm:prSet presAssocID="{0BEE3D49-344B-5D46-9023-8417619D3F28}" presName="rect1" presStyleLbl="trAlignAcc1" presStyleIdx="4" presStyleCnt="6">
        <dgm:presLayoutVars>
          <dgm:bulletEnabled val="1"/>
        </dgm:presLayoutVars>
      </dgm:prSet>
      <dgm:spPr/>
    </dgm:pt>
    <dgm:pt modelId="{4401C083-C783-744B-9957-049DC7865A29}" type="pres">
      <dgm:prSet presAssocID="{0BEE3D49-344B-5D46-9023-8417619D3F28}" presName="rect2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Λίστα ελέγχου με συμπαγές γέμισμα"/>
        </a:ext>
      </dgm:extLst>
    </dgm:pt>
    <dgm:pt modelId="{48CAADED-51D4-D14E-BB7A-DB3C42EF3191}" type="pres">
      <dgm:prSet presAssocID="{77AF1ABC-42A4-044B-B24B-64331F67F5C5}" presName="sibTrans" presStyleCnt="0"/>
      <dgm:spPr/>
    </dgm:pt>
    <dgm:pt modelId="{BF33EB1F-96DB-694A-B104-6E87C464F68B}" type="pres">
      <dgm:prSet presAssocID="{4D11189C-2E14-0641-99D0-02FFD2087D0F}" presName="composite" presStyleCnt="0"/>
      <dgm:spPr/>
    </dgm:pt>
    <dgm:pt modelId="{B93ED79C-7D6C-5D44-BE33-2C5A41A51A88}" type="pres">
      <dgm:prSet presAssocID="{4D11189C-2E14-0641-99D0-02FFD2087D0F}" presName="rect1" presStyleLbl="trAlignAcc1" presStyleIdx="5" presStyleCnt="6">
        <dgm:presLayoutVars>
          <dgm:bulletEnabled val="1"/>
        </dgm:presLayoutVars>
      </dgm:prSet>
      <dgm:spPr/>
    </dgm:pt>
    <dgm:pt modelId="{D485A86A-B76C-E145-A883-53AFB8601A58}" type="pres">
      <dgm:prSet presAssocID="{4D11189C-2E14-0641-99D0-02FFD2087D0F}" presName="rect2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Αξιολόγηση 3 αστέρια με συμπαγές γέμισμα"/>
        </a:ext>
      </dgm:extLst>
    </dgm:pt>
  </dgm:ptLst>
  <dgm:cxnLst>
    <dgm:cxn modelId="{498E2A05-9CF2-F742-9D1E-FE3818030114}" type="presOf" srcId="{909B990C-807D-3540-BF94-F534C2B74BC2}" destId="{2F8F9C76-4C00-DF4F-B9C5-39D6BD6D238B}" srcOrd="0" destOrd="0" presId="urn:microsoft.com/office/officeart/2008/layout/PictureStrips"/>
    <dgm:cxn modelId="{52B2F605-B923-3C45-9B6E-98360F83C121}" type="presOf" srcId="{82E0AA64-7428-2C46-9FC4-D3EDD2D24A48}" destId="{1EFCCD80-B88A-4146-BB9F-C1BB8520691C}" srcOrd="0" destOrd="0" presId="urn:microsoft.com/office/officeart/2008/layout/PictureStrips"/>
    <dgm:cxn modelId="{061D511F-A881-4C43-849F-C05861A2C692}" srcId="{CC3DDD15-C0C3-584F-89CD-92EB583A8208}" destId="{0BEE3D49-344B-5D46-9023-8417619D3F28}" srcOrd="4" destOrd="0" parTransId="{29576423-8C20-AB4D-9D37-8D7344D11DAD}" sibTransId="{77AF1ABC-42A4-044B-B24B-64331F67F5C5}"/>
    <dgm:cxn modelId="{1D80E239-B5CB-F941-8D8E-C5AEFCCE9905}" srcId="{CC3DDD15-C0C3-584F-89CD-92EB583A8208}" destId="{4D11189C-2E14-0641-99D0-02FFD2087D0F}" srcOrd="5" destOrd="0" parTransId="{7EE0F14E-067E-714B-BB2A-84F8637E4ACB}" sibTransId="{F5C4EAD5-E552-9A46-B8B7-453DF17EC72D}"/>
    <dgm:cxn modelId="{9952614B-98BE-C046-B988-88C9A39C5EE2}" type="presOf" srcId="{F62E709E-5105-0443-99B2-2A43E0260425}" destId="{CC20C683-236F-BE4C-B130-E580DC255238}" srcOrd="0" destOrd="0" presId="urn:microsoft.com/office/officeart/2008/layout/PictureStrips"/>
    <dgm:cxn modelId="{F7E1B355-7A05-8347-82C6-66EC98B8C5B6}" type="presOf" srcId="{CC3DDD15-C0C3-584F-89CD-92EB583A8208}" destId="{94A636FF-8313-A74C-A00F-573DF48F1976}" srcOrd="0" destOrd="0" presId="urn:microsoft.com/office/officeart/2008/layout/PictureStrips"/>
    <dgm:cxn modelId="{5304CA56-7C39-D24B-9D85-DD687F5E944F}" type="presOf" srcId="{6DD43626-1487-224E-A2DF-E5E925499F40}" destId="{177EA834-5967-2642-8E68-613AB900A297}" srcOrd="0" destOrd="0" presId="urn:microsoft.com/office/officeart/2008/layout/PictureStrips"/>
    <dgm:cxn modelId="{2AD35494-1712-3447-A224-DE75B3BB6716}" type="presOf" srcId="{4D11189C-2E14-0641-99D0-02FFD2087D0F}" destId="{B93ED79C-7D6C-5D44-BE33-2C5A41A51A88}" srcOrd="0" destOrd="0" presId="urn:microsoft.com/office/officeart/2008/layout/PictureStrips"/>
    <dgm:cxn modelId="{B307569A-2589-434B-9D9C-62815138E302}" srcId="{CC3DDD15-C0C3-584F-89CD-92EB583A8208}" destId="{82E0AA64-7428-2C46-9FC4-D3EDD2D24A48}" srcOrd="3" destOrd="0" parTransId="{823FF0B1-2B59-D141-AE5A-F8E7C04C6A52}" sibTransId="{EAF867E0-9735-0042-AF92-D1A013850AA9}"/>
    <dgm:cxn modelId="{E4DEF19B-8FF3-5F44-8000-A07428EFC99E}" type="presOf" srcId="{0BEE3D49-344B-5D46-9023-8417619D3F28}" destId="{858AB941-AA68-FC49-BE33-44FF7C6A6920}" srcOrd="0" destOrd="0" presId="urn:microsoft.com/office/officeart/2008/layout/PictureStrips"/>
    <dgm:cxn modelId="{D0D05ABA-BA4E-B844-9D1D-AD9DF279FEB0}" srcId="{CC3DDD15-C0C3-584F-89CD-92EB583A8208}" destId="{909B990C-807D-3540-BF94-F534C2B74BC2}" srcOrd="0" destOrd="0" parTransId="{DFD931CD-B543-E241-9FE5-EDC5FEF188A6}" sibTransId="{D4BB5FD2-E06B-3647-A21E-5D6825396663}"/>
    <dgm:cxn modelId="{F6ED4FBE-F898-E940-962F-1A284EF88CCE}" srcId="{CC3DDD15-C0C3-584F-89CD-92EB583A8208}" destId="{6DD43626-1487-224E-A2DF-E5E925499F40}" srcOrd="2" destOrd="0" parTransId="{61E857C2-39A6-7846-B5E8-9F2E461BB44C}" sibTransId="{F976A33A-6057-444E-AB0F-7C59521A2617}"/>
    <dgm:cxn modelId="{A737A1ED-A3FC-DB49-BDD2-3A50DB0EF527}" srcId="{CC3DDD15-C0C3-584F-89CD-92EB583A8208}" destId="{F62E709E-5105-0443-99B2-2A43E0260425}" srcOrd="1" destOrd="0" parTransId="{6BB3D020-6247-2E49-965C-2E9DFC318AFA}" sibTransId="{A271DB3B-AB5A-8D43-875A-7FF7A69E82E6}"/>
    <dgm:cxn modelId="{D4A71E9A-9F80-074A-9976-B45E54EA143A}" type="presParOf" srcId="{94A636FF-8313-A74C-A00F-573DF48F1976}" destId="{D033F53C-C587-ED45-85B4-FE6D7188FBB4}" srcOrd="0" destOrd="0" presId="urn:microsoft.com/office/officeart/2008/layout/PictureStrips"/>
    <dgm:cxn modelId="{2D18FE9A-BC42-F446-974E-B05BA03F22AB}" type="presParOf" srcId="{D033F53C-C587-ED45-85B4-FE6D7188FBB4}" destId="{2F8F9C76-4C00-DF4F-B9C5-39D6BD6D238B}" srcOrd="0" destOrd="0" presId="urn:microsoft.com/office/officeart/2008/layout/PictureStrips"/>
    <dgm:cxn modelId="{34BE603B-A467-884E-9E18-EF54AB52DC9B}" type="presParOf" srcId="{D033F53C-C587-ED45-85B4-FE6D7188FBB4}" destId="{018B2C6A-23E6-B14E-B25B-189BF2E22874}" srcOrd="1" destOrd="0" presId="urn:microsoft.com/office/officeart/2008/layout/PictureStrips"/>
    <dgm:cxn modelId="{3E8EAD66-244B-FC44-9164-19188E239780}" type="presParOf" srcId="{94A636FF-8313-A74C-A00F-573DF48F1976}" destId="{617E962C-E055-4144-A2D9-4435F9D1DE1F}" srcOrd="1" destOrd="0" presId="urn:microsoft.com/office/officeart/2008/layout/PictureStrips"/>
    <dgm:cxn modelId="{CF48CACC-FC3E-0541-A33D-C88727D9EC55}" type="presParOf" srcId="{94A636FF-8313-A74C-A00F-573DF48F1976}" destId="{B1761C0E-C4B7-434A-AEB6-8596DCFB996F}" srcOrd="2" destOrd="0" presId="urn:microsoft.com/office/officeart/2008/layout/PictureStrips"/>
    <dgm:cxn modelId="{3B5A08A8-0F12-B443-86E3-5047AB569D08}" type="presParOf" srcId="{B1761C0E-C4B7-434A-AEB6-8596DCFB996F}" destId="{CC20C683-236F-BE4C-B130-E580DC255238}" srcOrd="0" destOrd="0" presId="urn:microsoft.com/office/officeart/2008/layout/PictureStrips"/>
    <dgm:cxn modelId="{4D962F83-18C7-D241-98AB-D48DD545EF6D}" type="presParOf" srcId="{B1761C0E-C4B7-434A-AEB6-8596DCFB996F}" destId="{4F1C0E72-5DE6-7A4E-B0C0-427207F86C7D}" srcOrd="1" destOrd="0" presId="urn:microsoft.com/office/officeart/2008/layout/PictureStrips"/>
    <dgm:cxn modelId="{B1D99C68-23CA-6542-A682-6E545946A9D2}" type="presParOf" srcId="{94A636FF-8313-A74C-A00F-573DF48F1976}" destId="{BCAEF8F2-9D1B-1B48-9EF3-27BB362D4829}" srcOrd="3" destOrd="0" presId="urn:microsoft.com/office/officeart/2008/layout/PictureStrips"/>
    <dgm:cxn modelId="{61886AD5-94D4-DD4D-8517-7A654C01E2A1}" type="presParOf" srcId="{94A636FF-8313-A74C-A00F-573DF48F1976}" destId="{CC240AE6-BBDA-B545-804C-050DBABCC538}" srcOrd="4" destOrd="0" presId="urn:microsoft.com/office/officeart/2008/layout/PictureStrips"/>
    <dgm:cxn modelId="{569410A1-39D9-B747-A167-77B467AEAA30}" type="presParOf" srcId="{CC240AE6-BBDA-B545-804C-050DBABCC538}" destId="{177EA834-5967-2642-8E68-613AB900A297}" srcOrd="0" destOrd="0" presId="urn:microsoft.com/office/officeart/2008/layout/PictureStrips"/>
    <dgm:cxn modelId="{4BCA1F28-BFA2-D549-9789-FDC557575007}" type="presParOf" srcId="{CC240AE6-BBDA-B545-804C-050DBABCC538}" destId="{F5284818-1984-4142-9DCA-715D9DC65964}" srcOrd="1" destOrd="0" presId="urn:microsoft.com/office/officeart/2008/layout/PictureStrips"/>
    <dgm:cxn modelId="{81FF626E-C029-2145-87B8-0511CB160961}" type="presParOf" srcId="{94A636FF-8313-A74C-A00F-573DF48F1976}" destId="{E57013F4-1412-8947-82A7-E699634B7B5E}" srcOrd="5" destOrd="0" presId="urn:microsoft.com/office/officeart/2008/layout/PictureStrips"/>
    <dgm:cxn modelId="{D56C67FE-4B18-F443-B9B4-9A3A19799911}" type="presParOf" srcId="{94A636FF-8313-A74C-A00F-573DF48F1976}" destId="{42C75A46-AB6E-A64D-A322-834593A19520}" srcOrd="6" destOrd="0" presId="urn:microsoft.com/office/officeart/2008/layout/PictureStrips"/>
    <dgm:cxn modelId="{E07CE779-330C-1048-A8C3-AD7A279547B6}" type="presParOf" srcId="{42C75A46-AB6E-A64D-A322-834593A19520}" destId="{1EFCCD80-B88A-4146-BB9F-C1BB8520691C}" srcOrd="0" destOrd="0" presId="urn:microsoft.com/office/officeart/2008/layout/PictureStrips"/>
    <dgm:cxn modelId="{FBE073A5-06E1-064B-8651-0CFF609A9CEB}" type="presParOf" srcId="{42C75A46-AB6E-A64D-A322-834593A19520}" destId="{915C97DD-3BF3-8344-B30B-2B7F43B4CAFF}" srcOrd="1" destOrd="0" presId="urn:microsoft.com/office/officeart/2008/layout/PictureStrips"/>
    <dgm:cxn modelId="{0011E359-0FF0-EE43-B7C3-5BB334E00EFA}" type="presParOf" srcId="{94A636FF-8313-A74C-A00F-573DF48F1976}" destId="{5B0A518B-E5CA-D84D-9243-DCE94CECDD62}" srcOrd="7" destOrd="0" presId="urn:microsoft.com/office/officeart/2008/layout/PictureStrips"/>
    <dgm:cxn modelId="{F5483D12-3938-444D-BD08-5FCF1C0E4A45}" type="presParOf" srcId="{94A636FF-8313-A74C-A00F-573DF48F1976}" destId="{B79A8271-6FB0-D14B-860F-D345C0A0F3BF}" srcOrd="8" destOrd="0" presId="urn:microsoft.com/office/officeart/2008/layout/PictureStrips"/>
    <dgm:cxn modelId="{6B3DBFFB-B534-1B46-86DE-DF08EC11F05D}" type="presParOf" srcId="{B79A8271-6FB0-D14B-860F-D345C0A0F3BF}" destId="{858AB941-AA68-FC49-BE33-44FF7C6A6920}" srcOrd="0" destOrd="0" presId="urn:microsoft.com/office/officeart/2008/layout/PictureStrips"/>
    <dgm:cxn modelId="{F70E2D73-AD58-3A45-BF1E-C095E6D4601E}" type="presParOf" srcId="{B79A8271-6FB0-D14B-860F-D345C0A0F3BF}" destId="{4401C083-C783-744B-9957-049DC7865A29}" srcOrd="1" destOrd="0" presId="urn:microsoft.com/office/officeart/2008/layout/PictureStrips"/>
    <dgm:cxn modelId="{43E22A30-BF11-4D45-9580-C3904DD407B5}" type="presParOf" srcId="{94A636FF-8313-A74C-A00F-573DF48F1976}" destId="{48CAADED-51D4-D14E-BB7A-DB3C42EF3191}" srcOrd="9" destOrd="0" presId="urn:microsoft.com/office/officeart/2008/layout/PictureStrips"/>
    <dgm:cxn modelId="{7568C4CB-2CB1-E24F-AB56-74ACBE7A8720}" type="presParOf" srcId="{94A636FF-8313-A74C-A00F-573DF48F1976}" destId="{BF33EB1F-96DB-694A-B104-6E87C464F68B}" srcOrd="10" destOrd="0" presId="urn:microsoft.com/office/officeart/2008/layout/PictureStrips"/>
    <dgm:cxn modelId="{00C6703C-B967-3345-8146-88FF1C107EAC}" type="presParOf" srcId="{BF33EB1F-96DB-694A-B104-6E87C464F68B}" destId="{B93ED79C-7D6C-5D44-BE33-2C5A41A51A88}" srcOrd="0" destOrd="0" presId="urn:microsoft.com/office/officeart/2008/layout/PictureStrips"/>
    <dgm:cxn modelId="{17D03C28-0E66-B541-AE0D-53AB8F8318D6}" type="presParOf" srcId="{BF33EB1F-96DB-694A-B104-6E87C464F68B}" destId="{D485A86A-B76C-E145-A883-53AFB8601A5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5FD4FF-A7D8-2240-9109-52B802215E40}" type="doc">
      <dgm:prSet loTypeId="urn:microsoft.com/office/officeart/2005/8/layout/hProcess9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CFA40CB6-1430-F14D-B440-E8290A2A4930}">
      <dgm:prSet/>
      <dgm:spPr/>
      <dgm:t>
        <a:bodyPr/>
        <a:lstStyle/>
        <a:p>
          <a:r>
            <a:rPr lang="en-US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Version</a:t>
          </a:r>
          <a:r>
            <a:rPr lang="el-GR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v</a:t>
          </a:r>
          <a:r>
            <a:rPr lang="el-GR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.04 (</a:t>
          </a:r>
          <a:r>
            <a:rPr lang="en-US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EUH</a:t>
          </a:r>
          <a:r>
            <a:rPr lang="el-GR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4</a:t>
          </a:r>
          <a:r>
            <a:rPr lang="en-US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D experiment</a:t>
          </a:r>
          <a:r>
            <a:rPr lang="el-GR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“</a:t>
          </a:r>
          <a:r>
            <a:rPr lang="en-US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SOFIA</a:t>
          </a:r>
          <a:r>
            <a:rPr lang="el-GR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4.0”, </a:t>
          </a:r>
          <a:r>
            <a:rPr lang="en-US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June</a:t>
          </a:r>
          <a:r>
            <a:rPr lang="el-GR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2022 – </a:t>
          </a:r>
          <a:r>
            <a:rPr lang="en-US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Feb</a:t>
          </a:r>
          <a:r>
            <a:rPr lang="el-GR" b="1" i="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. 2023).</a:t>
          </a:r>
          <a:endParaRPr lang="el-GR" b="1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C2E6DDF8-F853-1040-B1A9-B9B9B39A2B66}" type="parTrans" cxnId="{0F7021FA-AE00-D141-9D2C-4147B29CFBAD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2C41C0B8-156E-4D4E-945E-92D0DA08E43F}" type="sibTrans" cxnId="{0F7021FA-AE00-D141-9D2C-4147B29CFBAD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23324DDD-8411-F74B-BF54-73859850A2DF}">
      <dgm:prSet/>
      <dgm:spPr/>
      <dgm:t>
        <a:bodyPr/>
        <a:lstStyle/>
        <a:p>
          <a:r>
            <a:rPr lang="en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EOSC DIH Business pilots</a:t>
          </a:r>
          <a:r>
            <a:rPr lang="el-GR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(</a:t>
          </a:r>
          <a:r>
            <a:rPr lang="en-US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Oct</a:t>
          </a:r>
          <a:r>
            <a:rPr lang="el-GR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. 2022 – </a:t>
          </a:r>
          <a:r>
            <a:rPr lang="en-US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Feb</a:t>
          </a:r>
          <a:r>
            <a:rPr lang="el-GR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. 2023)</a:t>
          </a:r>
        </a:p>
      </dgm:t>
    </dgm:pt>
    <dgm:pt modelId="{F466AECE-8225-344D-B53B-8682FBA384EC}" type="parTrans" cxnId="{97485597-B2E7-B44C-83EE-43E5E7DD8A6C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5DA98760-CF9A-2943-BE60-B70D4E8C8BA5}" type="sibTrans" cxnId="{97485597-B2E7-B44C-83EE-43E5E7DD8A6C}">
      <dgm:prSet/>
      <dgm:spPr/>
      <dgm:t>
        <a:bodyPr/>
        <a:lstStyle/>
        <a:p>
          <a:endParaRPr lang="el-GR" b="0" i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B73A605C-E38F-E040-897C-ABDB5416A89F}">
      <dgm:prSet/>
      <dgm:spPr/>
      <dgm:t>
        <a:bodyPr/>
        <a:lstStyle/>
        <a:p>
          <a:r>
            <a:rPr lang="en-US" b="1" i="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Hellenic Bank Association</a:t>
          </a:r>
          <a:endParaRPr lang="el-GR" b="1" i="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gm:t>
    </dgm:pt>
    <dgm:pt modelId="{B67A3126-8BD5-3447-A76A-8F9A5963AB7A}" type="parTrans" cxnId="{DBA4B83B-EAD8-4643-8D41-D8D7B6EDDAB3}">
      <dgm:prSet/>
      <dgm:spPr/>
      <dgm:t>
        <a:bodyPr/>
        <a:lstStyle/>
        <a:p>
          <a:endParaRPr lang="el-GR"/>
        </a:p>
      </dgm:t>
    </dgm:pt>
    <dgm:pt modelId="{FD78BA87-0968-444B-B12E-369B589CB932}" type="sibTrans" cxnId="{DBA4B83B-EAD8-4643-8D41-D8D7B6EDDAB3}">
      <dgm:prSet/>
      <dgm:spPr/>
      <dgm:t>
        <a:bodyPr/>
        <a:lstStyle/>
        <a:p>
          <a:endParaRPr lang="el-GR"/>
        </a:p>
      </dgm:t>
    </dgm:pt>
    <dgm:pt modelId="{96419703-B28E-3D49-BDBB-30C5C58FEDBF}" type="pres">
      <dgm:prSet presAssocID="{485FD4FF-A7D8-2240-9109-52B802215E40}" presName="CompostProcess" presStyleCnt="0">
        <dgm:presLayoutVars>
          <dgm:dir/>
          <dgm:resizeHandles val="exact"/>
        </dgm:presLayoutVars>
      </dgm:prSet>
      <dgm:spPr/>
    </dgm:pt>
    <dgm:pt modelId="{FF80EA99-4436-CA43-A30F-D710C85E62B3}" type="pres">
      <dgm:prSet presAssocID="{485FD4FF-A7D8-2240-9109-52B802215E40}" presName="arrow" presStyleLbl="bgShp" presStyleIdx="0" presStyleCnt="1" custScaleX="117647"/>
      <dgm:spPr/>
    </dgm:pt>
    <dgm:pt modelId="{207AAAE8-416E-EE4E-8A16-AE79F564B354}" type="pres">
      <dgm:prSet presAssocID="{485FD4FF-A7D8-2240-9109-52B802215E40}" presName="linearProcess" presStyleCnt="0"/>
      <dgm:spPr/>
    </dgm:pt>
    <dgm:pt modelId="{7B802B5B-EEB4-A44B-9B28-63828B249B1C}" type="pres">
      <dgm:prSet presAssocID="{B73A605C-E38F-E040-897C-ABDB5416A89F}" presName="textNode" presStyleLbl="node1" presStyleIdx="0" presStyleCnt="3">
        <dgm:presLayoutVars>
          <dgm:bulletEnabled val="1"/>
        </dgm:presLayoutVars>
      </dgm:prSet>
      <dgm:spPr/>
    </dgm:pt>
    <dgm:pt modelId="{DECA48D8-A331-4E44-BE53-CB9328F43ACE}" type="pres">
      <dgm:prSet presAssocID="{FD78BA87-0968-444B-B12E-369B589CB932}" presName="sibTrans" presStyleCnt="0"/>
      <dgm:spPr/>
    </dgm:pt>
    <dgm:pt modelId="{047D76AC-762E-AE48-A9C9-82F49F8C5C49}" type="pres">
      <dgm:prSet presAssocID="{CFA40CB6-1430-F14D-B440-E8290A2A4930}" presName="textNode" presStyleLbl="node1" presStyleIdx="1" presStyleCnt="3">
        <dgm:presLayoutVars>
          <dgm:bulletEnabled val="1"/>
        </dgm:presLayoutVars>
      </dgm:prSet>
      <dgm:spPr/>
    </dgm:pt>
    <dgm:pt modelId="{60538C5C-FA03-2B4D-AD1C-5F7B2A6FC279}" type="pres">
      <dgm:prSet presAssocID="{2C41C0B8-156E-4D4E-945E-92D0DA08E43F}" presName="sibTrans" presStyleCnt="0"/>
      <dgm:spPr/>
    </dgm:pt>
    <dgm:pt modelId="{92F04020-CCD9-7940-93DA-7F2224DC45D7}" type="pres">
      <dgm:prSet presAssocID="{23324DDD-8411-F74B-BF54-73859850A2D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9B62A1C-E8DF-824F-9F5D-104D0CF18AFE}" type="presOf" srcId="{485FD4FF-A7D8-2240-9109-52B802215E40}" destId="{96419703-B28E-3D49-BDBB-30C5C58FEDBF}" srcOrd="0" destOrd="0" presId="urn:microsoft.com/office/officeart/2005/8/layout/hProcess9"/>
    <dgm:cxn modelId="{DBA4B83B-EAD8-4643-8D41-D8D7B6EDDAB3}" srcId="{485FD4FF-A7D8-2240-9109-52B802215E40}" destId="{B73A605C-E38F-E040-897C-ABDB5416A89F}" srcOrd="0" destOrd="0" parTransId="{B67A3126-8BD5-3447-A76A-8F9A5963AB7A}" sibTransId="{FD78BA87-0968-444B-B12E-369B589CB932}"/>
    <dgm:cxn modelId="{97485597-B2E7-B44C-83EE-43E5E7DD8A6C}" srcId="{485FD4FF-A7D8-2240-9109-52B802215E40}" destId="{23324DDD-8411-F74B-BF54-73859850A2DF}" srcOrd="2" destOrd="0" parTransId="{F466AECE-8225-344D-B53B-8682FBA384EC}" sibTransId="{5DA98760-CF9A-2943-BE60-B70D4E8C8BA5}"/>
    <dgm:cxn modelId="{8D6C929D-7256-6840-BFF6-FDD4F827A644}" type="presOf" srcId="{CFA40CB6-1430-F14D-B440-E8290A2A4930}" destId="{047D76AC-762E-AE48-A9C9-82F49F8C5C49}" srcOrd="0" destOrd="0" presId="urn:microsoft.com/office/officeart/2005/8/layout/hProcess9"/>
    <dgm:cxn modelId="{0C7FFBAC-35CC-FD43-B9E5-0C219197B54A}" type="presOf" srcId="{23324DDD-8411-F74B-BF54-73859850A2DF}" destId="{92F04020-CCD9-7940-93DA-7F2224DC45D7}" srcOrd="0" destOrd="0" presId="urn:microsoft.com/office/officeart/2005/8/layout/hProcess9"/>
    <dgm:cxn modelId="{407CC4AE-2B8F-2D45-9A4E-E4F1D446026C}" type="presOf" srcId="{B73A605C-E38F-E040-897C-ABDB5416A89F}" destId="{7B802B5B-EEB4-A44B-9B28-63828B249B1C}" srcOrd="0" destOrd="0" presId="urn:microsoft.com/office/officeart/2005/8/layout/hProcess9"/>
    <dgm:cxn modelId="{0F7021FA-AE00-D141-9D2C-4147B29CFBAD}" srcId="{485FD4FF-A7D8-2240-9109-52B802215E40}" destId="{CFA40CB6-1430-F14D-B440-E8290A2A4930}" srcOrd="1" destOrd="0" parTransId="{C2E6DDF8-F853-1040-B1A9-B9B9B39A2B66}" sibTransId="{2C41C0B8-156E-4D4E-945E-92D0DA08E43F}"/>
    <dgm:cxn modelId="{CD0EE43E-E999-D543-919A-18F2D9DF37FE}" type="presParOf" srcId="{96419703-B28E-3D49-BDBB-30C5C58FEDBF}" destId="{FF80EA99-4436-CA43-A30F-D710C85E62B3}" srcOrd="0" destOrd="0" presId="urn:microsoft.com/office/officeart/2005/8/layout/hProcess9"/>
    <dgm:cxn modelId="{D92D0320-631A-B846-939F-CBAF8338B3C1}" type="presParOf" srcId="{96419703-B28E-3D49-BDBB-30C5C58FEDBF}" destId="{207AAAE8-416E-EE4E-8A16-AE79F564B354}" srcOrd="1" destOrd="0" presId="urn:microsoft.com/office/officeart/2005/8/layout/hProcess9"/>
    <dgm:cxn modelId="{A94907B4-992B-A34A-944B-90479A4EA14A}" type="presParOf" srcId="{207AAAE8-416E-EE4E-8A16-AE79F564B354}" destId="{7B802B5B-EEB4-A44B-9B28-63828B249B1C}" srcOrd="0" destOrd="0" presId="urn:microsoft.com/office/officeart/2005/8/layout/hProcess9"/>
    <dgm:cxn modelId="{78C66CC2-6780-794F-AEB6-6123C378CD96}" type="presParOf" srcId="{207AAAE8-416E-EE4E-8A16-AE79F564B354}" destId="{DECA48D8-A331-4E44-BE53-CB9328F43ACE}" srcOrd="1" destOrd="0" presId="urn:microsoft.com/office/officeart/2005/8/layout/hProcess9"/>
    <dgm:cxn modelId="{05E592AA-F46C-424A-BCE4-D88EFD0C905E}" type="presParOf" srcId="{207AAAE8-416E-EE4E-8A16-AE79F564B354}" destId="{047D76AC-762E-AE48-A9C9-82F49F8C5C49}" srcOrd="2" destOrd="0" presId="urn:microsoft.com/office/officeart/2005/8/layout/hProcess9"/>
    <dgm:cxn modelId="{DD8D0652-CAFE-3B47-82D0-CC2E8743A389}" type="presParOf" srcId="{207AAAE8-416E-EE4E-8A16-AE79F564B354}" destId="{60538C5C-FA03-2B4D-AD1C-5F7B2A6FC279}" srcOrd="3" destOrd="0" presId="urn:microsoft.com/office/officeart/2005/8/layout/hProcess9"/>
    <dgm:cxn modelId="{5265D142-F14D-A149-BAF8-D7A8FEBFBA0A}" type="presParOf" srcId="{207AAAE8-416E-EE4E-8A16-AE79F564B354}" destId="{92F04020-CCD9-7940-93DA-7F2224DC45D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05C8D-CC00-4142-8141-7B47EE264997}">
      <dsp:nvSpPr>
        <dsp:cNvPr id="0" name=""/>
        <dsp:cNvSpPr/>
      </dsp:nvSpPr>
      <dsp:spPr>
        <a:xfrm rot="16200000">
          <a:off x="-644419" y="666095"/>
          <a:ext cx="4668886" cy="3336696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0" tIns="0" rIns="223128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Improve</a:t>
          </a:r>
          <a:r>
            <a:rPr lang="el-GR" sz="35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5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access to Funding</a:t>
          </a:r>
          <a:endParaRPr lang="el-GR" sz="35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 rot="5400000">
        <a:off x="21676" y="933777"/>
        <a:ext cx="3336696" cy="2801332"/>
      </dsp:txXfrm>
    </dsp:sp>
    <dsp:sp modelId="{203BD569-577F-FE4C-9255-70AFE8B164D5}">
      <dsp:nvSpPr>
        <dsp:cNvPr id="0" name=""/>
        <dsp:cNvSpPr/>
      </dsp:nvSpPr>
      <dsp:spPr>
        <a:xfrm rot="16200000">
          <a:off x="2924253" y="666095"/>
          <a:ext cx="4668886" cy="3336696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0" tIns="0" rIns="223128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Increase</a:t>
          </a:r>
          <a:r>
            <a:rPr lang="el-GR" sz="35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5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‘Bankability’</a:t>
          </a:r>
          <a:endParaRPr lang="el-GR" sz="35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 rot="5400000">
        <a:off x="3590348" y="933777"/>
        <a:ext cx="3336696" cy="2801332"/>
      </dsp:txXfrm>
    </dsp:sp>
    <dsp:sp modelId="{A229AA1F-3398-234B-8428-CB72730491A1}">
      <dsp:nvSpPr>
        <dsp:cNvPr id="0" name=""/>
        <dsp:cNvSpPr/>
      </dsp:nvSpPr>
      <dsp:spPr>
        <a:xfrm rot="16200000">
          <a:off x="6511201" y="666095"/>
          <a:ext cx="4668886" cy="3336696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0" tIns="0" rIns="223128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Define</a:t>
          </a:r>
          <a:r>
            <a:rPr lang="el-GR" sz="35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5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Business Innovation Evaluation Factors</a:t>
          </a:r>
          <a:endParaRPr lang="el-GR" sz="35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 rot="5400000">
        <a:off x="7177296" y="933777"/>
        <a:ext cx="3336696" cy="2801332"/>
      </dsp:txXfrm>
    </dsp:sp>
    <dsp:sp modelId="{111238BF-893A-6B45-8AF9-9DD89200C505}">
      <dsp:nvSpPr>
        <dsp:cNvPr id="0" name=""/>
        <dsp:cNvSpPr/>
      </dsp:nvSpPr>
      <dsp:spPr>
        <a:xfrm rot="16200000">
          <a:off x="10098150" y="666095"/>
          <a:ext cx="4668886" cy="3336696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0" tIns="0" rIns="223128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Introduce</a:t>
          </a:r>
          <a:r>
            <a:rPr lang="el-GR" sz="35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5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Alternative Process Credit &amp; Investment Evaluation</a:t>
          </a:r>
          <a:endParaRPr lang="el-GR" sz="35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 rot="5400000">
        <a:off x="10764245" y="933777"/>
        <a:ext cx="3336696" cy="2801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61DA4-0FB4-BC42-9984-DEF660BA253B}">
      <dsp:nvSpPr>
        <dsp:cNvPr id="0" name=""/>
        <dsp:cNvSpPr/>
      </dsp:nvSpPr>
      <dsp:spPr>
        <a:xfrm>
          <a:off x="0" y="1224976"/>
          <a:ext cx="14908698" cy="4504500"/>
        </a:xfrm>
        <a:prstGeom prst="rect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7081" tIns="1353820" rIns="1157081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New</a:t>
          </a:r>
          <a:r>
            <a:rPr lang="el-GR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evaluation method for Financial sector</a:t>
          </a:r>
          <a:endParaRPr lang="el-GR" sz="32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Lack</a:t>
          </a:r>
          <a:r>
            <a:rPr lang="el-GR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of complete Innovation Scoring tool</a:t>
          </a:r>
          <a:endParaRPr lang="el-GR" sz="32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Use</a:t>
          </a:r>
          <a:r>
            <a:rPr lang="el-GR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by Banks</a:t>
          </a:r>
          <a:r>
            <a:rPr lang="el-GR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, </a:t>
          </a:r>
          <a:r>
            <a:rPr lang="en-US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Funds, Evaluation Platforms, Business Registries</a:t>
          </a:r>
          <a:r>
            <a:rPr lang="el-GR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, </a:t>
          </a:r>
          <a:r>
            <a:rPr lang="en-US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Program Management Org.</a:t>
          </a:r>
          <a:endParaRPr lang="el-GR" sz="32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Supplementary</a:t>
          </a:r>
          <a:r>
            <a:rPr lang="el-GR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to </a:t>
          </a:r>
          <a:r>
            <a:rPr lang="en" sz="32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traditional banking credit and investment evaluation criteria</a:t>
          </a:r>
          <a:endParaRPr lang="el-GR" sz="32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0" y="1224976"/>
        <a:ext cx="14908698" cy="4504500"/>
      </dsp:txXfrm>
    </dsp:sp>
    <dsp:sp modelId="{7F19872C-F8D3-E642-AAA9-EB180281E147}">
      <dsp:nvSpPr>
        <dsp:cNvPr id="0" name=""/>
        <dsp:cNvSpPr/>
      </dsp:nvSpPr>
      <dsp:spPr>
        <a:xfrm>
          <a:off x="1765756" y="519664"/>
          <a:ext cx="7987886" cy="191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459" tIns="0" rIns="394459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Innovation Scoring Process</a:t>
          </a:r>
          <a:endParaRPr lang="el-GR" sz="4400" b="1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1859424" y="613332"/>
        <a:ext cx="7800550" cy="17314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84B45-04B7-FE44-8311-063340731599}">
      <dsp:nvSpPr>
        <dsp:cNvPr id="0" name=""/>
        <dsp:cNvSpPr/>
      </dsp:nvSpPr>
      <dsp:spPr>
        <a:xfrm>
          <a:off x="10001573" y="3250397"/>
          <a:ext cx="1252002" cy="434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89"/>
              </a:lnTo>
              <a:lnTo>
                <a:pt x="1252002" y="217289"/>
              </a:lnTo>
              <a:lnTo>
                <a:pt x="1252002" y="43457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95327-22CF-0247-87C8-DEC597C60394}">
      <dsp:nvSpPr>
        <dsp:cNvPr id="0" name=""/>
        <dsp:cNvSpPr/>
      </dsp:nvSpPr>
      <dsp:spPr>
        <a:xfrm>
          <a:off x="8749570" y="3250397"/>
          <a:ext cx="1252002" cy="434579"/>
        </a:xfrm>
        <a:custGeom>
          <a:avLst/>
          <a:gdLst/>
          <a:ahLst/>
          <a:cxnLst/>
          <a:rect l="0" t="0" r="0" b="0"/>
          <a:pathLst>
            <a:path>
              <a:moveTo>
                <a:pt x="1252002" y="0"/>
              </a:moveTo>
              <a:lnTo>
                <a:pt x="1252002" y="217289"/>
              </a:lnTo>
              <a:lnTo>
                <a:pt x="0" y="217289"/>
              </a:lnTo>
              <a:lnTo>
                <a:pt x="0" y="43457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486F2-A70E-7F41-92AA-6128C7A3635E}">
      <dsp:nvSpPr>
        <dsp:cNvPr id="0" name=""/>
        <dsp:cNvSpPr/>
      </dsp:nvSpPr>
      <dsp:spPr>
        <a:xfrm>
          <a:off x="3191217" y="3250397"/>
          <a:ext cx="1252002" cy="434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89"/>
              </a:lnTo>
              <a:lnTo>
                <a:pt x="1252002" y="217289"/>
              </a:lnTo>
              <a:lnTo>
                <a:pt x="1252002" y="43457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05EE5-B593-3547-93B0-1008D48B4FB5}">
      <dsp:nvSpPr>
        <dsp:cNvPr id="0" name=""/>
        <dsp:cNvSpPr/>
      </dsp:nvSpPr>
      <dsp:spPr>
        <a:xfrm>
          <a:off x="1939214" y="3250397"/>
          <a:ext cx="1252002" cy="434579"/>
        </a:xfrm>
        <a:custGeom>
          <a:avLst/>
          <a:gdLst/>
          <a:ahLst/>
          <a:cxnLst/>
          <a:rect l="0" t="0" r="0" b="0"/>
          <a:pathLst>
            <a:path>
              <a:moveTo>
                <a:pt x="1252002" y="0"/>
              </a:moveTo>
              <a:lnTo>
                <a:pt x="1252002" y="217289"/>
              </a:lnTo>
              <a:lnTo>
                <a:pt x="0" y="217289"/>
              </a:lnTo>
              <a:lnTo>
                <a:pt x="0" y="43457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58988-AD7B-AB4B-8886-E1638FF154A9}">
      <dsp:nvSpPr>
        <dsp:cNvPr id="0" name=""/>
        <dsp:cNvSpPr/>
      </dsp:nvSpPr>
      <dsp:spPr>
        <a:xfrm>
          <a:off x="1597273" y="355229"/>
          <a:ext cx="3187888" cy="289516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807EE-8FB8-8841-87D3-7B2C25D408DE}">
      <dsp:nvSpPr>
        <dsp:cNvPr id="0" name=""/>
        <dsp:cNvSpPr/>
      </dsp:nvSpPr>
      <dsp:spPr>
        <a:xfrm>
          <a:off x="1597273" y="355229"/>
          <a:ext cx="3187888" cy="289516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8B067-8F17-4B4D-BA6E-7A0B3D66D234}">
      <dsp:nvSpPr>
        <dsp:cNvPr id="0" name=""/>
        <dsp:cNvSpPr/>
      </dsp:nvSpPr>
      <dsp:spPr>
        <a:xfrm>
          <a:off x="3328" y="876359"/>
          <a:ext cx="6375776" cy="185290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i="0" u="sng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Process Innovation </a:t>
          </a:r>
          <a:br>
            <a:rPr lang="el-GR" sz="1800" b="0" i="0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</a:br>
          <a:r>
            <a:rPr lang="en" sz="1800" b="0" i="0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Innovation that implements improved production or delivery methods for products or services </a:t>
          </a:r>
          <a:endParaRPr lang="el-GR" sz="1800" b="0" i="0" kern="120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3328" y="876359"/>
        <a:ext cx="6375776" cy="1852907"/>
      </dsp:txXfrm>
    </dsp:sp>
    <dsp:sp modelId="{22BEFD34-B229-A64C-AD53-3924371D1BBD}">
      <dsp:nvSpPr>
        <dsp:cNvPr id="0" name=""/>
        <dsp:cNvSpPr/>
      </dsp:nvSpPr>
      <dsp:spPr>
        <a:xfrm>
          <a:off x="1421858" y="3684976"/>
          <a:ext cx="1034712" cy="103471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A4225-2D6A-4240-8BD2-B8E9305A88A1}">
      <dsp:nvSpPr>
        <dsp:cNvPr id="0" name=""/>
        <dsp:cNvSpPr/>
      </dsp:nvSpPr>
      <dsp:spPr>
        <a:xfrm>
          <a:off x="1421858" y="3684976"/>
          <a:ext cx="1034712" cy="103471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DC443-FA56-5342-94A7-45C146EFD8CF}">
      <dsp:nvSpPr>
        <dsp:cNvPr id="0" name=""/>
        <dsp:cNvSpPr/>
      </dsp:nvSpPr>
      <dsp:spPr>
        <a:xfrm>
          <a:off x="904501" y="3871225"/>
          <a:ext cx="2069425" cy="6622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Eligibility</a:t>
          </a:r>
          <a:r>
            <a:rPr lang="el-GR" sz="1400" b="0" i="0" kern="120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 (</a:t>
          </a:r>
          <a:r>
            <a:rPr lang="en-US" sz="1400" b="0" i="0" kern="120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to which extent exists) </a:t>
          </a:r>
          <a:endParaRPr lang="el-GR" sz="1400" b="0" i="0" kern="1200" dirty="0">
            <a:latin typeface="+mj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04501" y="3871225"/>
        <a:ext cx="2069425" cy="662216"/>
      </dsp:txXfrm>
    </dsp:sp>
    <dsp:sp modelId="{2F3A8CFB-8FD0-3A4B-8B59-754604765D3A}">
      <dsp:nvSpPr>
        <dsp:cNvPr id="0" name=""/>
        <dsp:cNvSpPr/>
      </dsp:nvSpPr>
      <dsp:spPr>
        <a:xfrm>
          <a:off x="3925863" y="3684976"/>
          <a:ext cx="1034712" cy="103471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A6742-46E1-4C40-9E06-8FD55E6DE78F}">
      <dsp:nvSpPr>
        <dsp:cNvPr id="0" name=""/>
        <dsp:cNvSpPr/>
      </dsp:nvSpPr>
      <dsp:spPr>
        <a:xfrm>
          <a:off x="3925863" y="3684976"/>
          <a:ext cx="1034712" cy="103471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BD18C-0800-EF44-A23C-296B02B1DE33}">
      <dsp:nvSpPr>
        <dsp:cNvPr id="0" name=""/>
        <dsp:cNvSpPr/>
      </dsp:nvSpPr>
      <dsp:spPr>
        <a:xfrm>
          <a:off x="3408507" y="3871225"/>
          <a:ext cx="2069425" cy="6622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Evaluation(when applied the extent of the success/failure)</a:t>
          </a:r>
          <a:endParaRPr lang="el-GR" sz="1400" b="0" i="0" kern="120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3408507" y="3871225"/>
        <a:ext cx="2069425" cy="662216"/>
      </dsp:txXfrm>
    </dsp:sp>
    <dsp:sp modelId="{7FEB55A5-271F-9A40-A52E-DCAF2C739830}">
      <dsp:nvSpPr>
        <dsp:cNvPr id="0" name=""/>
        <dsp:cNvSpPr/>
      </dsp:nvSpPr>
      <dsp:spPr>
        <a:xfrm>
          <a:off x="8407629" y="355229"/>
          <a:ext cx="3187888" cy="289516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DE2191-8531-5E47-937D-24CDDD4FAA03}">
      <dsp:nvSpPr>
        <dsp:cNvPr id="0" name=""/>
        <dsp:cNvSpPr/>
      </dsp:nvSpPr>
      <dsp:spPr>
        <a:xfrm>
          <a:off x="8407629" y="355229"/>
          <a:ext cx="3187888" cy="289516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F1DCD-3B1F-0643-AE6B-589386398772}">
      <dsp:nvSpPr>
        <dsp:cNvPr id="0" name=""/>
        <dsp:cNvSpPr/>
      </dsp:nvSpPr>
      <dsp:spPr>
        <a:xfrm>
          <a:off x="6813685" y="876359"/>
          <a:ext cx="6375776" cy="185290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i="0" u="sng" kern="120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Disruptive Innovation</a:t>
          </a:r>
          <a:br>
            <a:rPr lang="el-GR" sz="1800" b="0" i="0" kern="120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</a:br>
          <a:r>
            <a:rPr lang="en" sz="1800" b="0" i="0" kern="1200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rPr>
            <a:t>Innovation that disrupts the market, by displacing competition and offering advanced products or services to a wide audience </a:t>
          </a:r>
          <a:endParaRPr lang="el-GR" sz="1800" b="0" i="0" kern="1200" dirty="0">
            <a:latin typeface="+mj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6813685" y="876359"/>
        <a:ext cx="6375776" cy="1852907"/>
      </dsp:txXfrm>
    </dsp:sp>
    <dsp:sp modelId="{11A72FCC-83B4-5949-8BF8-DCB7FE611222}">
      <dsp:nvSpPr>
        <dsp:cNvPr id="0" name=""/>
        <dsp:cNvSpPr/>
      </dsp:nvSpPr>
      <dsp:spPr>
        <a:xfrm>
          <a:off x="8232214" y="3684976"/>
          <a:ext cx="1034712" cy="103471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16682-E7D4-5843-8659-B5D5A7A9F07B}">
      <dsp:nvSpPr>
        <dsp:cNvPr id="0" name=""/>
        <dsp:cNvSpPr/>
      </dsp:nvSpPr>
      <dsp:spPr>
        <a:xfrm>
          <a:off x="8232214" y="3684976"/>
          <a:ext cx="1034712" cy="103471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7D49F-164D-A048-88B5-DE163BCA1FE4}">
      <dsp:nvSpPr>
        <dsp:cNvPr id="0" name=""/>
        <dsp:cNvSpPr/>
      </dsp:nvSpPr>
      <dsp:spPr>
        <a:xfrm>
          <a:off x="7714858" y="3871225"/>
          <a:ext cx="2069425" cy="6622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Eligibility </a:t>
          </a:r>
          <a:r>
            <a:rPr lang="el-GR" sz="1400" b="0" i="0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(</a:t>
          </a:r>
          <a:r>
            <a:rPr lang="en-US" sz="1400" b="0" i="0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to which extent exists) </a:t>
          </a:r>
          <a:endParaRPr lang="el-GR" sz="1400" b="0" i="0" kern="120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7714858" y="3871225"/>
        <a:ext cx="2069425" cy="662216"/>
      </dsp:txXfrm>
    </dsp:sp>
    <dsp:sp modelId="{CEC5D4E0-371A-E542-B4F1-5D5CBF326AFA}">
      <dsp:nvSpPr>
        <dsp:cNvPr id="0" name=""/>
        <dsp:cNvSpPr/>
      </dsp:nvSpPr>
      <dsp:spPr>
        <a:xfrm>
          <a:off x="10736219" y="3684976"/>
          <a:ext cx="1034712" cy="103471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8AB3C-94D3-F447-B618-36988BF24703}">
      <dsp:nvSpPr>
        <dsp:cNvPr id="0" name=""/>
        <dsp:cNvSpPr/>
      </dsp:nvSpPr>
      <dsp:spPr>
        <a:xfrm>
          <a:off x="10736219" y="3684976"/>
          <a:ext cx="1034712" cy="103471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22916-F59D-4A4F-93EB-F96A9E1BDF8C}">
      <dsp:nvSpPr>
        <dsp:cNvPr id="0" name=""/>
        <dsp:cNvSpPr/>
      </dsp:nvSpPr>
      <dsp:spPr>
        <a:xfrm>
          <a:off x="10218863" y="3871225"/>
          <a:ext cx="2069425" cy="6622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Evaluation(when applied the extent of the success/failure)</a:t>
          </a:r>
          <a:endParaRPr lang="el-GR" sz="1400" b="0" i="0" kern="120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10218863" y="3871225"/>
        <a:ext cx="2069425" cy="662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14ED9-06AC-6141-9721-65F97F209E8C}">
      <dsp:nvSpPr>
        <dsp:cNvPr id="0" name=""/>
        <dsp:cNvSpPr/>
      </dsp:nvSpPr>
      <dsp:spPr>
        <a:xfrm>
          <a:off x="1976968" y="1638322"/>
          <a:ext cx="2846566" cy="142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Innovation Scoring Factors</a:t>
          </a:r>
          <a:endParaRPr lang="el-GR" sz="3100" b="0" i="0" kern="1200" dirty="0"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2018655" y="1680009"/>
        <a:ext cx="2763192" cy="1339909"/>
      </dsp:txXfrm>
    </dsp:sp>
    <dsp:sp modelId="{96222B67-2661-3F49-A647-164DD02668F6}">
      <dsp:nvSpPr>
        <dsp:cNvPr id="0" name=""/>
        <dsp:cNvSpPr/>
      </dsp:nvSpPr>
      <dsp:spPr>
        <a:xfrm rot="19457599">
          <a:off x="4691736" y="1920555"/>
          <a:ext cx="140222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02222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357792" y="1905714"/>
        <a:ext cx="70111" cy="70111"/>
      </dsp:txXfrm>
    </dsp:sp>
    <dsp:sp modelId="{3477C98D-1C05-E74F-A8BA-E47DD0A4FB4E}">
      <dsp:nvSpPr>
        <dsp:cNvPr id="0" name=""/>
        <dsp:cNvSpPr/>
      </dsp:nvSpPr>
      <dsp:spPr>
        <a:xfrm>
          <a:off x="5962161" y="819934"/>
          <a:ext cx="2846566" cy="14232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>
              <a:solidFill>
                <a:schemeClr val="bg2"/>
              </a:solidFill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Pool of </a:t>
          </a:r>
          <a:r>
            <a:rPr lang="en-US" sz="3100" b="1" i="0" kern="1200" dirty="0">
              <a:solidFill>
                <a:schemeClr val="bg2"/>
              </a:solidFill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139 </a:t>
          </a:r>
          <a:r>
            <a:rPr lang="en-US" sz="3100" b="0" i="0" kern="1200" dirty="0">
              <a:solidFill>
                <a:schemeClr val="bg2"/>
              </a:solidFill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factors</a:t>
          </a:r>
          <a:endParaRPr lang="el-GR" sz="3100" b="0" i="0" kern="1200" dirty="0">
            <a:solidFill>
              <a:schemeClr val="bg2"/>
            </a:solidFill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6003848" y="861621"/>
        <a:ext cx="2763192" cy="1339909"/>
      </dsp:txXfrm>
    </dsp:sp>
    <dsp:sp modelId="{3210D1D8-84BC-8A40-84E8-3EC156D4FCB1}">
      <dsp:nvSpPr>
        <dsp:cNvPr id="0" name=""/>
        <dsp:cNvSpPr/>
      </dsp:nvSpPr>
      <dsp:spPr>
        <a:xfrm rot="2142401">
          <a:off x="4691736" y="2738943"/>
          <a:ext cx="140222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02222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b="0" i="0" kern="120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5357792" y="2724102"/>
        <a:ext cx="70111" cy="70111"/>
      </dsp:txXfrm>
    </dsp:sp>
    <dsp:sp modelId="{98F7CCF8-3469-2840-BB81-6A2A4C5A67B4}">
      <dsp:nvSpPr>
        <dsp:cNvPr id="0" name=""/>
        <dsp:cNvSpPr/>
      </dsp:nvSpPr>
      <dsp:spPr>
        <a:xfrm>
          <a:off x="5962161" y="2456710"/>
          <a:ext cx="2846566" cy="14232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solidFill>
                <a:schemeClr val="bg2"/>
              </a:solidFill>
              <a:latin typeface="+mn-lt"/>
              <a:ea typeface="HELVETICA NEUE LIGHT" panose="02000403000000020004" pitchFamily="2" charset="0"/>
              <a:cs typeface="Helvetica Neue" panose="02000503000000020004" pitchFamily="2" charset="0"/>
            </a:rPr>
            <a:t>Taxonomy</a:t>
          </a:r>
          <a:endParaRPr lang="el-GR" sz="3100" b="1" i="0" kern="1200" dirty="0">
            <a:solidFill>
              <a:schemeClr val="bg2"/>
            </a:solidFill>
            <a:latin typeface="+mn-lt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6003848" y="2498397"/>
        <a:ext cx="2763192" cy="1339909"/>
      </dsp:txXfrm>
    </dsp:sp>
    <dsp:sp modelId="{3D25CB3C-9D18-0940-88E6-70AD78CA0FFD}">
      <dsp:nvSpPr>
        <dsp:cNvPr id="0" name=""/>
        <dsp:cNvSpPr/>
      </dsp:nvSpPr>
      <dsp:spPr>
        <a:xfrm rot="17692822">
          <a:off x="8024868" y="1920555"/>
          <a:ext cx="27063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706343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900" b="0" i="0" kern="120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310382" y="1873111"/>
        <a:ext cx="135317" cy="135317"/>
      </dsp:txXfrm>
    </dsp:sp>
    <dsp:sp modelId="{98359F08-28CB-E149-9EA5-9D463294526C}">
      <dsp:nvSpPr>
        <dsp:cNvPr id="0" name=""/>
        <dsp:cNvSpPr/>
      </dsp:nvSpPr>
      <dsp:spPr>
        <a:xfrm>
          <a:off x="9947354" y="1547"/>
          <a:ext cx="2846566" cy="14232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Financial</a:t>
          </a:r>
          <a:endParaRPr lang="el-GR" sz="31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989041" y="43234"/>
        <a:ext cx="2763192" cy="1339909"/>
      </dsp:txXfrm>
    </dsp:sp>
    <dsp:sp modelId="{B04F6260-9B17-2345-A1AB-45A431358BC0}">
      <dsp:nvSpPr>
        <dsp:cNvPr id="0" name=""/>
        <dsp:cNvSpPr/>
      </dsp:nvSpPr>
      <dsp:spPr>
        <a:xfrm rot="19457599">
          <a:off x="8676929" y="2738943"/>
          <a:ext cx="140222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02222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b="0" i="0" kern="120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342985" y="2724102"/>
        <a:ext cx="70111" cy="70111"/>
      </dsp:txXfrm>
    </dsp:sp>
    <dsp:sp modelId="{E99BEC01-3B50-8B41-B6EF-93975FB27B60}">
      <dsp:nvSpPr>
        <dsp:cNvPr id="0" name=""/>
        <dsp:cNvSpPr/>
      </dsp:nvSpPr>
      <dsp:spPr>
        <a:xfrm>
          <a:off x="9947354" y="1638322"/>
          <a:ext cx="2846566" cy="14232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Organizational Capability</a:t>
          </a:r>
          <a:endParaRPr lang="el-GR" sz="31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989041" y="1680009"/>
        <a:ext cx="2763192" cy="1339909"/>
      </dsp:txXfrm>
    </dsp:sp>
    <dsp:sp modelId="{F5AD9423-DBB1-ED43-B890-9C7473A5110F}">
      <dsp:nvSpPr>
        <dsp:cNvPr id="0" name=""/>
        <dsp:cNvSpPr/>
      </dsp:nvSpPr>
      <dsp:spPr>
        <a:xfrm rot="2142401">
          <a:off x="8676929" y="3557331"/>
          <a:ext cx="140222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02222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b="0" i="0" kern="120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342985" y="3542490"/>
        <a:ext cx="70111" cy="70111"/>
      </dsp:txXfrm>
    </dsp:sp>
    <dsp:sp modelId="{7D4D0F33-BF84-9042-BDFB-9799FB938E60}">
      <dsp:nvSpPr>
        <dsp:cNvPr id="0" name=""/>
        <dsp:cNvSpPr/>
      </dsp:nvSpPr>
      <dsp:spPr>
        <a:xfrm>
          <a:off x="9947354" y="3275098"/>
          <a:ext cx="2846566" cy="14232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Strategy</a:t>
          </a:r>
          <a:endParaRPr lang="el-GR" sz="31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989041" y="3316785"/>
        <a:ext cx="2763192" cy="1339909"/>
      </dsp:txXfrm>
    </dsp:sp>
    <dsp:sp modelId="{DCA1AD42-BEDD-4F4E-BF2F-B9E92DCBF651}">
      <dsp:nvSpPr>
        <dsp:cNvPr id="0" name=""/>
        <dsp:cNvSpPr/>
      </dsp:nvSpPr>
      <dsp:spPr>
        <a:xfrm rot="3907178">
          <a:off x="8024868" y="4375718"/>
          <a:ext cx="27063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706343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900" b="0" i="0" kern="120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310382" y="4328275"/>
        <a:ext cx="135317" cy="135317"/>
      </dsp:txXfrm>
    </dsp:sp>
    <dsp:sp modelId="{2FB9B8D1-8B15-4442-840D-06FA21E6CA3B}">
      <dsp:nvSpPr>
        <dsp:cNvPr id="0" name=""/>
        <dsp:cNvSpPr/>
      </dsp:nvSpPr>
      <dsp:spPr>
        <a:xfrm>
          <a:off x="9947354" y="4911873"/>
          <a:ext cx="2846566" cy="14232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Impact</a:t>
          </a:r>
          <a:endParaRPr lang="el-GR" sz="31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9989041" y="4953560"/>
        <a:ext cx="2763192" cy="13399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277B1-E13E-324D-81B4-C01FA087ED09}">
      <dsp:nvSpPr>
        <dsp:cNvPr id="0" name=""/>
        <dsp:cNvSpPr/>
      </dsp:nvSpPr>
      <dsp:spPr>
        <a:xfrm>
          <a:off x="2855491" y="0"/>
          <a:ext cx="9557460" cy="706421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F5296-A976-DC48-82B5-407088FA69BE}">
      <dsp:nvSpPr>
        <dsp:cNvPr id="0" name=""/>
        <dsp:cNvSpPr/>
      </dsp:nvSpPr>
      <dsp:spPr>
        <a:xfrm>
          <a:off x="2934102" y="449227"/>
          <a:ext cx="4419006" cy="2825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Scalable</a:t>
          </a:r>
          <a:endParaRPr lang="el-GR" sz="3200" b="1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Methodology to Models</a:t>
          </a:r>
          <a:endParaRPr lang="el-GR" sz="28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Multi-factors</a:t>
          </a:r>
          <a:endParaRPr lang="el-GR" sz="28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Taxonomy</a:t>
          </a:r>
          <a:r>
            <a:rPr lang="el-GR" sz="28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2800" b="0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&amp; Weights</a:t>
          </a:r>
          <a:endParaRPr lang="el-GR" sz="2800" b="0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3072041" y="587166"/>
        <a:ext cx="4143128" cy="2549808"/>
      </dsp:txXfrm>
    </dsp:sp>
    <dsp:sp modelId="{9D932546-8C7E-054F-A10B-44AD8F5036A5}">
      <dsp:nvSpPr>
        <dsp:cNvPr id="0" name=""/>
        <dsp:cNvSpPr/>
      </dsp:nvSpPr>
      <dsp:spPr>
        <a:xfrm>
          <a:off x="7880862" y="449227"/>
          <a:ext cx="4456700" cy="28256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Flexible</a:t>
          </a:r>
          <a:endParaRPr lang="el-GR" sz="3200" b="1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0" kern="120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Cloud</a:t>
          </a:r>
          <a:endParaRPr lang="el-GR" sz="2800" b="1" i="0" kern="120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Amazon Web Services</a:t>
          </a:r>
          <a:endParaRPr lang="el-GR" sz="2800" b="1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API</a:t>
          </a:r>
          <a:endParaRPr lang="el-GR" sz="2800" b="1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ERPs/DBs Connection</a:t>
          </a:r>
          <a:endParaRPr lang="el-GR" sz="2800" b="1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8018801" y="587166"/>
        <a:ext cx="4180822" cy="2549808"/>
      </dsp:txXfrm>
    </dsp:sp>
    <dsp:sp modelId="{1C0A1D63-64F0-B94E-A4F4-9B88A5D10AEA}">
      <dsp:nvSpPr>
        <dsp:cNvPr id="0" name=""/>
        <dsp:cNvSpPr/>
      </dsp:nvSpPr>
      <dsp:spPr>
        <a:xfrm>
          <a:off x="2841476" y="3833608"/>
          <a:ext cx="4511632" cy="282568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Cooperative</a:t>
          </a:r>
          <a:endParaRPr lang="el-GR" sz="3200" b="1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Businesses</a:t>
          </a:r>
          <a:endParaRPr lang="el-GR" sz="28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 err="1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Scorecoards</a:t>
          </a:r>
          <a:endParaRPr lang="el-GR" sz="28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Users</a:t>
          </a:r>
          <a:endParaRPr lang="el-GR" sz="28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Roles</a:t>
          </a:r>
          <a:r>
            <a:rPr lang="el-GR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/</a:t>
          </a:r>
          <a:r>
            <a:rPr lang="en-US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Rights</a:t>
          </a:r>
          <a:endParaRPr lang="el-GR" sz="28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2979415" y="3971547"/>
        <a:ext cx="4235754" cy="2549808"/>
      </dsp:txXfrm>
    </dsp:sp>
    <dsp:sp modelId="{17739BD8-3A29-E949-92E2-240ED4A4CD88}">
      <dsp:nvSpPr>
        <dsp:cNvPr id="0" name=""/>
        <dsp:cNvSpPr/>
      </dsp:nvSpPr>
      <dsp:spPr>
        <a:xfrm>
          <a:off x="7882924" y="3833608"/>
          <a:ext cx="4421492" cy="28256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And</a:t>
          </a:r>
          <a:r>
            <a:rPr lang="el-GR" sz="3200" b="1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…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EL/EN</a:t>
          </a:r>
          <a:endParaRPr lang="el-GR" sz="28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Comparative evaluation</a:t>
          </a:r>
          <a:endParaRPr lang="el-GR" sz="28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E-Learning</a:t>
          </a:r>
          <a:endParaRPr lang="el-GR" sz="28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Auto Calculations</a:t>
          </a:r>
          <a:endParaRPr lang="el-GR" sz="2800" b="0" i="0" kern="1200" dirty="0"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8020863" y="3971547"/>
        <a:ext cx="4145614" cy="25498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F9C76-4C00-DF4F-B9C5-39D6BD6D238B}">
      <dsp:nvSpPr>
        <dsp:cNvPr id="0" name=""/>
        <dsp:cNvSpPr/>
      </dsp:nvSpPr>
      <dsp:spPr>
        <a:xfrm>
          <a:off x="1364003" y="352381"/>
          <a:ext cx="6032682" cy="1885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18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Modern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&amp; </a:t>
          </a: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Innovative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Business Innovation Scoring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Tool</a:t>
          </a:r>
          <a:endParaRPr lang="el-GR" sz="2900" b="0" i="0" kern="120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sp:txBody>
      <dsp:txXfrm>
        <a:off x="1364003" y="352381"/>
        <a:ext cx="6032682" cy="1885213"/>
      </dsp:txXfrm>
    </dsp:sp>
    <dsp:sp modelId="{018B2C6A-23E6-B14E-B25B-189BF2E22874}">
      <dsp:nvSpPr>
        <dsp:cNvPr id="0" name=""/>
        <dsp:cNvSpPr/>
      </dsp:nvSpPr>
      <dsp:spPr>
        <a:xfrm>
          <a:off x="1112641" y="80072"/>
          <a:ext cx="1319649" cy="19794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0C683-236F-BE4C-B130-E580DC255238}">
      <dsp:nvSpPr>
        <dsp:cNvPr id="0" name=""/>
        <dsp:cNvSpPr/>
      </dsp:nvSpPr>
      <dsp:spPr>
        <a:xfrm>
          <a:off x="7942275" y="352381"/>
          <a:ext cx="6032682" cy="1885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18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Data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from </a:t>
          </a: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external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sources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/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databases</a:t>
          </a:r>
          <a:endParaRPr lang="el-GR" sz="2900" b="0" i="0" kern="120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sp:txBody>
      <dsp:txXfrm>
        <a:off x="7942275" y="352381"/>
        <a:ext cx="6032682" cy="1885213"/>
      </dsp:txXfrm>
    </dsp:sp>
    <dsp:sp modelId="{4F1C0E72-5DE6-7A4E-B0C0-427207F86C7D}">
      <dsp:nvSpPr>
        <dsp:cNvPr id="0" name=""/>
        <dsp:cNvSpPr/>
      </dsp:nvSpPr>
      <dsp:spPr>
        <a:xfrm>
          <a:off x="7690913" y="80072"/>
          <a:ext cx="1319649" cy="1979473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34568" t="896" r="-34568" b="89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EA834-5967-2642-8E68-613AB900A297}">
      <dsp:nvSpPr>
        <dsp:cNvPr id="0" name=""/>
        <dsp:cNvSpPr/>
      </dsp:nvSpPr>
      <dsp:spPr>
        <a:xfrm>
          <a:off x="1364003" y="2725655"/>
          <a:ext cx="6032682" cy="1885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18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Data Integrity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&amp; </a:t>
          </a: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secure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user</a:t>
          </a: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access</a:t>
          </a:r>
          <a:endParaRPr lang="el-GR" sz="2900" b="0" i="0" kern="120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sp:txBody>
      <dsp:txXfrm>
        <a:off x="1364003" y="2725655"/>
        <a:ext cx="6032682" cy="1885213"/>
      </dsp:txXfrm>
    </dsp:sp>
    <dsp:sp modelId="{F5284818-1984-4142-9DCA-715D9DC65964}">
      <dsp:nvSpPr>
        <dsp:cNvPr id="0" name=""/>
        <dsp:cNvSpPr/>
      </dsp:nvSpPr>
      <dsp:spPr>
        <a:xfrm>
          <a:off x="1112641" y="2453347"/>
          <a:ext cx="1319649" cy="1979473"/>
        </a:xfrm>
        <a:prstGeom prst="rect">
          <a:avLst/>
        </a:prstGeom>
        <a:blipFill dpi="0" rotWithShape="1">
          <a:blip xmlns:r="http://schemas.openxmlformats.org/officeDocument/2006/relationships"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CCD80-B88A-4146-BB9F-C1BB8520691C}">
      <dsp:nvSpPr>
        <dsp:cNvPr id="0" name=""/>
        <dsp:cNvSpPr/>
      </dsp:nvSpPr>
      <dsp:spPr>
        <a:xfrm>
          <a:off x="7942275" y="2725655"/>
          <a:ext cx="6032682" cy="1885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18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Unified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environment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Scorecards 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&amp;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Innovation Scoring Models</a:t>
          </a:r>
          <a:endParaRPr lang="el-GR" sz="2900" b="0" i="0" kern="120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sp:txBody>
      <dsp:txXfrm>
        <a:off x="7942275" y="2725655"/>
        <a:ext cx="6032682" cy="1885213"/>
      </dsp:txXfrm>
    </dsp:sp>
    <dsp:sp modelId="{915C97DD-3BF3-8344-B30B-2B7F43B4CAFF}">
      <dsp:nvSpPr>
        <dsp:cNvPr id="0" name=""/>
        <dsp:cNvSpPr/>
      </dsp:nvSpPr>
      <dsp:spPr>
        <a:xfrm>
          <a:off x="7690913" y="2453347"/>
          <a:ext cx="1319649" cy="19794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8AB941-AA68-FC49-BE33-44FF7C6A6920}">
      <dsp:nvSpPr>
        <dsp:cNvPr id="0" name=""/>
        <dsp:cNvSpPr/>
      </dsp:nvSpPr>
      <dsp:spPr>
        <a:xfrm>
          <a:off x="1364003" y="5098929"/>
          <a:ext cx="6032682" cy="1885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18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Alternative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/</a:t>
          </a: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supplementary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evaluation process</a:t>
          </a:r>
          <a:endParaRPr lang="el-GR" sz="2900" b="0" i="0" kern="120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sp:txBody>
      <dsp:txXfrm>
        <a:off x="1364003" y="5098929"/>
        <a:ext cx="6032682" cy="1885213"/>
      </dsp:txXfrm>
    </dsp:sp>
    <dsp:sp modelId="{4401C083-C783-744B-9957-049DC7865A29}">
      <dsp:nvSpPr>
        <dsp:cNvPr id="0" name=""/>
        <dsp:cNvSpPr/>
      </dsp:nvSpPr>
      <dsp:spPr>
        <a:xfrm>
          <a:off x="1112641" y="4826621"/>
          <a:ext cx="1319649" cy="19794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ED79C-7D6C-5D44-BE33-2C5A41A51A88}">
      <dsp:nvSpPr>
        <dsp:cNvPr id="0" name=""/>
        <dsp:cNvSpPr/>
      </dsp:nvSpPr>
      <dsp:spPr>
        <a:xfrm>
          <a:off x="7942275" y="5098929"/>
          <a:ext cx="6032682" cy="1885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18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User</a:t>
          </a:r>
          <a:r>
            <a:rPr lang="el-GR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 </a:t>
          </a:r>
          <a:r>
            <a:rPr lang="en-US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satisfaction </a:t>
          </a:r>
          <a:r>
            <a:rPr lang="en-US" sz="2900" b="0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rate </a:t>
          </a:r>
          <a:r>
            <a:rPr lang="el-GR" sz="2900" b="1" i="0" kern="1200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" panose="02000503000000020004" pitchFamily="2" charset="0"/>
            </a:rPr>
            <a:t>86,8%</a:t>
          </a:r>
          <a:endParaRPr lang="el-GR" sz="2900" b="1" i="0" kern="1200" dirty="0">
            <a:latin typeface="HELVETICA NEUE THIN" panose="020B0403020202020204" pitchFamily="34" charset="0"/>
            <a:ea typeface="HELVETICA NEUE THIN" panose="020B0403020202020204" pitchFamily="34" charset="0"/>
            <a:cs typeface="Helvetica Neue" panose="02000503000000020004" pitchFamily="2" charset="0"/>
          </a:endParaRPr>
        </a:p>
      </dsp:txBody>
      <dsp:txXfrm>
        <a:off x="7942275" y="5098929"/>
        <a:ext cx="6032682" cy="1885213"/>
      </dsp:txXfrm>
    </dsp:sp>
    <dsp:sp modelId="{D485A86A-B76C-E145-A883-53AFB8601A58}">
      <dsp:nvSpPr>
        <dsp:cNvPr id="0" name=""/>
        <dsp:cNvSpPr/>
      </dsp:nvSpPr>
      <dsp:spPr>
        <a:xfrm>
          <a:off x="7690913" y="4826621"/>
          <a:ext cx="1319649" cy="197947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0EA99-4436-CA43-A30F-D710C85E62B3}">
      <dsp:nvSpPr>
        <dsp:cNvPr id="0" name=""/>
        <dsp:cNvSpPr/>
      </dsp:nvSpPr>
      <dsp:spPr>
        <a:xfrm>
          <a:off x="3" y="0"/>
          <a:ext cx="12025329" cy="23513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02B5B-EEB4-A44B-9B28-63828B249B1C}">
      <dsp:nvSpPr>
        <dsp:cNvPr id="0" name=""/>
        <dsp:cNvSpPr/>
      </dsp:nvSpPr>
      <dsp:spPr>
        <a:xfrm>
          <a:off x="407499" y="705401"/>
          <a:ext cx="3607600" cy="9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Hellenic Bank Association</a:t>
          </a:r>
          <a:endParaRPr lang="el-GR" sz="1700" b="1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453412" y="751314"/>
        <a:ext cx="3515774" cy="848709"/>
      </dsp:txXfrm>
    </dsp:sp>
    <dsp:sp modelId="{047D76AC-762E-AE48-A9C9-82F49F8C5C49}">
      <dsp:nvSpPr>
        <dsp:cNvPr id="0" name=""/>
        <dsp:cNvSpPr/>
      </dsp:nvSpPr>
      <dsp:spPr>
        <a:xfrm>
          <a:off x="4208867" y="705401"/>
          <a:ext cx="3607600" cy="9405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Version</a:t>
          </a:r>
          <a:r>
            <a:rPr lang="el-GR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</a:t>
          </a:r>
          <a:r>
            <a:rPr lang="en-US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v</a:t>
          </a:r>
          <a:r>
            <a:rPr lang="el-GR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.04 (</a:t>
          </a:r>
          <a:r>
            <a:rPr lang="en-US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EUH</a:t>
          </a:r>
          <a:r>
            <a:rPr lang="el-GR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4</a:t>
          </a:r>
          <a:r>
            <a:rPr lang="en-US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D experiment</a:t>
          </a:r>
          <a:r>
            <a:rPr lang="el-GR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“</a:t>
          </a:r>
          <a:r>
            <a:rPr lang="en-US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SOFIA</a:t>
          </a:r>
          <a:r>
            <a:rPr lang="el-GR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4.0”, </a:t>
          </a:r>
          <a:r>
            <a:rPr lang="en-US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June</a:t>
          </a:r>
          <a:r>
            <a:rPr lang="el-GR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2022 – </a:t>
          </a:r>
          <a:r>
            <a:rPr lang="en-US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Feb</a:t>
          </a:r>
          <a:r>
            <a:rPr lang="el-GR" sz="1700" b="1" i="0" kern="1200" dirty="0">
              <a:solidFill>
                <a:schemeClr val="bg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. 2023).</a:t>
          </a:r>
          <a:endParaRPr lang="el-GR" sz="1700" b="1" i="0" kern="1200" dirty="0">
            <a:solidFill>
              <a:schemeClr val="bg2"/>
            </a:solidFill>
            <a:latin typeface="Helvetica Neue Light" panose="02000403000000020004" pitchFamily="2" charset="0"/>
            <a:ea typeface="Helvetica Neue Light" panose="02000403000000020004" pitchFamily="2" charset="0"/>
            <a:cs typeface="Helvetica Neue" panose="02000503000000020004" pitchFamily="2" charset="0"/>
          </a:endParaRPr>
        </a:p>
      </dsp:txBody>
      <dsp:txXfrm>
        <a:off x="4254780" y="751314"/>
        <a:ext cx="3515774" cy="848709"/>
      </dsp:txXfrm>
    </dsp:sp>
    <dsp:sp modelId="{92F04020-CCD9-7940-93DA-7F2224DC45D7}">
      <dsp:nvSpPr>
        <dsp:cNvPr id="0" name=""/>
        <dsp:cNvSpPr/>
      </dsp:nvSpPr>
      <dsp:spPr>
        <a:xfrm>
          <a:off x="8010236" y="705401"/>
          <a:ext cx="3607600" cy="9405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7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EOSC DIH Business pilots</a:t>
          </a:r>
          <a:r>
            <a:rPr lang="el-GR" sz="17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 (</a:t>
          </a:r>
          <a:r>
            <a:rPr lang="en-US" sz="17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Oct</a:t>
          </a:r>
          <a:r>
            <a:rPr lang="el-GR" sz="17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. 2022 – </a:t>
          </a:r>
          <a:r>
            <a:rPr lang="en-US" sz="17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Feb</a:t>
          </a:r>
          <a:r>
            <a:rPr lang="el-GR" sz="1700" b="1" i="0" kern="1200" dirty="0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rPr>
            <a:t>. 2023)</a:t>
          </a:r>
        </a:p>
      </dsp:txBody>
      <dsp:txXfrm>
        <a:off x="8056149" y="751314"/>
        <a:ext cx="3515774" cy="848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8" cy="498933"/>
          </a:xfrm>
          <a:prstGeom prst="rect">
            <a:avLst/>
          </a:prstGeom>
        </p:spPr>
        <p:txBody>
          <a:bodyPr vert="horz" lIns="92403" tIns="46201" rIns="92403" bIns="46201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8" cy="498933"/>
          </a:xfrm>
          <a:prstGeom prst="rect">
            <a:avLst/>
          </a:prstGeom>
        </p:spPr>
        <p:txBody>
          <a:bodyPr vert="horz" lIns="92403" tIns="46201" rIns="92403" bIns="46201" rtlCol="0"/>
          <a:lstStyle>
            <a:lvl1pPr algn="r">
              <a:defRPr sz="1200"/>
            </a:lvl1pPr>
          </a:lstStyle>
          <a:p>
            <a:fld id="{C65812B2-C573-4688-81DA-A299F9899EB6}" type="datetimeFigureOut">
              <a:rPr lang="el-GR" smtClean="0"/>
              <a:t>19/9/2022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8" cy="498931"/>
          </a:xfrm>
          <a:prstGeom prst="rect">
            <a:avLst/>
          </a:prstGeom>
        </p:spPr>
        <p:txBody>
          <a:bodyPr vert="horz" lIns="92403" tIns="46201" rIns="92403" bIns="46201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8" cy="498931"/>
          </a:xfrm>
          <a:prstGeom prst="rect">
            <a:avLst/>
          </a:prstGeom>
        </p:spPr>
        <p:txBody>
          <a:bodyPr vert="horz" lIns="92403" tIns="46201" rIns="92403" bIns="46201" rtlCol="0" anchor="b"/>
          <a:lstStyle>
            <a:lvl1pPr algn="r">
              <a:defRPr sz="1200"/>
            </a:lvl1pPr>
          </a:lstStyle>
          <a:p>
            <a:fld id="{730C6A11-E769-44DE-8C7A-D7849D4E93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2117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8" cy="498933"/>
          </a:xfrm>
          <a:prstGeom prst="rect">
            <a:avLst/>
          </a:prstGeom>
        </p:spPr>
        <p:txBody>
          <a:bodyPr vert="horz" lIns="92403" tIns="46201" rIns="92403" bIns="46201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8" cy="498933"/>
          </a:xfrm>
          <a:prstGeom prst="rect">
            <a:avLst/>
          </a:prstGeom>
        </p:spPr>
        <p:txBody>
          <a:bodyPr vert="horz" lIns="92403" tIns="46201" rIns="92403" bIns="46201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19.09.2022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03" tIns="46201" rIns="92403" bIns="46201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90"/>
          </a:xfrm>
          <a:prstGeom prst="rect">
            <a:avLst/>
          </a:prstGeom>
        </p:spPr>
        <p:txBody>
          <a:bodyPr vert="horz" lIns="92403" tIns="46201" rIns="92403" bIns="4620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8" cy="498931"/>
          </a:xfrm>
          <a:prstGeom prst="rect">
            <a:avLst/>
          </a:prstGeom>
        </p:spPr>
        <p:txBody>
          <a:bodyPr vert="horz" lIns="92403" tIns="46201" rIns="92403" bIns="46201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8" cy="498931"/>
          </a:xfrm>
          <a:prstGeom prst="rect">
            <a:avLst/>
          </a:prstGeom>
        </p:spPr>
        <p:txBody>
          <a:bodyPr vert="horz" lIns="92403" tIns="46201" rIns="92403" bIns="46201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7756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-&gt; not yellow</a:t>
            </a:r>
          </a:p>
          <a:p>
            <a:r>
              <a:rPr lang="en-US" dirty="0"/>
              <a:t>Visual?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171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1" name="Google Shape;12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1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1" name="Google Shape;12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878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9086"/>
            <a:ext cx="16957884" cy="58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8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81A3D9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703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3851411" y="246956"/>
            <a:ext cx="10585176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6000" kern="1200" dirty="0">
                <a:solidFill>
                  <a:srgbClr val="281F76"/>
                </a:solidFill>
                <a:latin typeface="+mj-lt"/>
                <a:ea typeface="+mn-ea"/>
                <a:cs typeface="+mn-cs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  <p:sp>
        <p:nvSpPr>
          <p:cNvPr id="9" name="Google Shape;12;p3">
            <a:extLst>
              <a:ext uri="{FF2B5EF4-FFF2-40B4-BE49-F238E27FC236}">
                <a16:creationId xmlns:a16="http://schemas.microsoft.com/office/drawing/2014/main" id="{E633EB56-4ECB-4E23-A34E-9734EF76638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815408" y="1015567"/>
            <a:ext cx="10585176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200" kern="1200" spc="200" dirty="0">
                <a:solidFill>
                  <a:srgbClr val="81A3D9"/>
                </a:solidFill>
                <a:latin typeface="+mj-lt"/>
                <a:ea typeface="+mn-ea"/>
                <a:cs typeface="+mn-cs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606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 userDrawn="1">
  <p:cSld name="Full Imag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0E8ADFE-F474-45B0-9A09-F51875B46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8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39536C8-354C-4A28-A900-89021E95E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612002"/>
            <a:ext cx="7670400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375" b="0">
                <a:solidFill>
                  <a:schemeClr val="accent1">
                    <a:lumMod val="50000"/>
                  </a:schemeClr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F6B165-1EFE-1A65-1608-C263F4749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62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9086"/>
            <a:ext cx="16957884" cy="58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70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1894"/>
            <a:ext cx="7200800" cy="58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A773D-D72F-40ED-9BFA-8DA31EC260C1}"/>
              </a:ext>
            </a:extLst>
          </p:cNvPr>
          <p:cNvCxnSpPr>
            <a:cxnSpLocks/>
          </p:cNvCxnSpPr>
          <p:nvPr userDrawn="1"/>
        </p:nvCxnSpPr>
        <p:spPr>
          <a:xfrm>
            <a:off x="647056" y="1255068"/>
            <a:ext cx="16921880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AA0D64-9D05-4FAB-915C-1C4B8E9FA7E4}"/>
              </a:ext>
            </a:extLst>
          </p:cNvPr>
          <p:cNvCxnSpPr/>
          <p:nvPr userDrawn="1"/>
        </p:nvCxnSpPr>
        <p:spPr>
          <a:xfrm>
            <a:off x="9144000" y="1548700"/>
            <a:ext cx="72008" cy="8393769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3;p3">
            <a:extLst>
              <a:ext uri="{FF2B5EF4-FFF2-40B4-BE49-F238E27FC236}">
                <a16:creationId xmlns:a16="http://schemas.microsoft.com/office/drawing/2014/main" id="{4D4419B1-67D7-4EEE-A517-CC197D7E6D8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896575" y="1391894"/>
            <a:ext cx="7200800" cy="58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29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chemeClr val="bg2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1894"/>
            <a:ext cx="16921880" cy="58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2"/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24" y="9054899"/>
            <a:ext cx="2054023" cy="102598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AD0448E-1287-426E-AD15-E5A3AAB01F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409604" y="0"/>
            <a:ext cx="2855698" cy="2855698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5749EFD-5497-4272-9F8C-429AD0994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-32642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87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chemeClr val="bg2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1894"/>
            <a:ext cx="16921880" cy="58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2"/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A773D-D72F-40ED-9BFA-8DA31EC260C1}"/>
              </a:ext>
            </a:extLst>
          </p:cNvPr>
          <p:cNvCxnSpPr>
            <a:cxnSpLocks/>
          </p:cNvCxnSpPr>
          <p:nvPr userDrawn="1"/>
        </p:nvCxnSpPr>
        <p:spPr>
          <a:xfrm>
            <a:off x="647056" y="1255068"/>
            <a:ext cx="16921880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>
            <a:extLst>
              <a:ext uri="{FF2B5EF4-FFF2-40B4-BE49-F238E27FC236}">
                <a16:creationId xmlns:a16="http://schemas.microsoft.com/office/drawing/2014/main" id="{9DF1E843-186B-4726-A92E-7CA29B6D2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09604" y="0"/>
            <a:ext cx="2855698" cy="2855698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28B0D83-6B43-4AD1-BACB-5A6ACA15B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0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24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A96DD7E-0BD0-4EC7-8934-AD1490750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09604" y="0"/>
            <a:ext cx="2855698" cy="285569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7CD148B-40CD-4041-AD94-64F7987BF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32642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2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1894"/>
            <a:ext cx="7200800" cy="58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A773D-D72F-40ED-9BFA-8DA31EC260C1}"/>
              </a:ext>
            </a:extLst>
          </p:cNvPr>
          <p:cNvCxnSpPr>
            <a:cxnSpLocks/>
          </p:cNvCxnSpPr>
          <p:nvPr userDrawn="1"/>
        </p:nvCxnSpPr>
        <p:spPr>
          <a:xfrm>
            <a:off x="647056" y="1255068"/>
            <a:ext cx="16921880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AA0D64-9D05-4FAB-915C-1C4B8E9FA7E4}"/>
              </a:ext>
            </a:extLst>
          </p:cNvPr>
          <p:cNvCxnSpPr/>
          <p:nvPr userDrawn="1"/>
        </p:nvCxnSpPr>
        <p:spPr>
          <a:xfrm>
            <a:off x="9144000" y="1548700"/>
            <a:ext cx="72008" cy="8393769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3;p3">
            <a:extLst>
              <a:ext uri="{FF2B5EF4-FFF2-40B4-BE49-F238E27FC236}">
                <a16:creationId xmlns:a16="http://schemas.microsoft.com/office/drawing/2014/main" id="{4D4419B1-67D7-4EEE-A517-CC197D7E6D8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896575" y="1391894"/>
            <a:ext cx="7200800" cy="58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09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A30287-DAD0-40F4-93EA-DF08FDF6A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24" y="9054899"/>
            <a:ext cx="2054023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06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98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9086"/>
            <a:ext cx="16957884" cy="58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1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1894"/>
            <a:ext cx="7200800" cy="58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A773D-D72F-40ED-9BFA-8DA31EC260C1}"/>
              </a:ext>
            </a:extLst>
          </p:cNvPr>
          <p:cNvCxnSpPr>
            <a:cxnSpLocks/>
          </p:cNvCxnSpPr>
          <p:nvPr userDrawn="1"/>
        </p:nvCxnSpPr>
        <p:spPr>
          <a:xfrm>
            <a:off x="647056" y="1255068"/>
            <a:ext cx="16921880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AA0D64-9D05-4FAB-915C-1C4B8E9FA7E4}"/>
              </a:ext>
            </a:extLst>
          </p:cNvPr>
          <p:cNvCxnSpPr/>
          <p:nvPr userDrawn="1"/>
        </p:nvCxnSpPr>
        <p:spPr>
          <a:xfrm>
            <a:off x="9144000" y="1548700"/>
            <a:ext cx="72008" cy="8393769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3;p3">
            <a:extLst>
              <a:ext uri="{FF2B5EF4-FFF2-40B4-BE49-F238E27FC236}">
                <a16:creationId xmlns:a16="http://schemas.microsoft.com/office/drawing/2014/main" id="{4D4419B1-67D7-4EEE-A517-CC197D7E6D8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896575" y="1391894"/>
            <a:ext cx="7200800" cy="58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13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chemeClr val="bg2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1894"/>
            <a:ext cx="16921880" cy="58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2"/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24" y="9054899"/>
            <a:ext cx="2054023" cy="102598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AD0448E-1287-426E-AD15-E5A3AAB01F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433318" y="0"/>
            <a:ext cx="2855698" cy="2855698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5749EFD-5497-4272-9F8C-429AD0994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-32642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77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81A3D9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496826"/>
            <a:ext cx="16921880" cy="58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rgbClr val="281F76"/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A773D-D72F-40ED-9BFA-8DA31EC260C1}"/>
              </a:ext>
            </a:extLst>
          </p:cNvPr>
          <p:cNvCxnSpPr>
            <a:cxnSpLocks/>
          </p:cNvCxnSpPr>
          <p:nvPr userDrawn="1"/>
        </p:nvCxnSpPr>
        <p:spPr>
          <a:xfrm>
            <a:off x="647056" y="1255068"/>
            <a:ext cx="16921880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id="{CAD0448E-1287-426E-AD15-E5A3AAB01F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33318" y="0"/>
            <a:ext cx="2855698" cy="2855698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5749EFD-5497-4272-9F8C-429AD0994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32642" y="7447756"/>
            <a:ext cx="2855698" cy="2855698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F9D8AEF3-5907-4088-81DA-25A4C4E6E4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92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A96DD7E-0BD0-4EC7-8934-AD1490750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33318" y="0"/>
            <a:ext cx="2855698" cy="285569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7CD148B-40CD-4041-AD94-64F7987BF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32642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3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81A3D9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A96DD7E-0BD0-4EC7-8934-AD1490750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33318" y="0"/>
            <a:ext cx="2855698" cy="285569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7CD148B-40CD-4041-AD94-64F7987BF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32642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3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A30287-DAD0-40F4-93EA-DF08FDF6A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24" y="9054899"/>
            <a:ext cx="2054023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95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81A3D9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7E81750-C8B1-4630-BEDB-6D0FDDC267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31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chemeClr val="bg2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391894"/>
            <a:ext cx="16921880" cy="58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2"/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24" y="9054899"/>
            <a:ext cx="2054023" cy="102598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AD0448E-1287-426E-AD15-E5A3AAB01F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433318" y="0"/>
            <a:ext cx="2855698" cy="2855698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5749EFD-5497-4272-9F8C-429AD0994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-32642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64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38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81A3D9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77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3851411" y="246956"/>
            <a:ext cx="10585176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6000" kern="1200" dirty="0">
                <a:solidFill>
                  <a:srgbClr val="281F76"/>
                </a:solidFill>
                <a:latin typeface="+mj-lt"/>
                <a:ea typeface="+mn-ea"/>
                <a:cs typeface="+mn-cs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  <p:sp>
        <p:nvSpPr>
          <p:cNvPr id="9" name="Google Shape;12;p3">
            <a:extLst>
              <a:ext uri="{FF2B5EF4-FFF2-40B4-BE49-F238E27FC236}">
                <a16:creationId xmlns:a16="http://schemas.microsoft.com/office/drawing/2014/main" id="{E633EB56-4ECB-4E23-A34E-9734EF76638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815408" y="1015567"/>
            <a:ext cx="10585176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200" kern="1200" spc="200" dirty="0">
                <a:solidFill>
                  <a:srgbClr val="81A3D9"/>
                </a:solidFill>
                <a:latin typeface="+mj-lt"/>
                <a:ea typeface="+mn-ea"/>
                <a:cs typeface="+mn-cs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4478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52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3B7210E-0403-40AD-B31D-CFDB47F3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A78FDB-BCB5-4EFA-8412-2EF549AC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93E7A1-9DB3-44A9-A070-9B3244FC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7F96-C240-4A64-9F15-1997422FDCFE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4E60F4DE-2CC8-48BC-B2F6-DD2B7AD25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8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 userDrawn="1">
  <p:cSld name="Full Imag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0E8ADFE-F474-45B0-9A09-F51875B46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2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userDrawn="1">
  <p:cSld name="1_Title &amp;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9288015" y="344531"/>
            <a:ext cx="828092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9288016" y="1391894"/>
            <a:ext cx="8280920" cy="51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chemeClr val="bg1">
                    <a:lumMod val="50000"/>
                  </a:schemeClr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Google Shape;15;p3"/>
          <p:cNvSpPr txBox="1"/>
          <p:nvPr/>
        </p:nvSpPr>
        <p:spPr>
          <a:xfrm>
            <a:off x="15878845" y="9445683"/>
            <a:ext cx="413986" cy="24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600" b="0" i="0" u="none" strike="noStrike" cap="non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16;p3">
            <a:hlinkClick r:id="" action="ppaction://hlinkshowjump?jump=nextslide"/>
          </p:cNvPr>
          <p:cNvSpPr/>
          <p:nvPr/>
        </p:nvSpPr>
        <p:spPr>
          <a:xfrm>
            <a:off x="16814857" y="9426633"/>
            <a:ext cx="282518" cy="282518"/>
          </a:xfrm>
          <a:custGeom>
            <a:avLst/>
            <a:gdLst/>
            <a:ahLst/>
            <a:cxnLst/>
            <a:rect l="l" t="t" r="r" b="b"/>
            <a:pathLst>
              <a:path w="2350" h="2350" extrusionOk="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>
            <a:hlinkClick r:id="" action="ppaction://hlinkshowjump?jump=previousslide"/>
          </p:cNvPr>
          <p:cNvSpPr/>
          <p:nvPr/>
        </p:nvSpPr>
        <p:spPr>
          <a:xfrm>
            <a:off x="16488195" y="9426633"/>
            <a:ext cx="282518" cy="282518"/>
          </a:xfrm>
          <a:custGeom>
            <a:avLst/>
            <a:gdLst/>
            <a:ahLst/>
            <a:cxnLst/>
            <a:rect l="l" t="t" r="r" b="b"/>
            <a:pathLst>
              <a:path w="2350" h="2350" extrusionOk="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A773D-D72F-40ED-9BFA-8DA31EC260C1}"/>
              </a:ext>
            </a:extLst>
          </p:cNvPr>
          <p:cNvCxnSpPr>
            <a:cxnSpLocks/>
          </p:cNvCxnSpPr>
          <p:nvPr userDrawn="1"/>
        </p:nvCxnSpPr>
        <p:spPr>
          <a:xfrm>
            <a:off x="9288016" y="1255068"/>
            <a:ext cx="8280920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108AF951-5060-42E4-B2F8-03DCF8D10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  <p:sp>
        <p:nvSpPr>
          <p:cNvPr id="14" name="Google Shape;126;p28">
            <a:extLst>
              <a:ext uri="{FF2B5EF4-FFF2-40B4-BE49-F238E27FC236}">
                <a16:creationId xmlns:a16="http://schemas.microsoft.com/office/drawing/2014/main" id="{71CC7731-3CCD-447F-8329-A866E4CA95F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2382" y="0"/>
            <a:ext cx="9123755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8D8D8"/>
              </a:buClr>
              <a:buSzPts val="4200"/>
              <a:buFont typeface="Arial"/>
              <a:buNone/>
              <a:defRPr sz="3150" b="0" i="0" u="none" strike="noStrike" cap="none">
                <a:solidFill>
                  <a:srgbClr val="D8D8D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958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81A3D9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647056" y="344531"/>
            <a:ext cx="16921880" cy="7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3600" b="0" i="0" u="none" strike="noStrike" cap="none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647056" y="1496826"/>
            <a:ext cx="16921880" cy="58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914400" marR="0" lvl="0" indent="-4572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2000" b="0" i="0" u="none" strike="noStrike" cap="none">
                <a:solidFill>
                  <a:srgbClr val="281F76"/>
                </a:solidFill>
                <a:latin typeface="+mj-lt"/>
                <a:ea typeface="Lato"/>
                <a:cs typeface="Lato"/>
                <a:sym typeface="Lato"/>
              </a:defRPr>
            </a:lvl1pPr>
            <a:lvl2pPr marL="1828800" marR="0" lvl="1" indent="-685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647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6286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A773D-D72F-40ED-9BFA-8DA31EC260C1}"/>
              </a:ext>
            </a:extLst>
          </p:cNvPr>
          <p:cNvCxnSpPr>
            <a:cxnSpLocks/>
          </p:cNvCxnSpPr>
          <p:nvPr userDrawn="1"/>
        </p:nvCxnSpPr>
        <p:spPr>
          <a:xfrm>
            <a:off x="647056" y="1255068"/>
            <a:ext cx="16921880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id="{CAD0448E-1287-426E-AD15-E5A3AAB01F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33318" y="0"/>
            <a:ext cx="2855698" cy="2855698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5749EFD-5497-4272-9F8C-429AD0994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32642" y="7447756"/>
            <a:ext cx="2855698" cy="2855698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F9D8AEF3-5907-4088-81DA-25A4C4E6E4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3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A96DD7E-0BD0-4EC7-8934-AD1490750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33318" y="0"/>
            <a:ext cx="2855698" cy="285569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7CD148B-40CD-4041-AD94-64F7987BF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32642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9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81A3D9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A96DD7E-0BD0-4EC7-8934-AD1490750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33318" y="0"/>
            <a:ext cx="2855698" cy="285569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7CD148B-40CD-4041-AD94-64F7987BF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32642" y="7431302"/>
            <a:ext cx="2855698" cy="28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6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A30287-DAD0-40F4-93EA-DF08FDF6A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24" y="9054899"/>
            <a:ext cx="2054023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05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81A3D9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7E81750-C8B1-4630-BEDB-6D0FDDC267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08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 userDrawn="1">
  <p:cSld name="1_Title &amp; Content">
    <p:bg>
      <p:bgPr>
        <a:solidFill>
          <a:srgbClr val="281F7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49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1F76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15" r:id="rId3"/>
    <p:sldLayoutId id="2147483835" r:id="rId4"/>
    <p:sldLayoutId id="2147483817" r:id="rId5"/>
    <p:sldLayoutId id="2147483838" r:id="rId6"/>
    <p:sldLayoutId id="2147483821" r:id="rId7"/>
    <p:sldLayoutId id="2147483836" r:id="rId8"/>
    <p:sldLayoutId id="2147483822" r:id="rId9"/>
    <p:sldLayoutId id="2147483837" r:id="rId10"/>
    <p:sldLayoutId id="2147483839" r:id="rId11"/>
    <p:sldLayoutId id="2147483701" r:id="rId12"/>
    <p:sldLayoutId id="2147483819" r:id="rId13"/>
    <p:sldLayoutId id="2147483865" r:id="rId14"/>
  </p:sldLayoutIdLst>
  <p:hf sldNum="0" hdr="0" ftr="0" dt="0"/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281F76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1F76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06C3027B-2EAD-C619-E68F-EC93D57CCF9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5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</p:sldLayoutIdLst>
  <p:hf sldNum="0" hdr="0" ftr="0" dt="0"/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281F76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1F76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490236E-3D92-4334-156B-8422C603AA7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5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</p:sldLayoutIdLst>
  <p:hf sldNum="0" hdr="0" ftr="0" dt="0"/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281F76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15.sv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gi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F7FE7B2-F42B-4D1D-9BDF-615DEC660F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A4A102C-5B84-4BAA-AE3A-B4AD799F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405145" y="5437299"/>
            <a:ext cx="5090375" cy="509037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2AF7E80-BDF0-4924-BA60-F41DBCC1D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5202579" y="3507798"/>
            <a:ext cx="2056721" cy="2056721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44BCBCCD-1FA0-4953-A353-BE4D1A6AA5F2}"/>
              </a:ext>
            </a:extLst>
          </p:cNvPr>
          <p:cNvGrpSpPr/>
          <p:nvPr/>
        </p:nvGrpSpPr>
        <p:grpSpPr>
          <a:xfrm>
            <a:off x="1028700" y="1570241"/>
            <a:ext cx="13659916" cy="6912799"/>
            <a:chOff x="0" y="0"/>
            <a:chExt cx="16196996" cy="9217065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FF066D7-0F71-418D-860E-E1B291E5A487}"/>
                </a:ext>
              </a:extLst>
            </p:cNvPr>
            <p:cNvSpPr txBox="1"/>
            <p:nvPr/>
          </p:nvSpPr>
          <p:spPr>
            <a:xfrm>
              <a:off x="189160" y="1266171"/>
              <a:ext cx="16007835" cy="7950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00">
                <a:lnSpc>
                  <a:spcPts val="15500"/>
                </a:lnSpc>
                <a:defRPr/>
              </a:pPr>
              <a:r>
                <a:rPr lang="en-US" sz="15500" dirty="0">
                  <a:solidFill>
                    <a:schemeClr val="bg2"/>
                  </a:solidFill>
                  <a:cs typeface="Segoe UI" panose="020B0502040204020203" pitchFamily="34" charset="0"/>
                </a:rPr>
                <a:t>ESG Innovation Challenge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A8D8F37-3F5C-4E0A-9E84-B716319FFC34}"/>
                </a:ext>
              </a:extLst>
            </p:cNvPr>
            <p:cNvSpPr txBox="1"/>
            <p:nvPr/>
          </p:nvSpPr>
          <p:spPr>
            <a:xfrm>
              <a:off x="189161" y="7232839"/>
              <a:ext cx="1600783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00">
                <a:lnSpc>
                  <a:spcPts val="4200"/>
                </a:lnSpc>
                <a:defRPr/>
              </a:pPr>
              <a:r>
                <a:rPr lang="en-US" sz="3200" b="1" spc="179" dirty="0">
                  <a:solidFill>
                    <a:schemeClr val="bg2"/>
                  </a:solidFill>
                  <a:cs typeface="Segoe UI" panose="020B0502040204020203" pitchFamily="34" charset="0"/>
                </a:rPr>
                <a:t>September 2022</a:t>
              </a:r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65AF857F-F698-4AAA-A425-C9FD9CCA7AC0}"/>
                </a:ext>
              </a:extLst>
            </p:cNvPr>
            <p:cNvSpPr/>
            <p:nvPr/>
          </p:nvSpPr>
          <p:spPr>
            <a:xfrm>
              <a:off x="0" y="1772112"/>
              <a:ext cx="11300452" cy="1427903"/>
            </a:xfrm>
            <a:prstGeom prst="rect">
              <a:avLst/>
            </a:prstGeom>
            <a:noFill/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CC86EFC-5CE7-4571-86D1-0618663DD344}"/>
                </a:ext>
              </a:extLst>
            </p:cNvPr>
            <p:cNvSpPr txBox="1"/>
            <p:nvPr/>
          </p:nvSpPr>
          <p:spPr>
            <a:xfrm>
              <a:off x="444285" y="155833"/>
              <a:ext cx="14431493" cy="750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00">
                <a:lnSpc>
                  <a:spcPts val="4320"/>
                </a:lnSpc>
                <a:defRPr/>
              </a:pPr>
              <a:r>
                <a:rPr lang="en-GB" sz="4400" b="1" spc="179" dirty="0">
                  <a:solidFill>
                    <a:prstClr val="white"/>
                  </a:solidFill>
                  <a:cs typeface="Segoe UI" panose="020B0502040204020203" pitchFamily="34" charset="0"/>
                </a:rPr>
                <a:t>Hellenic Development Bank</a:t>
              </a:r>
              <a:endParaRPr lang="el-GR" sz="4400" b="1" spc="179" dirty="0">
                <a:solidFill>
                  <a:prstClr val="white"/>
                </a:solidFill>
                <a:cs typeface="Segoe UI" panose="020B0502040204020203" pitchFamily="34" charset="0"/>
              </a:endParaRPr>
            </a:p>
          </p:txBody>
        </p:sp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08C43492-CBFB-4993-BA1B-34B94FA61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21" b="121"/>
            <a:stretch>
              <a:fillRect/>
            </a:stretch>
          </p:blipFill>
          <p:spPr>
            <a:xfrm rot="-10800000">
              <a:off x="14053893" y="0"/>
              <a:ext cx="1266170" cy="1266170"/>
            </a:xfrm>
            <a:prstGeom prst="rect">
              <a:avLst/>
            </a:prstGeom>
          </p:spPr>
        </p:pic>
      </p:grpSp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EA23AAA4-F435-4C25-8C62-FCA2C71E7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352" y="8214960"/>
            <a:ext cx="4176464" cy="20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7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C8DE7-001A-F5EF-6520-B841D5B27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73" y="823020"/>
            <a:ext cx="14301315" cy="8007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9BE18-97D8-8455-B8C0-77CE1B650B41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BBFE9B48-73A4-DFFA-679E-3A6B0BCE9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D60B5-EF68-26AA-0B1E-69084CDC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272" y="930373"/>
            <a:ext cx="14430139" cy="8092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A747EA-B776-9555-E39C-3590BB3C828E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95E737C1-5FE7-CFC9-B38B-13E7C272D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64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B3AA4-936F-C3D6-7CD8-44F2226AE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280" y="895028"/>
            <a:ext cx="15028484" cy="8319504"/>
          </a:xfrm>
          <a:prstGeom prst="rect">
            <a:avLst/>
          </a:prstGeom>
        </p:spPr>
      </p:pic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EE370F08-2C89-9687-38F8-EC4C20774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896148-4258-853A-D883-E97A95CC9CD3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754105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66BF2-5475-5820-3E49-4AC9A8644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312" y="838360"/>
            <a:ext cx="14675371" cy="8210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57E786-7587-0A3B-12BC-F9F0D5BC9B7A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421CE87-3CD0-A15B-3700-A7FC0B6D4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1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F7437-E8B3-4AF3-F3FC-B96CDB9F0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88" y="793403"/>
            <a:ext cx="14735530" cy="8217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5B208-59C1-DA63-C0CA-AAF474947A12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3FB59B7F-9022-EEF0-D4A1-8198EF426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7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71AC8-AC6D-61D5-E5B6-8B4017E2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224" y="649387"/>
            <a:ext cx="14988863" cy="8342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2CC51-1712-B5E6-7FA3-28686DAE3A62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F467F3C-697D-C46F-2915-E12DD85B5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90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03C46-ADBA-3834-DAC3-9968F8F7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64" y="930306"/>
            <a:ext cx="14502651" cy="8040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FF2A1-82C1-D458-D93F-4ECA42D374D5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2481F74B-E229-FE6D-098A-F83EA7A9B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3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3" name="Google Shape;1253;p92"/>
          <p:cNvCxnSpPr/>
          <p:nvPr/>
        </p:nvCxnSpPr>
        <p:spPr>
          <a:xfrm>
            <a:off x="1122866" y="-1311276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254" name="Google Shape;1254;p92"/>
          <p:cNvCxnSpPr/>
          <p:nvPr/>
        </p:nvCxnSpPr>
        <p:spPr>
          <a:xfrm>
            <a:off x="1122866" y="-1311276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1255" name="Google Shape;1255;p92"/>
          <p:cNvSpPr/>
          <p:nvPr/>
        </p:nvSpPr>
        <p:spPr>
          <a:xfrm>
            <a:off x="7394197" y="0"/>
            <a:ext cx="10923712" cy="102895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4569" y="0"/>
                </a:moveTo>
                <a:lnTo>
                  <a:pt x="75779" y="0"/>
                </a:lnTo>
                <a:lnTo>
                  <a:pt x="103675" y="0"/>
                </a:lnTo>
                <a:lnTo>
                  <a:pt x="104195" y="0"/>
                </a:lnTo>
                <a:lnTo>
                  <a:pt x="116872" y="0"/>
                </a:lnTo>
                <a:lnTo>
                  <a:pt x="119999" y="0"/>
                </a:lnTo>
                <a:lnTo>
                  <a:pt x="119999" y="120000"/>
                </a:lnTo>
                <a:lnTo>
                  <a:pt x="116872" y="120000"/>
                </a:lnTo>
                <a:lnTo>
                  <a:pt x="104195" y="120000"/>
                </a:lnTo>
                <a:lnTo>
                  <a:pt x="103675" y="120000"/>
                </a:lnTo>
                <a:lnTo>
                  <a:pt x="75779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281F76">
              <a:alpha val="78431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</a:pP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56" name="Google Shape;1256;p92"/>
          <p:cNvSpPr txBox="1"/>
          <p:nvPr/>
        </p:nvSpPr>
        <p:spPr>
          <a:xfrm>
            <a:off x="12096328" y="6606847"/>
            <a:ext cx="5987536" cy="245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lnSpc>
                <a:spcPct val="90000"/>
              </a:lnSpc>
              <a:buClr>
                <a:srgbClr val="000000"/>
              </a:buClr>
              <a:buSzPts val="11500"/>
            </a:pPr>
            <a:r>
              <a:rPr lang="en-US" sz="8625" dirty="0">
                <a:solidFill>
                  <a:schemeClr val="bg2"/>
                </a:solidFill>
                <a:latin typeface="Lato Black"/>
                <a:ea typeface="Lato Black"/>
                <a:cs typeface="Lato Black"/>
                <a:sym typeface="Lato Black"/>
              </a:rPr>
              <a:t>Innovation </a:t>
            </a:r>
          </a:p>
          <a:p>
            <a:pPr algn="r">
              <a:lnSpc>
                <a:spcPct val="90000"/>
              </a:lnSpc>
              <a:buClr>
                <a:srgbClr val="000000"/>
              </a:buClr>
              <a:buSzPts val="11500"/>
            </a:pPr>
            <a:r>
              <a:rPr lang="en-US" sz="8625" dirty="0">
                <a:solidFill>
                  <a:schemeClr val="bg2"/>
                </a:solidFill>
                <a:latin typeface="Lato Black"/>
                <a:ea typeface="Lato Black"/>
                <a:cs typeface="Lato Black"/>
                <a:sym typeface="Lato Black"/>
              </a:rPr>
              <a:t>scoring </a:t>
            </a:r>
            <a:endParaRPr sz="8625" dirty="0">
              <a:solidFill>
                <a:schemeClr val="bg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cxnSp>
        <p:nvCxnSpPr>
          <p:cNvPr id="1258" name="Google Shape;1258;p92"/>
          <p:cNvCxnSpPr/>
          <p:nvPr/>
        </p:nvCxnSpPr>
        <p:spPr>
          <a:xfrm>
            <a:off x="13272864" y="9600698"/>
            <a:ext cx="5045045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9" name="Google Shape;1259;p92"/>
          <p:cNvCxnSpPr/>
          <p:nvPr/>
        </p:nvCxnSpPr>
        <p:spPr>
          <a:xfrm>
            <a:off x="9964352" y="6126653"/>
            <a:ext cx="8321267" cy="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487D8B9-C6D3-8DA5-CFE6-E94527984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40" y="3533775"/>
            <a:ext cx="57245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92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4ECBBC71-C9F1-4874-940B-B39224EC0470}"/>
              </a:ext>
            </a:extLst>
          </p:cNvPr>
          <p:cNvSpPr/>
          <p:nvPr/>
        </p:nvSpPr>
        <p:spPr>
          <a:xfrm>
            <a:off x="13314892" y="-1"/>
            <a:ext cx="5187680" cy="10287001"/>
          </a:xfrm>
          <a:prstGeom prst="rect">
            <a:avLst/>
          </a:prstGeom>
          <a:solidFill>
            <a:srgbClr val="281F76"/>
          </a:solidFill>
        </p:spPr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7DE9CCE-92C7-4EA7-9BF2-34C5432A3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r="16385"/>
          <a:stretch/>
        </p:blipFill>
        <p:spPr>
          <a:xfrm>
            <a:off x="13967204" y="503551"/>
            <a:ext cx="4323015" cy="802627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49F2DD7-E711-4483-B2C6-5F28CC994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02902" y="0"/>
            <a:ext cx="4293494" cy="394356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B2784F0-FFDE-43F8-8B48-EE3EB2431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52512" y="3992637"/>
            <a:ext cx="4727074" cy="47270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0EC9B80-7827-45A3-8E25-FEB029DFB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4956868" y="4645158"/>
            <a:ext cx="2860720" cy="286072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608098A-750B-4F51-B4EA-06C54043C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02194" y="8599884"/>
            <a:ext cx="1715393" cy="1715393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7DB7CA7-838E-4BE2-95BB-FEBF02F9AB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7273758" y="18074"/>
            <a:ext cx="1396767" cy="1396767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61E8C178-4EFA-446D-9C29-BEB6CE7606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3887830" y="8189262"/>
            <a:ext cx="1069038" cy="1069038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8E57C2D4-264C-4A95-AA3F-390794448A9C}"/>
              </a:ext>
            </a:extLst>
          </p:cNvPr>
          <p:cNvSpPr txBox="1"/>
          <p:nvPr/>
        </p:nvSpPr>
        <p:spPr>
          <a:xfrm>
            <a:off x="791072" y="1676691"/>
            <a:ext cx="11233248" cy="444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spc="84" dirty="0">
                <a:solidFill>
                  <a:srgbClr val="281F76"/>
                </a:solidFill>
                <a:latin typeface="Segoe UI"/>
                <a:cs typeface="Segoe UI" panose="020B0502040204020203" pitchFamily="34" charset="0"/>
              </a:rPr>
              <a:t>‘</a:t>
            </a:r>
            <a:r>
              <a:rPr lang="en-GB" sz="2400" b="1" spc="84" dirty="0">
                <a:solidFill>
                  <a:srgbClr val="281F76"/>
                </a:solidFill>
                <a:latin typeface="Segoe UI"/>
                <a:cs typeface="Segoe UI" panose="020B0502040204020203" pitchFamily="34" charset="0"/>
              </a:rPr>
              <a:t>SOFIA</a:t>
            </a:r>
            <a:r>
              <a:rPr lang="el-GR" sz="2400" b="1" spc="84" dirty="0">
                <a:solidFill>
                  <a:srgbClr val="281F76"/>
                </a:solidFill>
                <a:latin typeface="Segoe UI"/>
                <a:cs typeface="Segoe UI" panose="020B0502040204020203" pitchFamily="34" charset="0"/>
              </a:rPr>
              <a:t>’</a:t>
            </a:r>
            <a:r>
              <a:rPr lang="en-GB" sz="2400" b="1" spc="84" dirty="0">
                <a:solidFill>
                  <a:srgbClr val="281F76"/>
                </a:solidFill>
                <a:latin typeface="Segoe UI"/>
                <a:cs typeface="Segoe UI" panose="020B0502040204020203" pitchFamily="34" charset="0"/>
              </a:rPr>
              <a:t>: a decision-making support system for Innovation evaluation</a:t>
            </a:r>
            <a:endParaRPr lang="en-US" sz="2400" spc="84" dirty="0">
              <a:solidFill>
                <a:srgbClr val="281F76"/>
              </a:solidFill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6EEC4FC6-8EE2-FDC5-5EA5-17A449738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900" y="300987"/>
            <a:ext cx="12993992" cy="766520"/>
          </a:xfrm>
        </p:spPr>
        <p:txBody>
          <a:bodyPr/>
          <a:lstStyle/>
          <a:p>
            <a:r>
              <a:rPr lang="en-US" b="1" dirty="0"/>
              <a:t>Winner to acquire the </a:t>
            </a:r>
            <a:r>
              <a:rPr lang="en-GB" b="1" dirty="0"/>
              <a:t>Innovation PoC deliverable </a:t>
            </a:r>
            <a:r>
              <a:rPr lang="en-US" b="1" dirty="0"/>
              <a:t>:“</a:t>
            </a:r>
            <a:r>
              <a:rPr lang="en-GB" b="1" dirty="0" err="1"/>
              <a:t>Renvis</a:t>
            </a:r>
            <a:r>
              <a:rPr lang="en-GB" b="1" dirty="0"/>
              <a:t>”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1312C98A-CFFA-8DC7-7537-E2BD9CA47537}"/>
              </a:ext>
            </a:extLst>
          </p:cNvPr>
          <p:cNvGrpSpPr/>
          <p:nvPr/>
        </p:nvGrpSpPr>
        <p:grpSpPr>
          <a:xfrm>
            <a:off x="9982987" y="3884370"/>
            <a:ext cx="2885949" cy="2846611"/>
            <a:chOff x="0" y="0"/>
            <a:chExt cx="3847932" cy="3795482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41C35676-35F9-1202-759B-F6D5BAA5A2F8}"/>
                </a:ext>
              </a:extLst>
            </p:cNvPr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85ACD8">
                <a:alpha val="49804"/>
              </a:srgbClr>
            </a:solidFill>
          </p:spPr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7F2A686B-77CD-C174-BCF6-4462D9DEF965}"/>
                </a:ext>
              </a:extLst>
            </p:cNvPr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85ACD8"/>
            </a:solidFill>
          </p:spPr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9D5BFDF4-9EB5-C3F4-4B27-E038E7661628}"/>
              </a:ext>
            </a:extLst>
          </p:cNvPr>
          <p:cNvGrpSpPr/>
          <p:nvPr/>
        </p:nvGrpSpPr>
        <p:grpSpPr>
          <a:xfrm>
            <a:off x="5463190" y="3884370"/>
            <a:ext cx="2885949" cy="2846611"/>
            <a:chOff x="0" y="0"/>
            <a:chExt cx="3847932" cy="3795482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BFE31C3A-F405-3C2F-21D5-87B314D7AF6E}"/>
                </a:ext>
              </a:extLst>
            </p:cNvPr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85ACD8">
                <a:alpha val="49804"/>
              </a:srgbClr>
            </a:solidFill>
          </p:spPr>
        </p:sp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B73127AA-E4DD-269D-A129-12C304FC1B03}"/>
                </a:ext>
              </a:extLst>
            </p:cNvPr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85ACD8"/>
            </a:solidFill>
          </p:spPr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E33FE682-1DBC-A0D1-4FF2-49720B64DCE7}"/>
              </a:ext>
            </a:extLst>
          </p:cNvPr>
          <p:cNvGrpSpPr/>
          <p:nvPr/>
        </p:nvGrpSpPr>
        <p:grpSpPr>
          <a:xfrm>
            <a:off x="750564" y="3884370"/>
            <a:ext cx="2885949" cy="2846611"/>
            <a:chOff x="0" y="0"/>
            <a:chExt cx="3847932" cy="3795482"/>
          </a:xfrm>
        </p:grpSpPr>
        <p:sp>
          <p:nvSpPr>
            <p:cNvPr id="24" name="AutoShape 9">
              <a:extLst>
                <a:ext uri="{FF2B5EF4-FFF2-40B4-BE49-F238E27FC236}">
                  <a16:creationId xmlns:a16="http://schemas.microsoft.com/office/drawing/2014/main" id="{0C9F2060-3153-8F21-9856-B4D7F5511E50}"/>
                </a:ext>
              </a:extLst>
            </p:cNvPr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85ACD8">
                <a:alpha val="49804"/>
              </a:srgbClr>
            </a:solidFill>
          </p:spPr>
        </p:sp>
        <p:sp>
          <p:nvSpPr>
            <p:cNvPr id="25" name="AutoShape 10">
              <a:extLst>
                <a:ext uri="{FF2B5EF4-FFF2-40B4-BE49-F238E27FC236}">
                  <a16:creationId xmlns:a16="http://schemas.microsoft.com/office/drawing/2014/main" id="{06EDAA9C-A6D1-F540-4CBA-64E75F873F4E}"/>
                </a:ext>
              </a:extLst>
            </p:cNvPr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85ACD8"/>
            </a:solidFill>
          </p:spPr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301B21D-F296-D71C-DE71-B8ECA8EC1395}"/>
              </a:ext>
            </a:extLst>
          </p:cNvPr>
          <p:cNvSpPr txBox="1"/>
          <p:nvPr/>
        </p:nvSpPr>
        <p:spPr>
          <a:xfrm>
            <a:off x="334825" y="6938940"/>
            <a:ext cx="46852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rgbClr val="281F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Deliverable </a:t>
            </a:r>
            <a:r>
              <a:rPr lang="el-GR" sz="2200" b="1" dirty="0">
                <a:solidFill>
                  <a:srgbClr val="281F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Α:</a:t>
            </a:r>
            <a:r>
              <a:rPr lang="el-GR" sz="2200" dirty="0">
                <a:solidFill>
                  <a:srgbClr val="281F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281F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Academic literature evaluation </a:t>
            </a:r>
            <a:r>
              <a:rPr lang="en-GB" sz="2200" dirty="0">
                <a:solidFill>
                  <a:srgbClr val="281F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interviews with banks /enterprises – Conclusions extracted and applied to algorithms </a:t>
            </a:r>
            <a:endParaRPr lang="en-GB" sz="2200" dirty="0">
              <a:solidFill>
                <a:srgbClr val="281F7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3A7FB2-4699-160F-FB18-3D1852703173}"/>
              </a:ext>
            </a:extLst>
          </p:cNvPr>
          <p:cNvSpPr txBox="1"/>
          <p:nvPr/>
        </p:nvSpPr>
        <p:spPr>
          <a:xfrm>
            <a:off x="4940628" y="6903377"/>
            <a:ext cx="4353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rgbClr val="281F76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Deliverable </a:t>
            </a:r>
            <a:r>
              <a:rPr lang="el-GR" sz="2200" b="1" dirty="0">
                <a:solidFill>
                  <a:srgbClr val="281F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Β</a:t>
            </a:r>
            <a:r>
              <a:rPr lang="el-GR" sz="2200" dirty="0">
                <a:solidFill>
                  <a:srgbClr val="281F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en-GB" sz="2200" dirty="0">
                <a:solidFill>
                  <a:srgbClr val="281F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Scoring Models development &amp; evaluation </a:t>
            </a:r>
            <a:endParaRPr lang="en-GB" sz="2200" dirty="0">
              <a:solidFill>
                <a:srgbClr val="281F7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86E249-586C-4741-7AAF-5D04E9CD5724}"/>
              </a:ext>
            </a:extLst>
          </p:cNvPr>
          <p:cNvSpPr txBox="1"/>
          <p:nvPr/>
        </p:nvSpPr>
        <p:spPr>
          <a:xfrm>
            <a:off x="9638355" y="6893340"/>
            <a:ext cx="36919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rgbClr val="281F7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Deliverable C</a:t>
            </a:r>
            <a:r>
              <a:rPr lang="el-GR" sz="2200" b="1" dirty="0">
                <a:solidFill>
                  <a:srgbClr val="281F76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l-GR" sz="2200" dirty="0">
                <a:solidFill>
                  <a:srgbClr val="281F76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281F76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demonstration to users - </a:t>
            </a:r>
            <a:endParaRPr lang="en-GB" sz="2200" dirty="0">
              <a:solidFill>
                <a:srgbClr val="281F76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200" dirty="0">
                <a:solidFill>
                  <a:srgbClr val="281F76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Scalability/Flexibility check – audit &amp; validation </a:t>
            </a:r>
          </a:p>
        </p:txBody>
      </p:sp>
      <p:pic>
        <p:nvPicPr>
          <p:cNvPr id="29" name="Graphic 28" descr="Open book outline">
            <a:extLst>
              <a:ext uri="{FF2B5EF4-FFF2-40B4-BE49-F238E27FC236}">
                <a16:creationId xmlns:a16="http://schemas.microsoft.com/office/drawing/2014/main" id="{10624F74-0BF7-B0A4-B44B-44C952A55B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5848" y="4382535"/>
            <a:ext cx="1744627" cy="1744627"/>
          </a:xfrm>
          <a:prstGeom prst="rect">
            <a:avLst/>
          </a:prstGeom>
        </p:spPr>
      </p:pic>
      <p:pic>
        <p:nvPicPr>
          <p:cNvPr id="30" name="Graphic 29" descr="Scientist male with solid fill">
            <a:extLst>
              <a:ext uri="{FF2B5EF4-FFF2-40B4-BE49-F238E27FC236}">
                <a16:creationId xmlns:a16="http://schemas.microsoft.com/office/drawing/2014/main" id="{0964AF6A-2FC9-76FB-01A2-D3A26EEB2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45975" y="4382535"/>
            <a:ext cx="1537320" cy="1537320"/>
          </a:xfrm>
          <a:prstGeom prst="rect">
            <a:avLst/>
          </a:prstGeom>
        </p:spPr>
      </p:pic>
      <p:pic>
        <p:nvPicPr>
          <p:cNvPr id="31" name="Graphic 30" descr="Circles with lines outline">
            <a:extLst>
              <a:ext uri="{FF2B5EF4-FFF2-40B4-BE49-F238E27FC236}">
                <a16:creationId xmlns:a16="http://schemas.microsoft.com/office/drawing/2014/main" id="{58F78313-3EA3-DD46-AAD1-5524F0BF46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30109" y="4327473"/>
            <a:ext cx="1680951" cy="1680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47CD9-F5F9-1857-3364-4292EFD4F6EB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chemeClr val="bg2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818450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Θέση περιεχομένου 2">
            <a:extLst>
              <a:ext uri="{FF2B5EF4-FFF2-40B4-BE49-F238E27FC236}">
                <a16:creationId xmlns:a16="http://schemas.microsoft.com/office/drawing/2014/main" id="{EFC5E977-AA4B-6E45-83B1-273F22FF76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047266"/>
              </p:ext>
            </p:extLst>
          </p:nvPr>
        </p:nvGraphicFramePr>
        <p:xfrm>
          <a:off x="1689651" y="1144283"/>
          <a:ext cx="14104342" cy="4668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Τίτλος 11">
            <a:extLst>
              <a:ext uri="{FF2B5EF4-FFF2-40B4-BE49-F238E27FC236}">
                <a16:creationId xmlns:a16="http://schemas.microsoft.com/office/drawing/2014/main" id="{6E5FF90D-3ACD-6673-6C40-B50721DFA357}"/>
              </a:ext>
            </a:extLst>
          </p:cNvPr>
          <p:cNvSpPr txBox="1">
            <a:spLocks/>
          </p:cNvSpPr>
          <p:nvPr/>
        </p:nvSpPr>
        <p:spPr bwMode="auto">
          <a:xfrm>
            <a:off x="1645920" y="429905"/>
            <a:ext cx="15087600" cy="2176136"/>
          </a:xfrm>
          <a:prstGeom prst="rect">
            <a:avLst/>
          </a:prstGeom>
        </p:spPr>
        <p:txBody>
          <a:bodyPr/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81F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a typeface="Lato Black"/>
                <a:cs typeface="Lato Black"/>
              </a:rPr>
              <a:t>Why?</a:t>
            </a:r>
            <a:endParaRPr lang="el-GR" sz="3600" dirty="0">
              <a:ea typeface="Lato Black"/>
              <a:cs typeface="Lato Black"/>
            </a:endParaRPr>
          </a:p>
        </p:txBody>
      </p:sp>
      <p:graphicFrame>
        <p:nvGraphicFramePr>
          <p:cNvPr id="8" name="Θέση περιεχομένου 2">
            <a:extLst>
              <a:ext uri="{FF2B5EF4-FFF2-40B4-BE49-F238E27FC236}">
                <a16:creationId xmlns:a16="http://schemas.microsoft.com/office/drawing/2014/main" id="{8E0875C8-A873-9735-B5B2-7FF21A7025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937348"/>
              </p:ext>
            </p:extLst>
          </p:nvPr>
        </p:nvGraphicFramePr>
        <p:xfrm>
          <a:off x="2704325" y="4353408"/>
          <a:ext cx="14908698" cy="618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4B93C68-22B9-A049-FE80-A40A5759F1A2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470BE-F76D-1E7C-82EC-BC98B0B579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0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705C8D-CC00-4142-8141-7B47EE264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3BD569-577F-FE4C-9255-70AFE8B16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29AA1F-3398-234B-8428-CB7273049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1238BF-893A-6B45-8AF9-9DD89200C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19872C-F8D3-E642-AAA9-EB180281E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E61DA4-0FB4-BC42-9984-DEF660BA2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8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2DCF0B-D6AF-4154-ABE9-6576E63DEBE9}"/>
              </a:ext>
            </a:extLst>
          </p:cNvPr>
          <p:cNvSpPr txBox="1"/>
          <p:nvPr/>
        </p:nvSpPr>
        <p:spPr>
          <a:xfrm>
            <a:off x="8783960" y="534988"/>
            <a:ext cx="892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81F76"/>
                </a:solidFill>
                <a:latin typeface="+mj-lt"/>
                <a:ea typeface="Lato Black"/>
                <a:cs typeface="Lato Black"/>
              </a:rPr>
              <a:t>In quest of increasing SME </a:t>
            </a:r>
            <a:r>
              <a:rPr lang="en-GB" sz="3600" dirty="0">
                <a:solidFill>
                  <a:srgbClr val="281F76"/>
                </a:solidFill>
                <a:latin typeface="+mj-lt"/>
                <a:ea typeface="Lato Black"/>
                <a:cs typeface="Lato Black"/>
              </a:rPr>
              <a:t>Bankability</a:t>
            </a:r>
            <a:endParaRPr lang="en-US" sz="3600" dirty="0">
              <a:solidFill>
                <a:srgbClr val="281F76"/>
              </a:solidFill>
              <a:latin typeface="+mj-lt"/>
              <a:ea typeface="Lato Black"/>
              <a:cs typeface="Lato Black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B734D9-D655-41DD-9A14-9E2B8B375B77}"/>
              </a:ext>
            </a:extLst>
          </p:cNvPr>
          <p:cNvCxnSpPr>
            <a:cxnSpLocks/>
          </p:cNvCxnSpPr>
          <p:nvPr/>
        </p:nvCxnSpPr>
        <p:spPr>
          <a:xfrm>
            <a:off x="8856000" y="1255068"/>
            <a:ext cx="8280000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9D7190C-2A3E-4EC4-A4C9-CC1A15ACC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02"/>
          <a:stretch/>
        </p:blipFill>
        <p:spPr>
          <a:xfrm>
            <a:off x="0" y="0"/>
            <a:ext cx="8639944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2DE9EF-A784-4810-A625-3C0388CDCC8C}"/>
              </a:ext>
            </a:extLst>
          </p:cNvPr>
          <p:cNvSpPr/>
          <p:nvPr/>
        </p:nvSpPr>
        <p:spPr>
          <a:xfrm>
            <a:off x="1" y="1"/>
            <a:ext cx="8639944" cy="10287000"/>
          </a:xfrm>
          <a:prstGeom prst="rect">
            <a:avLst/>
          </a:prstGeom>
          <a:solidFill>
            <a:srgbClr val="F2F2F7">
              <a:alpha val="32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grpSp>
        <p:nvGrpSpPr>
          <p:cNvPr id="6" name="Google Shape;5319;p168">
            <a:extLst>
              <a:ext uri="{FF2B5EF4-FFF2-40B4-BE49-F238E27FC236}">
                <a16:creationId xmlns:a16="http://schemas.microsoft.com/office/drawing/2014/main" id="{143A4A14-F684-4CE4-8ABC-DC357FF4E4D6}"/>
              </a:ext>
            </a:extLst>
          </p:cNvPr>
          <p:cNvGrpSpPr/>
          <p:nvPr/>
        </p:nvGrpSpPr>
        <p:grpSpPr>
          <a:xfrm>
            <a:off x="9955025" y="2551212"/>
            <a:ext cx="6081950" cy="6077754"/>
            <a:chOff x="13875027" y="3483473"/>
            <a:chExt cx="6701873" cy="6697248"/>
          </a:xfrm>
        </p:grpSpPr>
        <p:sp>
          <p:nvSpPr>
            <p:cNvPr id="7" name="Google Shape;5320;p168">
              <a:extLst>
                <a:ext uri="{FF2B5EF4-FFF2-40B4-BE49-F238E27FC236}">
                  <a16:creationId xmlns:a16="http://schemas.microsoft.com/office/drawing/2014/main" id="{9BA66929-0372-4753-8120-D22FDD844AA0}"/>
                </a:ext>
              </a:extLst>
            </p:cNvPr>
            <p:cNvSpPr/>
            <p:nvPr/>
          </p:nvSpPr>
          <p:spPr>
            <a:xfrm>
              <a:off x="13875027" y="3483473"/>
              <a:ext cx="6701873" cy="6697248"/>
            </a:xfrm>
            <a:prstGeom prst="ellipse">
              <a:avLst/>
            </a:prstGeom>
            <a:solidFill>
              <a:srgbClr val="281F76"/>
            </a:solidFill>
            <a:ln>
              <a:noFill/>
            </a:ln>
          </p:spPr>
          <p:txBody>
            <a:bodyPr spcFirstLastPara="1" wrap="square" lIns="182869" tIns="91425" rIns="182869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4000"/>
              </a:pPr>
              <a:endParaRPr sz="30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" name="Google Shape;5323;p168">
              <a:extLst>
                <a:ext uri="{FF2B5EF4-FFF2-40B4-BE49-F238E27FC236}">
                  <a16:creationId xmlns:a16="http://schemas.microsoft.com/office/drawing/2014/main" id="{641BCD14-E12B-4C68-BDD1-915860B8C7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005603" y="5742725"/>
              <a:ext cx="4438574" cy="4437996"/>
            </a:xfrm>
            <a:prstGeom prst="ellipse">
              <a:avLst/>
            </a:prstGeom>
            <a:solidFill>
              <a:srgbClr val="81A3D9"/>
            </a:solidFill>
            <a:ln>
              <a:noFill/>
            </a:ln>
          </p:spPr>
          <p:txBody>
            <a:bodyPr spcFirstLastPara="1" wrap="square" lIns="91425" tIns="45713" rIns="91425" bIns="4571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4000"/>
              </a:pPr>
              <a:endParaRPr sz="30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" name="Google Shape;5324;p168">
              <a:extLst>
                <a:ext uri="{FF2B5EF4-FFF2-40B4-BE49-F238E27FC236}">
                  <a16:creationId xmlns:a16="http://schemas.microsoft.com/office/drawing/2014/main" id="{15320A47-3C89-492E-9901-B8C50FF2EA99}"/>
                </a:ext>
              </a:extLst>
            </p:cNvPr>
            <p:cNvSpPr txBox="1"/>
            <p:nvPr/>
          </p:nvSpPr>
          <p:spPr>
            <a:xfrm>
              <a:off x="15603611" y="7461722"/>
              <a:ext cx="3286464" cy="1258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13" rIns="91425" bIns="45713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r>
                <a:rPr lang="en-US" sz="2800" b="1" dirty="0">
                  <a:solidFill>
                    <a:schemeClr val="bg2"/>
                  </a:solidFill>
                  <a:ea typeface="Lato Light"/>
                  <a:cs typeface="Lato Light"/>
                  <a:sym typeface="Lato Light"/>
                </a:rPr>
                <a:t>Traditional </a:t>
              </a:r>
              <a:endParaRPr lang="el-GR" sz="2800" b="1" dirty="0">
                <a:solidFill>
                  <a:schemeClr val="bg2"/>
                </a:solidFill>
                <a:ea typeface="Lato Light"/>
                <a:cs typeface="Lato Light"/>
                <a:sym typeface="Lato Light"/>
              </a:endParaRPr>
            </a:p>
            <a:p>
              <a:pPr algn="ctr">
                <a:buClr>
                  <a:schemeClr val="lt1"/>
                </a:buClr>
                <a:buSzPts val="4000"/>
              </a:pPr>
              <a:r>
                <a:rPr lang="en-US" sz="2800" b="1" dirty="0">
                  <a:solidFill>
                    <a:schemeClr val="bg2"/>
                  </a:solidFill>
                  <a:ea typeface="Lato Light"/>
                  <a:cs typeface="Lato Light"/>
                  <a:sym typeface="Lato Light"/>
                </a:rPr>
                <a:t>credit scoring</a:t>
              </a:r>
              <a:endParaRPr sz="2800" b="1" dirty="0">
                <a:solidFill>
                  <a:schemeClr val="bg2"/>
                </a:solidFill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6" name="Google Shape;5324;p168">
            <a:extLst>
              <a:ext uri="{FF2B5EF4-FFF2-40B4-BE49-F238E27FC236}">
                <a16:creationId xmlns:a16="http://schemas.microsoft.com/office/drawing/2014/main" id="{EE8BAAFD-CEF8-49D3-8CC2-F29BD5BCCA4C}"/>
              </a:ext>
            </a:extLst>
          </p:cNvPr>
          <p:cNvSpPr txBox="1"/>
          <p:nvPr/>
        </p:nvSpPr>
        <p:spPr>
          <a:xfrm>
            <a:off x="11503793" y="3292562"/>
            <a:ext cx="2982466" cy="120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en-US" sz="2800" b="1" dirty="0">
                <a:solidFill>
                  <a:schemeClr val="bg2"/>
                </a:solidFill>
                <a:ea typeface="Lato Light"/>
                <a:cs typeface="Lato Light"/>
                <a:sym typeface="Lato Light"/>
              </a:rPr>
              <a:t>Alternative scoring</a:t>
            </a:r>
            <a:endParaRPr sz="2800" b="1" dirty="0">
              <a:solidFill>
                <a:schemeClr val="bg2"/>
              </a:solidFill>
              <a:ea typeface="Lato Light"/>
              <a:cs typeface="Lato Light"/>
              <a:sym typeface="Lato Light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2175CD07-44D1-CF5A-C2D0-AB28CFE7F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81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Θέση περιεχομένου 1">
            <a:extLst>
              <a:ext uri="{FF2B5EF4-FFF2-40B4-BE49-F238E27FC236}">
                <a16:creationId xmlns:a16="http://schemas.microsoft.com/office/drawing/2014/main" id="{050E84DA-967C-44CF-FC6A-92D2DE39E7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249409"/>
              </p:ext>
            </p:extLst>
          </p:nvPr>
        </p:nvGraphicFramePr>
        <p:xfrm>
          <a:off x="2807296" y="2839244"/>
          <a:ext cx="13192791" cy="507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Τίτλος 7">
            <a:extLst>
              <a:ext uri="{FF2B5EF4-FFF2-40B4-BE49-F238E27FC236}">
                <a16:creationId xmlns:a16="http://schemas.microsoft.com/office/drawing/2014/main" id="{76934F9C-1770-FDF5-56F7-1AFFA659377B}"/>
              </a:ext>
            </a:extLst>
          </p:cNvPr>
          <p:cNvSpPr txBox="1">
            <a:spLocks/>
          </p:cNvSpPr>
          <p:nvPr/>
        </p:nvSpPr>
        <p:spPr bwMode="auto">
          <a:xfrm>
            <a:off x="1859891" y="577936"/>
            <a:ext cx="15087600" cy="2176136"/>
          </a:xfrm>
          <a:prstGeom prst="rect">
            <a:avLst/>
          </a:prstGeom>
        </p:spPr>
        <p:txBody>
          <a:bodyPr/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81F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a typeface="Lato Black"/>
                <a:cs typeface="Lato Black"/>
              </a:rPr>
              <a:t>How : </a:t>
            </a:r>
            <a:r>
              <a:rPr lang="en" sz="3600" dirty="0">
                <a:ea typeface="Lato Black"/>
                <a:cs typeface="Lato Black"/>
              </a:rPr>
              <a:t>Innovation Scoring Models</a:t>
            </a:r>
            <a:endParaRPr lang="el-GR" sz="3600" dirty="0">
              <a:ea typeface="Lato Black"/>
              <a:cs typeface="Lato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411F8-4344-0A64-06B5-5BF2656AD00C}"/>
              </a:ext>
            </a:extLst>
          </p:cNvPr>
          <p:cNvSpPr txBox="1"/>
          <p:nvPr/>
        </p:nvSpPr>
        <p:spPr>
          <a:xfrm>
            <a:off x="4296187" y="158239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The algorithm created is based on a matrix calculation evaluating :</a:t>
            </a:r>
          </a:p>
          <a:p>
            <a:r>
              <a:rPr lang="en-US" sz="2000" dirty="0">
                <a:solidFill>
                  <a:schemeClr val="tx2"/>
                </a:solidFill>
              </a:rPr>
              <a:t>a)</a:t>
            </a:r>
            <a:r>
              <a:rPr lang="en-US" sz="2000" b="1" dirty="0">
                <a:solidFill>
                  <a:schemeClr val="tx2"/>
                </a:solidFill>
              </a:rPr>
              <a:t>Process i</a:t>
            </a:r>
            <a:r>
              <a:rPr lang="en-US" sz="2000" dirty="0">
                <a:solidFill>
                  <a:schemeClr val="tx2"/>
                </a:solidFill>
              </a:rPr>
              <a:t>nnovation</a:t>
            </a:r>
          </a:p>
          <a:p>
            <a:r>
              <a:rPr lang="en-US" sz="2000" dirty="0">
                <a:solidFill>
                  <a:schemeClr val="tx2"/>
                </a:solidFill>
              </a:rPr>
              <a:t>b)</a:t>
            </a:r>
            <a:r>
              <a:rPr lang="en-US" sz="2000" b="1" dirty="0">
                <a:solidFill>
                  <a:schemeClr val="tx2"/>
                </a:solidFill>
              </a:rPr>
              <a:t>Disruptive</a:t>
            </a:r>
            <a:r>
              <a:rPr lang="en-US" sz="2000" dirty="0">
                <a:solidFill>
                  <a:schemeClr val="tx2"/>
                </a:solidFill>
              </a:rPr>
              <a:t> Innovation   </a:t>
            </a:r>
            <a:endParaRPr lang="el-GR" sz="2000" dirty="0">
              <a:solidFill>
                <a:schemeClr val="tx2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E428A47-CCFA-976C-EF81-4476D7E94F5D}"/>
              </a:ext>
            </a:extLst>
          </p:cNvPr>
          <p:cNvSpPr/>
          <p:nvPr/>
        </p:nvSpPr>
        <p:spPr>
          <a:xfrm rot="16200000">
            <a:off x="11205084" y="6660666"/>
            <a:ext cx="593302" cy="2070994"/>
          </a:xfrm>
          <a:prstGeom prst="rightBrac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E8C9B6F-66E7-E6F9-8CF4-532A35BBFE2F}"/>
              </a:ext>
            </a:extLst>
          </p:cNvPr>
          <p:cNvSpPr/>
          <p:nvPr/>
        </p:nvSpPr>
        <p:spPr>
          <a:xfrm rot="16200000">
            <a:off x="6930518" y="6586917"/>
            <a:ext cx="593302" cy="2070994"/>
          </a:xfrm>
          <a:prstGeom prst="rightBrac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05ACB01-235D-6AE4-2418-E81A8737D4F6}"/>
              </a:ext>
            </a:extLst>
          </p:cNvPr>
          <p:cNvSpPr/>
          <p:nvPr/>
        </p:nvSpPr>
        <p:spPr>
          <a:xfrm rot="16200000">
            <a:off x="13752753" y="6660666"/>
            <a:ext cx="593302" cy="2070994"/>
          </a:xfrm>
          <a:prstGeom prst="rightBrac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355983B-C336-A54B-4FAF-826D1FDF069A}"/>
              </a:ext>
            </a:extLst>
          </p:cNvPr>
          <p:cNvSpPr/>
          <p:nvPr/>
        </p:nvSpPr>
        <p:spPr>
          <a:xfrm rot="16200000">
            <a:off x="4410238" y="6586917"/>
            <a:ext cx="593302" cy="2070994"/>
          </a:xfrm>
          <a:prstGeom prst="rightBrac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72E7-D247-D6CE-40C8-847C47F8CB5B}"/>
              </a:ext>
            </a:extLst>
          </p:cNvPr>
          <p:cNvSpPr txBox="1"/>
          <p:nvPr/>
        </p:nvSpPr>
        <p:spPr>
          <a:xfrm>
            <a:off x="3959424" y="7891605"/>
            <a:ext cx="1755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Financial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Organizational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Strategy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Impact  </a:t>
            </a:r>
            <a:endParaRPr lang="el-GR" sz="1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8D2FC1-8FB2-A5D0-CABB-E6AA32FC262F}"/>
              </a:ext>
            </a:extLst>
          </p:cNvPr>
          <p:cNvSpPr txBox="1"/>
          <p:nvPr/>
        </p:nvSpPr>
        <p:spPr>
          <a:xfrm>
            <a:off x="6413899" y="7874151"/>
            <a:ext cx="1755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Financial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Organizational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Strategy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Impact  </a:t>
            </a:r>
            <a:endParaRPr lang="el-GR" sz="14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2DD62-2F19-F1FF-2232-1942FEF35DCA}"/>
              </a:ext>
            </a:extLst>
          </p:cNvPr>
          <p:cNvSpPr txBox="1"/>
          <p:nvPr/>
        </p:nvSpPr>
        <p:spPr>
          <a:xfrm>
            <a:off x="10623948" y="7892824"/>
            <a:ext cx="1755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Financial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Organizational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Strategy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Impact  </a:t>
            </a:r>
            <a:endParaRPr lang="el-GR" sz="1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73383-5EF2-8D20-B3A0-AACCA28BD03F}"/>
              </a:ext>
            </a:extLst>
          </p:cNvPr>
          <p:cNvSpPr txBox="1"/>
          <p:nvPr/>
        </p:nvSpPr>
        <p:spPr>
          <a:xfrm>
            <a:off x="13171617" y="7892823"/>
            <a:ext cx="1755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Financial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Organizational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Strategy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Impact  </a:t>
            </a:r>
            <a:endParaRPr lang="el-GR" sz="14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8229AA-EA84-72B8-3AFD-C938301A4D46}"/>
              </a:ext>
            </a:extLst>
          </p:cNvPr>
          <p:cNvSpPr txBox="1"/>
          <p:nvPr/>
        </p:nvSpPr>
        <p:spPr>
          <a:xfrm>
            <a:off x="4392091" y="7496107"/>
            <a:ext cx="97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Factors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endParaRPr lang="el-GR" sz="2000" b="1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6D66F6-8F16-BBC7-9272-A3F357047A09}"/>
              </a:ext>
            </a:extLst>
          </p:cNvPr>
          <p:cNvSpPr txBox="1"/>
          <p:nvPr/>
        </p:nvSpPr>
        <p:spPr>
          <a:xfrm>
            <a:off x="6910656" y="7532975"/>
            <a:ext cx="97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Factors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endParaRPr lang="el-GR" sz="20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42F1C4-1F19-C817-EFB9-0DEE11E7C52B}"/>
              </a:ext>
            </a:extLst>
          </p:cNvPr>
          <p:cNvSpPr txBox="1"/>
          <p:nvPr/>
        </p:nvSpPr>
        <p:spPr>
          <a:xfrm>
            <a:off x="11229275" y="7592704"/>
            <a:ext cx="97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Factors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endParaRPr lang="el-GR" sz="2000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5B7078-EB8E-C598-C3E1-187CE320365E}"/>
              </a:ext>
            </a:extLst>
          </p:cNvPr>
          <p:cNvSpPr txBox="1"/>
          <p:nvPr/>
        </p:nvSpPr>
        <p:spPr>
          <a:xfrm>
            <a:off x="13696835" y="7604520"/>
            <a:ext cx="97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Factors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endParaRPr lang="el-GR" sz="2000" b="1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669B9A-233A-AD71-551A-851B7856341B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1D54F2BC-6CDF-C2AF-AC31-257A39B2D4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A58988-AD7B-AB4B-8886-E1638FF15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C807EE-8FB8-8841-87D3-7B2C25D40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C8B067-8F17-4B4D-BA6E-7A0B3D66D2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EB55A5-271F-9A40-A52E-DCAF2C739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DE2191-8531-5E47-937D-24CDDD4FAA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2F1DCD-3B1F-0643-AE6B-589386398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05EE5-B593-3547-93B0-1008D48B4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A4225-2D6A-4240-8BD2-B8E9305A8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BEFD34-B229-A64C-AD53-3924371D1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EDC443-FA56-5342-94A7-45C146EFD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3486F2-A70E-7F41-92AA-6128C7A36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DA6742-46E1-4C40-9E06-8FD55E6D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3A8CFB-8FD0-3A4B-8B59-754604765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FBD18C-0800-EF44-A23C-296B02B1D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B95327-22CF-0247-87C8-DEC597C60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D16682-E7D4-5843-8659-B5D5A7A9F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A72FCC-83B4-5949-8BF8-DCB7FE611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7D49F-164D-A048-88B5-DE163BCA1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284B45-04B7-FE44-8311-063340731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C5D4E0-371A-E542-B4F1-5D5CBF326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C8AB3C-94D3-F447-B618-36988BF24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922916-F59D-4A4F-93EB-F96A9E1BD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AtOnc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8">
            <a:extLst>
              <a:ext uri="{FF2B5EF4-FFF2-40B4-BE49-F238E27FC236}">
                <a16:creationId xmlns:a16="http://schemas.microsoft.com/office/drawing/2014/main" id="{609189D0-FD84-5BBC-F9E1-B3091B333272}"/>
              </a:ext>
            </a:extLst>
          </p:cNvPr>
          <p:cNvSpPr txBox="1">
            <a:spLocks/>
          </p:cNvSpPr>
          <p:nvPr/>
        </p:nvSpPr>
        <p:spPr bwMode="auto">
          <a:xfrm>
            <a:off x="1645920" y="429905"/>
            <a:ext cx="15087600" cy="21761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81F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a typeface="Lato Black"/>
                <a:cs typeface="Lato Black"/>
              </a:rPr>
              <a:t>How : Innovation Scoring Factors</a:t>
            </a:r>
            <a:endParaRPr lang="el-GR" sz="3600" dirty="0">
              <a:ea typeface="Lato Black"/>
              <a:cs typeface="Lato Black"/>
            </a:endParaRPr>
          </a:p>
        </p:txBody>
      </p:sp>
      <p:graphicFrame>
        <p:nvGraphicFramePr>
          <p:cNvPr id="4" name="Θέση περιεχομένου 2">
            <a:extLst>
              <a:ext uri="{FF2B5EF4-FFF2-40B4-BE49-F238E27FC236}">
                <a16:creationId xmlns:a16="http://schemas.microsoft.com/office/drawing/2014/main" id="{AF5EF813-5653-7073-6CFA-A89BB3AC90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171551"/>
              </p:ext>
            </p:extLst>
          </p:nvPr>
        </p:nvGraphicFramePr>
        <p:xfrm>
          <a:off x="1645920" y="1831132"/>
          <a:ext cx="14770889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9B05E1-BA23-8549-E773-D6C87F0ED2AF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F546CF09-2162-3C5A-2036-80BBE7F41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2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914ED9-06AC-6141-9721-65F97F209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222B67-2661-3F49-A647-164DD0266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77C98D-1C05-E74F-A8BA-E47DD0A4F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10D1D8-84BC-8A40-84E8-3EC156D4F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F7CCF8-3469-2840-BB81-6A2A4C5A6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5CB3C-9D18-0940-88E6-70AD78CA0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359F08-28CB-E149-9EA5-9D4632945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4F6260-9B17-2345-A1AB-45A431358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9BEC01-3B50-8B41-B6EF-93975FB27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AD9423-DBB1-ED43-B890-9C7473A51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4D0F33-BF84-9042-BDFB-9799FB93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1AD42-BEDD-4F4E-BF2F-B9E92DCBF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B9B8D1-8B15-4442-840D-06FA21E6C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6324340-6FFF-4C25-A5FA-70722C6A0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b="1" dirty="0"/>
              <a:t>Innovation scoring models – factors/weights - example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C64FD2-EC95-D3ED-95E0-23C2207B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180"/>
            <a:ext cx="18288000" cy="5616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C7A674-1E7E-BF79-7BE1-1C1DA115618C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959804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Θέση περιεχομένου 4">
            <a:extLst>
              <a:ext uri="{FF2B5EF4-FFF2-40B4-BE49-F238E27FC236}">
                <a16:creationId xmlns:a16="http://schemas.microsoft.com/office/drawing/2014/main" id="{AAF78555-30EA-EB3A-787B-BA685D774C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415597"/>
              </p:ext>
            </p:extLst>
          </p:nvPr>
        </p:nvGraphicFramePr>
        <p:xfrm>
          <a:off x="1367136" y="1111051"/>
          <a:ext cx="15087600" cy="706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89A1E7E-6836-8BD6-6482-0197E61B77DE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835142B0-76D2-EA0F-C3BD-9AECB19FA433}"/>
              </a:ext>
            </a:extLst>
          </p:cNvPr>
          <p:cNvSpPr txBox="1">
            <a:spLocks/>
          </p:cNvSpPr>
          <p:nvPr/>
        </p:nvSpPr>
        <p:spPr>
          <a:xfrm>
            <a:off x="647056" y="344531"/>
            <a:ext cx="16921880" cy="766520"/>
          </a:xfrm>
          <a:prstGeom prst="rect">
            <a:avLst/>
          </a:prstGeom>
        </p:spPr>
        <p:txBody>
          <a:bodyPr/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3600" b="1" dirty="0">
                <a:solidFill>
                  <a:srgbClr val="281F76"/>
                </a:solidFill>
                <a:latin typeface="+mj-lt"/>
                <a:ea typeface="Lato Black"/>
                <a:cs typeface="Lato Black"/>
              </a:rPr>
              <a:t>Innovation scoring model – must be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3AD9789D-C436-0EE3-BF11-59200E1777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5277B1-E13E-324D-81B4-C01FA087E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EF5296-A976-DC48-82B5-407088FA6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932546-8C7E-054F-A10B-44AD8F503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0A1D63-64F0-B94E-A4F4-9B88A5D10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739BD8-3A29-E949-92E2-240ED4A4C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D6F43-D050-FDD1-BA50-94A1E224A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35" y="1687116"/>
            <a:ext cx="13528530" cy="7796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CB73B6-CC97-0218-F2D3-7E8816040C47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107A329-5EA1-E418-FF0A-A90875AB0CA9}"/>
              </a:ext>
            </a:extLst>
          </p:cNvPr>
          <p:cNvSpPr txBox="1">
            <a:spLocks/>
          </p:cNvSpPr>
          <p:nvPr/>
        </p:nvSpPr>
        <p:spPr>
          <a:xfrm>
            <a:off x="647056" y="344531"/>
            <a:ext cx="16921880" cy="766520"/>
          </a:xfrm>
          <a:prstGeom prst="rect">
            <a:avLst/>
          </a:prstGeom>
        </p:spPr>
        <p:txBody>
          <a:bodyPr/>
          <a:lstStyle>
            <a:lvl1pPr marL="257175" indent="-257175" algn="l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5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8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2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5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89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2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62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1975" indent="-257175" algn="l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3600" b="1" dirty="0">
                <a:solidFill>
                  <a:srgbClr val="281F76"/>
                </a:solidFill>
                <a:latin typeface="+mj-lt"/>
                <a:ea typeface="Lato Black"/>
                <a:cs typeface="Lato Black"/>
              </a:rPr>
              <a:t>Innovation scoring models – user friendly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7C40A00B-A691-71C4-DB2C-3A8FF9FCA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5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D01E5-8A1C-C6C7-C03D-59CF9FA3D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296" y="951889"/>
            <a:ext cx="13401550" cy="8383221"/>
          </a:xfrm>
          <a:prstGeom prst="rect">
            <a:avLst/>
          </a:prstGeom>
        </p:spPr>
      </p:pic>
      <p:sp>
        <p:nvSpPr>
          <p:cNvPr id="2" name="Τίτλος 5">
            <a:extLst>
              <a:ext uri="{FF2B5EF4-FFF2-40B4-BE49-F238E27FC236}">
                <a16:creationId xmlns:a16="http://schemas.microsoft.com/office/drawing/2014/main" id="{FFBDF6F7-8CFF-66A3-B254-126BCD89888E}"/>
              </a:ext>
            </a:extLst>
          </p:cNvPr>
          <p:cNvSpPr txBox="1">
            <a:spLocks/>
          </p:cNvSpPr>
          <p:nvPr/>
        </p:nvSpPr>
        <p:spPr bwMode="auto">
          <a:xfrm>
            <a:off x="1645920" y="429905"/>
            <a:ext cx="15087600" cy="8251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81F7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buClr>
                <a:schemeClr val="accent1"/>
              </a:buClr>
              <a:buSzPts val="2200"/>
            </a:pPr>
            <a:r>
              <a:rPr lang="en-US" sz="3600" dirty="0">
                <a:ea typeface="Lato Black"/>
                <a:cs typeface="Lato Black"/>
                <a:sym typeface="Lato Black"/>
              </a:rPr>
              <a:t>Technology Readiness Level </a:t>
            </a:r>
            <a:r>
              <a:rPr lang="en" sz="3600" dirty="0">
                <a:ea typeface="Lato Black"/>
                <a:cs typeface="Lato Black"/>
                <a:sym typeface="Lato Black"/>
              </a:rPr>
              <a:t>7</a:t>
            </a:r>
            <a:endParaRPr lang="el-GR" sz="3600" dirty="0">
              <a:ea typeface="Lato Black"/>
              <a:cs typeface="Lato Black"/>
              <a:sym typeface="Lato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C81E7-48B2-E8F5-59FB-6F442D86729F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865045DE-1313-F781-C597-2DCF726B0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8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10" descr="Συγκριτικός Πίνακας">
            <a:extLst>
              <a:ext uri="{FF2B5EF4-FFF2-40B4-BE49-F238E27FC236}">
                <a16:creationId xmlns:a16="http://schemas.microsoft.com/office/drawing/2014/main" id="{DFE17451-F5A2-CC67-3A44-DE343CC83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" y="1687116"/>
            <a:ext cx="14629941" cy="4869528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A5FD416F-092E-ADB9-7193-7A2E0569B591}"/>
              </a:ext>
            </a:extLst>
          </p:cNvPr>
          <p:cNvSpPr txBox="1">
            <a:spLocks/>
          </p:cNvSpPr>
          <p:nvPr/>
        </p:nvSpPr>
        <p:spPr>
          <a:xfrm>
            <a:off x="1367136" y="318964"/>
            <a:ext cx="15087600" cy="9909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81F7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buClr>
                <a:schemeClr val="accent1"/>
              </a:buClr>
              <a:buSzPts val="2200"/>
            </a:pPr>
            <a:r>
              <a:rPr lang="en-US" sz="3600" dirty="0">
                <a:ea typeface="Lato Black"/>
                <a:cs typeface="Lato Black"/>
              </a:rPr>
              <a:t>SOFIA DSS Innovation Scoring – results example</a:t>
            </a:r>
            <a:endParaRPr lang="el-GR" sz="3600" dirty="0">
              <a:ea typeface="Lato Black"/>
              <a:cs typeface="Lato Black"/>
            </a:endParaRPr>
          </a:p>
        </p:txBody>
      </p:sp>
      <p:pic>
        <p:nvPicPr>
          <p:cNvPr id="4" name="Θέση περιεχομένου 8">
            <a:extLst>
              <a:ext uri="{FF2B5EF4-FFF2-40B4-BE49-F238E27FC236}">
                <a16:creationId xmlns:a16="http://schemas.microsoft.com/office/drawing/2014/main" id="{85B982ED-D013-2004-3CF8-74BF3F025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76" y="5791572"/>
            <a:ext cx="5371973" cy="4365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CB41B-A5EA-82D8-3443-37278B6E67F3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15B2BC6-2BF9-B5CC-3D94-B441D5BD0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80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Θέση περιεχομένου 6">
            <a:extLst>
              <a:ext uri="{FF2B5EF4-FFF2-40B4-BE49-F238E27FC236}">
                <a16:creationId xmlns:a16="http://schemas.microsoft.com/office/drawing/2014/main" id="{9697273B-4A70-37A9-A50D-F94E1FF70A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8490587"/>
              </p:ext>
            </p:extLst>
          </p:nvPr>
        </p:nvGraphicFramePr>
        <p:xfrm>
          <a:off x="935088" y="977308"/>
          <a:ext cx="15087600" cy="706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Τίτλος 1">
            <a:extLst>
              <a:ext uri="{FF2B5EF4-FFF2-40B4-BE49-F238E27FC236}">
                <a16:creationId xmlns:a16="http://schemas.microsoft.com/office/drawing/2014/main" id="{56BF6563-43C4-8BCA-D0FF-206B9F43D121}"/>
              </a:ext>
            </a:extLst>
          </p:cNvPr>
          <p:cNvSpPr txBox="1">
            <a:spLocks/>
          </p:cNvSpPr>
          <p:nvPr/>
        </p:nvSpPr>
        <p:spPr>
          <a:xfrm>
            <a:off x="1367136" y="-25468"/>
            <a:ext cx="15087600" cy="9909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81F7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buClr>
                <a:schemeClr val="accent1"/>
              </a:buClr>
              <a:buSzPts val="2200"/>
            </a:pPr>
            <a:r>
              <a:rPr lang="en-US" sz="3600" dirty="0">
                <a:ea typeface="Lato Black"/>
                <a:cs typeface="Lato Black"/>
              </a:rPr>
              <a:t>Final Attributes of the Innovation Scoring tool</a:t>
            </a:r>
            <a:endParaRPr lang="el-GR" sz="3600" dirty="0">
              <a:ea typeface="Lato Black"/>
              <a:cs typeface="Lato Black"/>
            </a:endParaRPr>
          </a:p>
        </p:txBody>
      </p:sp>
      <p:graphicFrame>
        <p:nvGraphicFramePr>
          <p:cNvPr id="4" name="Θέση περιεχομένου 7">
            <a:extLst>
              <a:ext uri="{FF2B5EF4-FFF2-40B4-BE49-F238E27FC236}">
                <a16:creationId xmlns:a16="http://schemas.microsoft.com/office/drawing/2014/main" id="{52E57485-C570-23B2-4472-A66001CFB7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43866"/>
              </p:ext>
            </p:extLst>
          </p:nvPr>
        </p:nvGraphicFramePr>
        <p:xfrm>
          <a:off x="6262664" y="7879230"/>
          <a:ext cx="12025336" cy="2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Τίτλος 1">
            <a:extLst>
              <a:ext uri="{FF2B5EF4-FFF2-40B4-BE49-F238E27FC236}">
                <a16:creationId xmlns:a16="http://schemas.microsoft.com/office/drawing/2014/main" id="{62A8BCC2-4E3A-01FE-897B-55361F3B9825}"/>
              </a:ext>
            </a:extLst>
          </p:cNvPr>
          <p:cNvSpPr txBox="1">
            <a:spLocks/>
          </p:cNvSpPr>
          <p:nvPr/>
        </p:nvSpPr>
        <p:spPr>
          <a:xfrm>
            <a:off x="3887416" y="8318759"/>
            <a:ext cx="2664296" cy="9909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81F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Way forward: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902B3-EE36-9964-FB7A-C19A404B1B95}"/>
              </a:ext>
            </a:extLst>
          </p:cNvPr>
          <p:cNvSpPr txBox="1"/>
          <p:nvPr/>
        </p:nvSpPr>
        <p:spPr>
          <a:xfrm>
            <a:off x="15538680" y="-102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Innovation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5FD3178D-9AEA-AA17-8264-3B499446BF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4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8B2C6A-23E6-B14E-B25B-189BF2E228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8F9C76-4C00-DF4F-B9C5-39D6BD6D2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1C0E72-5DE6-7A4E-B0C0-427207F86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20C683-236F-BE4C-B130-E580DC255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284818-1984-4142-9DCA-715D9DC65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7EA834-5967-2642-8E68-613AB900A2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5C97DD-3BF3-8344-B30B-2B7F43B4C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FCCD80-B88A-4146-BB9F-C1BB8520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01C083-C783-744B-9957-049DC7865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8AB941-AA68-FC49-BE33-44FF7C6A6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85A86A-B76C-E145-A883-53AFB8601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3ED79C-7D6C-5D44-BE33-2C5A41A51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80EA99-4436-CA43-A30F-D710C85E62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02B5B-EEB4-A44B-9B28-63828B249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7D76AC-762E-AE48-A9C9-82F49F8C5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F04020-CCD9-7940-93DA-7F2224DC4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4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E66EF-3332-4EED-9188-9D9F5EE64D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/>
        </p:blipFill>
        <p:spPr>
          <a:xfrm>
            <a:off x="0" y="-394120"/>
            <a:ext cx="18288000" cy="10681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7DAED-27C6-4377-8D94-D6DA56AF4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405144" y="5242274"/>
            <a:ext cx="5090375" cy="5285400"/>
          </a:xfrm>
          <a:prstGeom prst="rect">
            <a:avLst/>
          </a:prstGeom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0A1B7285-1B51-4770-A20B-7DC8E0F51DCE}"/>
              </a:ext>
            </a:extLst>
          </p:cNvPr>
          <p:cNvGrpSpPr/>
          <p:nvPr/>
        </p:nvGrpSpPr>
        <p:grpSpPr>
          <a:xfrm>
            <a:off x="1028700" y="2035694"/>
            <a:ext cx="13443892" cy="4132063"/>
            <a:chOff x="0" y="0"/>
            <a:chExt cx="17925189" cy="5306126"/>
          </a:xfrm>
        </p:grpSpPr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47709D32-B69E-416D-9EDA-BD15100A4A8E}"/>
                </a:ext>
              </a:extLst>
            </p:cNvPr>
            <p:cNvSpPr txBox="1"/>
            <p:nvPr/>
          </p:nvSpPr>
          <p:spPr>
            <a:xfrm>
              <a:off x="0" y="2753620"/>
              <a:ext cx="17925189" cy="2552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14400">
                <a:lnSpc>
                  <a:spcPts val="15500"/>
                </a:lnSpc>
                <a:defRPr/>
              </a:pPr>
              <a:r>
                <a:rPr lang="en-US" sz="15500" dirty="0">
                  <a:solidFill>
                    <a:schemeClr val="bg2"/>
                  </a:solidFill>
                  <a:cs typeface="Segoe UI" panose="020B0502040204020203" pitchFamily="34" charset="0"/>
                </a:rPr>
                <a:t>Thank you !</a:t>
              </a:r>
            </a:p>
          </p:txBody>
        </p:sp>
        <p:sp>
          <p:nvSpPr>
            <p:cNvPr id="16" name="AutoShape 8">
              <a:extLst>
                <a:ext uri="{FF2B5EF4-FFF2-40B4-BE49-F238E27FC236}">
                  <a16:creationId xmlns:a16="http://schemas.microsoft.com/office/drawing/2014/main" id="{A77E7D39-1CA4-4EDC-B855-2BCD5CEEC2B3}"/>
                </a:ext>
              </a:extLst>
            </p:cNvPr>
            <p:cNvSpPr/>
            <p:nvPr/>
          </p:nvSpPr>
          <p:spPr>
            <a:xfrm>
              <a:off x="0" y="1772112"/>
              <a:ext cx="11300452" cy="1427903"/>
            </a:xfrm>
            <a:prstGeom prst="rect">
              <a:avLst/>
            </a:prstGeom>
            <a:noFill/>
          </p:spPr>
        </p:sp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2DDACE13-F093-4195-86C4-F250C2906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21" b="121"/>
            <a:stretch>
              <a:fillRect/>
            </a:stretch>
          </p:blipFill>
          <p:spPr>
            <a:xfrm rot="-10800000">
              <a:off x="14053893" y="0"/>
              <a:ext cx="1266170" cy="1266170"/>
            </a:xfrm>
            <a:prstGeom prst="rect">
              <a:avLst/>
            </a:prstGeom>
          </p:spPr>
        </p:pic>
      </p:grpSp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22179D5A-76F8-41E0-B426-30443A8F3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8120929"/>
            <a:ext cx="4176464" cy="21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39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2DCF0B-D6AF-4154-ABE9-6576E63DEBE9}"/>
              </a:ext>
            </a:extLst>
          </p:cNvPr>
          <p:cNvSpPr txBox="1"/>
          <p:nvPr/>
        </p:nvSpPr>
        <p:spPr>
          <a:xfrm>
            <a:off x="575048" y="464721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HDB’s exposure to the ecosystem  </a:t>
            </a:r>
            <a:endParaRPr lang="en-US" sz="3600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B734D9-D655-41DD-9A14-9E2B8B375B77}"/>
              </a:ext>
            </a:extLst>
          </p:cNvPr>
          <p:cNvCxnSpPr>
            <a:cxnSpLocks/>
          </p:cNvCxnSpPr>
          <p:nvPr/>
        </p:nvCxnSpPr>
        <p:spPr>
          <a:xfrm>
            <a:off x="647056" y="1255068"/>
            <a:ext cx="16489832" cy="0"/>
          </a:xfrm>
          <a:prstGeom prst="line">
            <a:avLst/>
          </a:prstGeom>
          <a:ln w="25400" cap="sq">
            <a:solidFill>
              <a:srgbClr val="281F76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BC96A9-3521-426A-8FEF-0268A3EEC21F}"/>
              </a:ext>
            </a:extLst>
          </p:cNvPr>
          <p:cNvGrpSpPr/>
          <p:nvPr/>
        </p:nvGrpSpPr>
        <p:grpSpPr>
          <a:xfrm>
            <a:off x="1650125" y="1327076"/>
            <a:ext cx="14351331" cy="8757288"/>
            <a:chOff x="98104" y="1600648"/>
            <a:chExt cx="14351331" cy="8757288"/>
          </a:xfrm>
        </p:grpSpPr>
        <p:cxnSp>
          <p:nvCxnSpPr>
            <p:cNvPr id="16" name="Google Shape;1035;p87">
              <a:extLst>
                <a:ext uri="{FF2B5EF4-FFF2-40B4-BE49-F238E27FC236}">
                  <a16:creationId xmlns:a16="http://schemas.microsoft.com/office/drawing/2014/main" id="{31AA5FC6-0C20-446E-B736-2B5007A06E9A}"/>
                </a:ext>
              </a:extLst>
            </p:cNvPr>
            <p:cNvCxnSpPr>
              <a:cxnSpLocks/>
              <a:stCxn id="20" idx="5"/>
              <a:endCxn id="21" idx="1"/>
            </p:cNvCxnSpPr>
            <p:nvPr/>
          </p:nvCxnSpPr>
          <p:spPr>
            <a:xfrm>
              <a:off x="2146221" y="4066146"/>
              <a:ext cx="2757367" cy="2926732"/>
            </a:xfrm>
            <a:prstGeom prst="straightConnector1">
              <a:avLst/>
            </a:prstGeom>
            <a:noFill/>
            <a:ln w="19050" cap="flat" cmpd="sng">
              <a:solidFill>
                <a:srgbClr val="85AC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" name="Google Shape;1036;p87">
              <a:extLst>
                <a:ext uri="{FF2B5EF4-FFF2-40B4-BE49-F238E27FC236}">
                  <a16:creationId xmlns:a16="http://schemas.microsoft.com/office/drawing/2014/main" id="{5E4ED6EA-182C-4F18-8F5A-0F85AAE69D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5869" y="5417072"/>
              <a:ext cx="762339" cy="1959037"/>
            </a:xfrm>
            <a:prstGeom prst="straightConnector1">
              <a:avLst/>
            </a:prstGeom>
            <a:noFill/>
            <a:ln w="19050" cap="flat" cmpd="sng">
              <a:solidFill>
                <a:srgbClr val="85AC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" name="Google Shape;1037;p87">
              <a:extLst>
                <a:ext uri="{FF2B5EF4-FFF2-40B4-BE49-F238E27FC236}">
                  <a16:creationId xmlns:a16="http://schemas.microsoft.com/office/drawing/2014/main" id="{AB674B06-D663-4EB2-AF58-BFD7E0793F55}"/>
                </a:ext>
              </a:extLst>
            </p:cNvPr>
            <p:cNvCxnSpPr>
              <a:cxnSpLocks/>
            </p:cNvCxnSpPr>
            <p:nvPr/>
          </p:nvCxnSpPr>
          <p:spPr>
            <a:xfrm>
              <a:off x="8369498" y="4851278"/>
              <a:ext cx="4119025" cy="1571267"/>
            </a:xfrm>
            <a:prstGeom prst="straightConnector1">
              <a:avLst/>
            </a:prstGeom>
            <a:noFill/>
            <a:ln w="19050" cap="flat" cmpd="sng">
              <a:solidFill>
                <a:srgbClr val="85AC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" name="Google Shape;1038;p87">
              <a:extLst>
                <a:ext uri="{FF2B5EF4-FFF2-40B4-BE49-F238E27FC236}">
                  <a16:creationId xmlns:a16="http://schemas.microsoft.com/office/drawing/2014/main" id="{271D1D54-9391-420E-8147-0793FD011B66}"/>
                </a:ext>
              </a:extLst>
            </p:cNvPr>
            <p:cNvSpPr txBox="1"/>
            <p:nvPr/>
          </p:nvSpPr>
          <p:spPr>
            <a:xfrm>
              <a:off x="98104" y="1600648"/>
              <a:ext cx="2835133" cy="507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19" tIns="68550" rIns="137119" bIns="68550" anchor="t" anchorCtr="0">
              <a:noAutofit/>
            </a:bodyPr>
            <a:lstStyle/>
            <a:p>
              <a:pPr algn="ctr">
                <a:lnSpc>
                  <a:spcPct val="120000"/>
                </a:lnSpc>
                <a:buClr>
                  <a:srgbClr val="000000"/>
                </a:buClr>
                <a:buSzPts val="2400"/>
              </a:pPr>
              <a:r>
                <a:rPr lang="en-US" sz="2200" b="1" dirty="0">
                  <a:solidFill>
                    <a:srgbClr val="281F76"/>
                  </a:solidFill>
                  <a:latin typeface="+mj-lt"/>
                  <a:ea typeface="Lato Light"/>
                  <a:cs typeface="Lato Light"/>
                  <a:sym typeface="Lato Light"/>
                </a:rPr>
                <a:t>Digital transformation </a:t>
              </a:r>
              <a:endParaRPr lang="en-GB" sz="2200" b="1" dirty="0">
                <a:solidFill>
                  <a:srgbClr val="281F76"/>
                </a:solidFill>
                <a:latin typeface="+mj-l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" name="Google Shape;1039;p87">
              <a:extLst>
                <a:ext uri="{FF2B5EF4-FFF2-40B4-BE49-F238E27FC236}">
                  <a16:creationId xmlns:a16="http://schemas.microsoft.com/office/drawing/2014/main" id="{6EE2F788-FC85-4CFC-96BB-0DA16129A5BE}"/>
                </a:ext>
              </a:extLst>
            </p:cNvPr>
            <p:cNvSpPr/>
            <p:nvPr/>
          </p:nvSpPr>
          <p:spPr>
            <a:xfrm>
              <a:off x="623940" y="2543468"/>
              <a:ext cx="1783463" cy="1783928"/>
            </a:xfrm>
            <a:prstGeom prst="ellipse">
              <a:avLst/>
            </a:prstGeom>
            <a:solidFill>
              <a:srgbClr val="81A3D9"/>
            </a:solidFill>
            <a:ln>
              <a:solidFill>
                <a:srgbClr val="281F76"/>
              </a:solidFill>
            </a:ln>
          </p:spPr>
          <p:txBody>
            <a:bodyPr spcFirstLastPara="1" wrap="square" lIns="91425" tIns="45713" rIns="91425" bIns="45713" anchor="t" anchorCtr="0">
              <a:noAutofit/>
            </a:bodyPr>
            <a:lstStyle/>
            <a:p>
              <a:pPr>
                <a:buClr>
                  <a:srgbClr val="000000"/>
                </a:buClr>
                <a:buSzPts val="6400"/>
              </a:pPr>
              <a:endParaRPr sz="4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" name="Google Shape;1040;p87">
              <a:extLst>
                <a:ext uri="{FF2B5EF4-FFF2-40B4-BE49-F238E27FC236}">
                  <a16:creationId xmlns:a16="http://schemas.microsoft.com/office/drawing/2014/main" id="{CE3619E9-39D4-4B5A-8743-26C5A773072B}"/>
                </a:ext>
              </a:extLst>
            </p:cNvPr>
            <p:cNvSpPr/>
            <p:nvPr/>
          </p:nvSpPr>
          <p:spPr>
            <a:xfrm>
              <a:off x="4642406" y="6731628"/>
              <a:ext cx="1783463" cy="1783928"/>
            </a:xfrm>
            <a:prstGeom prst="ellipse">
              <a:avLst/>
            </a:prstGeom>
            <a:solidFill>
              <a:srgbClr val="3768B7"/>
            </a:solidFill>
            <a:ln>
              <a:solidFill>
                <a:srgbClr val="281F76"/>
              </a:solidFill>
            </a:ln>
          </p:spPr>
          <p:txBody>
            <a:bodyPr spcFirstLastPara="1" wrap="square" lIns="91425" tIns="45713" rIns="91425" bIns="45713" anchor="t" anchorCtr="0">
              <a:noAutofit/>
            </a:bodyPr>
            <a:lstStyle/>
            <a:p>
              <a:pPr>
                <a:buClr>
                  <a:srgbClr val="000000"/>
                </a:buClr>
                <a:buSzPts val="6400"/>
              </a:pPr>
              <a:endParaRPr sz="4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" name="Google Shape;1041;p87">
              <a:extLst>
                <a:ext uri="{FF2B5EF4-FFF2-40B4-BE49-F238E27FC236}">
                  <a16:creationId xmlns:a16="http://schemas.microsoft.com/office/drawing/2014/main" id="{A97E240D-7C9B-4B04-AFA6-3C17BB3FB890}"/>
                </a:ext>
              </a:extLst>
            </p:cNvPr>
            <p:cNvSpPr/>
            <p:nvPr/>
          </p:nvSpPr>
          <p:spPr>
            <a:xfrm>
              <a:off x="6652487" y="3634706"/>
              <a:ext cx="1783463" cy="1783928"/>
            </a:xfrm>
            <a:prstGeom prst="ellipse">
              <a:avLst/>
            </a:prstGeom>
            <a:solidFill>
              <a:srgbClr val="281F76"/>
            </a:solidFill>
            <a:ln>
              <a:noFill/>
            </a:ln>
          </p:spPr>
          <p:txBody>
            <a:bodyPr spcFirstLastPara="1" wrap="square" lIns="91425" tIns="45713" rIns="91425" bIns="45713" anchor="t" anchorCtr="0">
              <a:noAutofit/>
            </a:bodyPr>
            <a:lstStyle/>
            <a:p>
              <a:pPr>
                <a:buClr>
                  <a:srgbClr val="000000"/>
                </a:buClr>
                <a:buSzPts val="6400"/>
              </a:pPr>
              <a:endParaRPr sz="4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" name="Google Shape;1042;p87">
              <a:extLst>
                <a:ext uri="{FF2B5EF4-FFF2-40B4-BE49-F238E27FC236}">
                  <a16:creationId xmlns:a16="http://schemas.microsoft.com/office/drawing/2014/main" id="{30093A7C-FD88-49C8-81C9-A02249FD0DD0}"/>
                </a:ext>
              </a:extLst>
            </p:cNvPr>
            <p:cNvSpPr/>
            <p:nvPr/>
          </p:nvSpPr>
          <p:spPr>
            <a:xfrm>
              <a:off x="12355763" y="5840749"/>
              <a:ext cx="1783463" cy="1783928"/>
            </a:xfrm>
            <a:prstGeom prst="ellipse">
              <a:avLst/>
            </a:prstGeom>
            <a:solidFill>
              <a:srgbClr val="CAD4E4"/>
            </a:solidFill>
            <a:ln>
              <a:solidFill>
                <a:srgbClr val="281F76"/>
              </a:solidFill>
            </a:ln>
          </p:spPr>
          <p:txBody>
            <a:bodyPr spcFirstLastPara="1" wrap="square" lIns="91425" tIns="45713" rIns="91425" bIns="45713" anchor="t" anchorCtr="0">
              <a:noAutofit/>
            </a:bodyPr>
            <a:lstStyle/>
            <a:p>
              <a:pPr>
                <a:buClr>
                  <a:srgbClr val="000000"/>
                </a:buClr>
                <a:buSzPts val="6400"/>
              </a:pPr>
              <a:endParaRPr sz="4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" name="Google Shape;1047;p87">
              <a:extLst>
                <a:ext uri="{FF2B5EF4-FFF2-40B4-BE49-F238E27FC236}">
                  <a16:creationId xmlns:a16="http://schemas.microsoft.com/office/drawing/2014/main" id="{35DAE476-B757-412B-9AA0-15B1050A72F1}"/>
                </a:ext>
              </a:extLst>
            </p:cNvPr>
            <p:cNvSpPr txBox="1"/>
            <p:nvPr/>
          </p:nvSpPr>
          <p:spPr>
            <a:xfrm>
              <a:off x="4403156" y="6211593"/>
              <a:ext cx="2403882" cy="421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19" tIns="68550" rIns="137119" bIns="68550" anchor="t" anchorCtr="0">
              <a:noAutofit/>
            </a:bodyPr>
            <a:lstStyle/>
            <a:p>
              <a:pPr algn="ctr">
                <a:lnSpc>
                  <a:spcPct val="120000"/>
                </a:lnSpc>
                <a:buClr>
                  <a:srgbClr val="000000"/>
                </a:buClr>
                <a:buSzPts val="2400"/>
              </a:pPr>
              <a:r>
                <a:rPr lang="en-US" sz="2200" b="1" dirty="0">
                  <a:solidFill>
                    <a:srgbClr val="281F76"/>
                  </a:solidFill>
                  <a:latin typeface="+mj-lt"/>
                  <a:sym typeface="Lato Light"/>
                </a:rPr>
                <a:t>Ecosystem </a:t>
              </a:r>
              <a:endParaRPr sz="2200" b="1" dirty="0">
                <a:solidFill>
                  <a:srgbClr val="281F76"/>
                </a:solidFill>
                <a:latin typeface="+mj-lt"/>
                <a:sym typeface="Arial"/>
              </a:endParaRPr>
            </a:p>
          </p:txBody>
        </p:sp>
        <p:sp>
          <p:nvSpPr>
            <p:cNvPr id="25" name="Google Shape;1048;p87">
              <a:extLst>
                <a:ext uri="{FF2B5EF4-FFF2-40B4-BE49-F238E27FC236}">
                  <a16:creationId xmlns:a16="http://schemas.microsoft.com/office/drawing/2014/main" id="{F989AE8B-6930-4934-B8A0-EE0E43F019AB}"/>
                </a:ext>
              </a:extLst>
            </p:cNvPr>
            <p:cNvSpPr txBox="1"/>
            <p:nvPr/>
          </p:nvSpPr>
          <p:spPr>
            <a:xfrm>
              <a:off x="5780022" y="3152230"/>
              <a:ext cx="3528392" cy="507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19" tIns="68550" rIns="137119" bIns="6855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000"/>
              </a:pPr>
              <a:r>
                <a:rPr lang="en-GB" sz="2200" b="1" dirty="0">
                  <a:solidFill>
                    <a:srgbClr val="281F76"/>
                  </a:solidFill>
                  <a:latin typeface="+mj-lt"/>
                  <a:ea typeface="Lato Light"/>
                  <a:cs typeface="Lato Light"/>
                  <a:sym typeface="Lato Light"/>
                </a:rPr>
                <a:t>HDB</a:t>
              </a:r>
              <a:r>
                <a:rPr lang="el-GR" sz="2200" b="1" dirty="0">
                  <a:solidFill>
                    <a:srgbClr val="281F76"/>
                  </a:solidFill>
                  <a:latin typeface="+mj-lt"/>
                  <a:ea typeface="Lato Light"/>
                  <a:cs typeface="Lato Light"/>
                  <a:sym typeface="Lato Light"/>
                </a:rPr>
                <a:t> </a:t>
              </a:r>
              <a:r>
                <a:rPr lang="en-GB" sz="2200" b="1" dirty="0" err="1">
                  <a:solidFill>
                    <a:srgbClr val="281F76"/>
                  </a:solidFill>
                  <a:latin typeface="+mj-lt"/>
                  <a:ea typeface="Lato Light"/>
                  <a:cs typeface="Lato Light"/>
                  <a:sym typeface="Lato Light"/>
                </a:rPr>
                <a:t>PoCs</a:t>
              </a:r>
              <a:endParaRPr lang="en-GB" sz="2200" b="1" dirty="0">
                <a:solidFill>
                  <a:srgbClr val="281F76"/>
                </a:solidFill>
                <a:latin typeface="+mj-lt"/>
                <a:ea typeface="Lato Light"/>
                <a:cs typeface="Lato Light"/>
                <a:sym typeface="Lato Light"/>
              </a:endParaRPr>
            </a:p>
            <a:p>
              <a:pPr algn="ctr">
                <a:buClr>
                  <a:srgbClr val="000000"/>
                </a:buClr>
                <a:buSzPts val="4300"/>
              </a:pPr>
              <a:endParaRPr lang="en-GB" sz="2000" dirty="0">
                <a:solidFill>
                  <a:srgbClr val="281F7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6" name="Google Shape;1049;p87">
              <a:extLst>
                <a:ext uri="{FF2B5EF4-FFF2-40B4-BE49-F238E27FC236}">
                  <a16:creationId xmlns:a16="http://schemas.microsoft.com/office/drawing/2014/main" id="{8B5D6C29-07D0-44F4-8A8F-34508DCEB896}"/>
                </a:ext>
              </a:extLst>
            </p:cNvPr>
            <p:cNvSpPr txBox="1"/>
            <p:nvPr/>
          </p:nvSpPr>
          <p:spPr>
            <a:xfrm>
              <a:off x="12045553" y="3670196"/>
              <a:ext cx="2403882" cy="859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19" tIns="68550" rIns="137119" bIns="6855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3200"/>
              </a:pPr>
              <a:r>
                <a:rPr lang="en-US" sz="2200" b="1" dirty="0">
                  <a:solidFill>
                    <a:srgbClr val="281F76"/>
                  </a:solidFill>
                  <a:ea typeface="Arial"/>
                  <a:cs typeface="Arial"/>
                  <a:sym typeface="Lato Light"/>
                </a:rPr>
                <a:t>Create business supplier relationships to respond to HDB Strategic quest    </a:t>
              </a:r>
              <a:endParaRPr sz="2200" b="1" dirty="0">
                <a:solidFill>
                  <a:srgbClr val="281F76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053;p87">
              <a:extLst>
                <a:ext uri="{FF2B5EF4-FFF2-40B4-BE49-F238E27FC236}">
                  <a16:creationId xmlns:a16="http://schemas.microsoft.com/office/drawing/2014/main" id="{622EAAA5-605B-4A68-B45E-5B958488A870}"/>
                </a:ext>
              </a:extLst>
            </p:cNvPr>
            <p:cNvSpPr/>
            <p:nvPr/>
          </p:nvSpPr>
          <p:spPr>
            <a:xfrm>
              <a:off x="5211629" y="7397535"/>
              <a:ext cx="619658" cy="531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5533" y="65070"/>
                  </a:moveTo>
                  <a:lnTo>
                    <a:pt x="55533" y="65070"/>
                  </a:lnTo>
                  <a:cubicBezTo>
                    <a:pt x="66156" y="65070"/>
                    <a:pt x="66156" y="65070"/>
                    <a:pt x="66156" y="65070"/>
                  </a:cubicBezTo>
                  <a:cubicBezTo>
                    <a:pt x="66156" y="77464"/>
                    <a:pt x="66156" y="77464"/>
                    <a:pt x="66156" y="77464"/>
                  </a:cubicBezTo>
                  <a:cubicBezTo>
                    <a:pt x="119758" y="77464"/>
                    <a:pt x="119758" y="77464"/>
                    <a:pt x="119758" y="77464"/>
                  </a:cubicBezTo>
                  <a:cubicBezTo>
                    <a:pt x="119758" y="77464"/>
                    <a:pt x="119758" y="47323"/>
                    <a:pt x="117585" y="37464"/>
                  </a:cubicBezTo>
                  <a:cubicBezTo>
                    <a:pt x="117585" y="27323"/>
                    <a:pt x="115412" y="22535"/>
                    <a:pt x="106961" y="22535"/>
                  </a:cubicBezTo>
                  <a:cubicBezTo>
                    <a:pt x="87645" y="22535"/>
                    <a:pt x="87645" y="22535"/>
                    <a:pt x="87645" y="22535"/>
                  </a:cubicBezTo>
                  <a:cubicBezTo>
                    <a:pt x="83299" y="14929"/>
                    <a:pt x="81368" y="7605"/>
                    <a:pt x="81368" y="7605"/>
                  </a:cubicBezTo>
                  <a:cubicBezTo>
                    <a:pt x="79195" y="2535"/>
                    <a:pt x="77022" y="0"/>
                    <a:pt x="72434" y="0"/>
                  </a:cubicBezTo>
                  <a:cubicBezTo>
                    <a:pt x="46841" y="0"/>
                    <a:pt x="46841" y="0"/>
                    <a:pt x="46841" y="0"/>
                  </a:cubicBezTo>
                  <a:cubicBezTo>
                    <a:pt x="42736" y="0"/>
                    <a:pt x="40563" y="2535"/>
                    <a:pt x="40563" y="7605"/>
                  </a:cubicBezTo>
                  <a:cubicBezTo>
                    <a:pt x="38390" y="7605"/>
                    <a:pt x="36217" y="14929"/>
                    <a:pt x="32112" y="22535"/>
                  </a:cubicBezTo>
                  <a:cubicBezTo>
                    <a:pt x="12796" y="22535"/>
                    <a:pt x="12796" y="22535"/>
                    <a:pt x="12796" y="22535"/>
                  </a:cubicBezTo>
                  <a:cubicBezTo>
                    <a:pt x="4104" y="22535"/>
                    <a:pt x="2173" y="27323"/>
                    <a:pt x="2173" y="37464"/>
                  </a:cubicBezTo>
                  <a:cubicBezTo>
                    <a:pt x="0" y="47323"/>
                    <a:pt x="0" y="77464"/>
                    <a:pt x="0" y="77464"/>
                  </a:cubicBezTo>
                  <a:cubicBezTo>
                    <a:pt x="55533" y="77464"/>
                    <a:pt x="55533" y="77464"/>
                    <a:pt x="55533" y="77464"/>
                  </a:cubicBezTo>
                  <a:lnTo>
                    <a:pt x="55533" y="65070"/>
                  </a:lnTo>
                  <a:close/>
                  <a:moveTo>
                    <a:pt x="44909" y="14929"/>
                  </a:moveTo>
                  <a:lnTo>
                    <a:pt x="44909" y="14929"/>
                  </a:lnTo>
                  <a:cubicBezTo>
                    <a:pt x="46841" y="12394"/>
                    <a:pt x="46841" y="10140"/>
                    <a:pt x="51187" y="10140"/>
                  </a:cubicBezTo>
                  <a:cubicBezTo>
                    <a:pt x="68571" y="10140"/>
                    <a:pt x="68571" y="10140"/>
                    <a:pt x="68571" y="10140"/>
                  </a:cubicBezTo>
                  <a:cubicBezTo>
                    <a:pt x="72434" y="10140"/>
                    <a:pt x="72434" y="12394"/>
                    <a:pt x="74607" y="14929"/>
                  </a:cubicBezTo>
                  <a:cubicBezTo>
                    <a:pt x="74607" y="14929"/>
                    <a:pt x="77022" y="20000"/>
                    <a:pt x="77022" y="22535"/>
                  </a:cubicBezTo>
                  <a:cubicBezTo>
                    <a:pt x="42736" y="22535"/>
                    <a:pt x="42736" y="22535"/>
                    <a:pt x="42736" y="22535"/>
                  </a:cubicBezTo>
                  <a:cubicBezTo>
                    <a:pt x="44909" y="20000"/>
                    <a:pt x="44909" y="14929"/>
                    <a:pt x="44909" y="14929"/>
                  </a:cubicBezTo>
                  <a:close/>
                  <a:moveTo>
                    <a:pt x="66156" y="100000"/>
                  </a:moveTo>
                  <a:lnTo>
                    <a:pt x="66156" y="100000"/>
                  </a:lnTo>
                  <a:cubicBezTo>
                    <a:pt x="55533" y="100000"/>
                    <a:pt x="55533" y="100000"/>
                    <a:pt x="55533" y="100000"/>
                  </a:cubicBezTo>
                  <a:cubicBezTo>
                    <a:pt x="55533" y="85070"/>
                    <a:pt x="55533" y="85070"/>
                    <a:pt x="55533" y="85070"/>
                  </a:cubicBezTo>
                  <a:cubicBezTo>
                    <a:pt x="2173" y="85070"/>
                    <a:pt x="2173" y="85070"/>
                    <a:pt x="2173" y="85070"/>
                  </a:cubicBezTo>
                  <a:cubicBezTo>
                    <a:pt x="2173" y="85070"/>
                    <a:pt x="4104" y="97464"/>
                    <a:pt x="4104" y="107323"/>
                  </a:cubicBezTo>
                  <a:cubicBezTo>
                    <a:pt x="4104" y="112394"/>
                    <a:pt x="6277" y="119718"/>
                    <a:pt x="14969" y="119718"/>
                  </a:cubicBezTo>
                  <a:cubicBezTo>
                    <a:pt x="104788" y="119718"/>
                    <a:pt x="104788" y="119718"/>
                    <a:pt x="104788" y="119718"/>
                  </a:cubicBezTo>
                  <a:cubicBezTo>
                    <a:pt x="113239" y="119718"/>
                    <a:pt x="115412" y="112394"/>
                    <a:pt x="115412" y="107323"/>
                  </a:cubicBezTo>
                  <a:cubicBezTo>
                    <a:pt x="115412" y="97464"/>
                    <a:pt x="117585" y="85070"/>
                    <a:pt x="117585" y="85070"/>
                  </a:cubicBezTo>
                  <a:cubicBezTo>
                    <a:pt x="66156" y="85070"/>
                    <a:pt x="66156" y="85070"/>
                    <a:pt x="66156" y="85070"/>
                  </a:cubicBezTo>
                  <a:lnTo>
                    <a:pt x="66156" y="10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25706" tIns="12844" rIns="25706" bIns="12844" anchor="ctr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</a:pPr>
              <a:endPara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0" name="Google Shape;1055;p87">
              <a:extLst>
                <a:ext uri="{FF2B5EF4-FFF2-40B4-BE49-F238E27FC236}">
                  <a16:creationId xmlns:a16="http://schemas.microsoft.com/office/drawing/2014/main" id="{9A65B752-819B-4A93-8A66-BD6F45BBC3C8}"/>
                </a:ext>
              </a:extLst>
            </p:cNvPr>
            <p:cNvSpPr/>
            <p:nvPr/>
          </p:nvSpPr>
          <p:spPr>
            <a:xfrm>
              <a:off x="12964381" y="6484145"/>
              <a:ext cx="569697" cy="56969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25706" tIns="12844" rIns="25706" bIns="12844" anchor="ctr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</a:pPr>
              <a:endPara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1059;p87">
              <a:extLst>
                <a:ext uri="{FF2B5EF4-FFF2-40B4-BE49-F238E27FC236}">
                  <a16:creationId xmlns:a16="http://schemas.microsoft.com/office/drawing/2014/main" id="{835211FC-196E-4179-984F-C0FCC9CEC722}"/>
                </a:ext>
              </a:extLst>
            </p:cNvPr>
            <p:cNvSpPr/>
            <p:nvPr/>
          </p:nvSpPr>
          <p:spPr>
            <a:xfrm>
              <a:off x="4585771" y="8415860"/>
              <a:ext cx="3531425" cy="1942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19" tIns="68550" rIns="137119" bIns="6855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000"/>
              </a:pPr>
              <a:endParaRPr lang="en-GB" sz="2000" b="1" dirty="0">
                <a:solidFill>
                  <a:schemeClr val="lt1"/>
                </a:solidFill>
                <a:ea typeface="Lato Light"/>
                <a:cs typeface="Lato Light"/>
                <a:sym typeface="Lato Light"/>
              </a:endParaRPr>
            </a:p>
            <a:p>
              <a:pPr marL="285750" indent="-285750">
                <a:lnSpc>
                  <a:spcPct val="120000"/>
                </a:lnSpc>
                <a:buClr>
                  <a:srgbClr val="000000"/>
                </a:buClr>
                <a:buSzPts val="2400"/>
                <a:buFont typeface="Arial" panose="020B0604020202020204" pitchFamily="34" charset="0"/>
                <a:buChar char="•"/>
              </a:pPr>
              <a:r>
                <a:rPr lang="en-GB" sz="2000" dirty="0" err="1">
                  <a:solidFill>
                    <a:schemeClr val="bg1">
                      <a:lumMod val="10000"/>
                    </a:schemeClr>
                  </a:solidFill>
                  <a:ea typeface="Lato Light"/>
                  <a:cs typeface="Lato Light"/>
                  <a:sym typeface="Lato Light"/>
                </a:rPr>
                <a:t>Startups</a:t>
              </a:r>
              <a:r>
                <a:rPr lang="en-GB" sz="2000" dirty="0">
                  <a:solidFill>
                    <a:schemeClr val="bg1">
                      <a:lumMod val="10000"/>
                    </a:schemeClr>
                  </a:solidFill>
                  <a:ea typeface="Lato Light"/>
                  <a:cs typeface="Lato Light"/>
                  <a:sym typeface="Lato Light"/>
                </a:rPr>
                <a:t> </a:t>
              </a:r>
            </a:p>
            <a:p>
              <a:pPr marL="285750" indent="-285750">
                <a:lnSpc>
                  <a:spcPct val="120000"/>
                </a:lnSpc>
                <a:buClr>
                  <a:srgbClr val="000000"/>
                </a:buClr>
                <a:buSzPts val="2400"/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ea typeface="Lato Light"/>
                  <a:cs typeface="Lato Light"/>
                  <a:sym typeface="Lato Light"/>
                </a:rPr>
                <a:t>Universities </a:t>
              </a:r>
              <a:endParaRPr lang="el-GR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endParaRPr>
            </a:p>
            <a:p>
              <a:pPr marL="285750" indent="-285750">
                <a:lnSpc>
                  <a:spcPct val="120000"/>
                </a:lnSpc>
                <a:buClr>
                  <a:srgbClr val="000000"/>
                </a:buClr>
                <a:buSzPts val="2400"/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ea typeface="Lato Light"/>
                  <a:cs typeface="Lato Light"/>
                  <a:sym typeface="Lato Light"/>
                </a:rPr>
                <a:t>Consulting firms </a:t>
              </a:r>
              <a:endParaRPr lang="en-GB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endParaRPr>
            </a:p>
            <a:p>
              <a:pPr marL="285750" indent="-285750">
                <a:lnSpc>
                  <a:spcPct val="120000"/>
                </a:lnSpc>
                <a:buClr>
                  <a:srgbClr val="000000"/>
                </a:buClr>
                <a:buSzPts val="2400"/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ea typeface="Lato Light"/>
                  <a:cs typeface="Lato Light"/>
                  <a:sym typeface="Lato Light"/>
                </a:rPr>
                <a:t>VCs + supportive Organizations </a:t>
              </a:r>
              <a:endParaRPr lang="el-GR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endParaRPr>
            </a:p>
            <a:p>
              <a:pPr algn="ctr">
                <a:lnSpc>
                  <a:spcPct val="90000"/>
                </a:lnSpc>
                <a:buClr>
                  <a:srgbClr val="000000"/>
                </a:buClr>
                <a:buSzPts val="4000"/>
              </a:pPr>
              <a:r>
                <a:rPr lang="en-GB" sz="2000" dirty="0">
                  <a:solidFill>
                    <a:schemeClr val="lt1"/>
                  </a:solidFill>
                  <a:ea typeface="Lato Light"/>
                  <a:cs typeface="Lato Light"/>
                  <a:sym typeface="Lato Light"/>
                </a:rPr>
                <a:t> </a:t>
              </a:r>
            </a:p>
          </p:txBody>
        </p:sp>
      </p:grpSp>
      <p:sp>
        <p:nvSpPr>
          <p:cNvPr id="37" name="Google Shape;5760;p134">
            <a:extLst>
              <a:ext uri="{FF2B5EF4-FFF2-40B4-BE49-F238E27FC236}">
                <a16:creationId xmlns:a16="http://schemas.microsoft.com/office/drawing/2014/main" id="{9CCC488E-DA3E-4595-86F3-C9FBF1D5B2E6}"/>
              </a:ext>
            </a:extLst>
          </p:cNvPr>
          <p:cNvSpPr>
            <a:spLocks noChangeAspect="1"/>
          </p:cNvSpPr>
          <p:nvPr/>
        </p:nvSpPr>
        <p:spPr>
          <a:xfrm>
            <a:off x="8740229" y="3734663"/>
            <a:ext cx="906751" cy="936000"/>
          </a:xfrm>
          <a:custGeom>
            <a:avLst/>
            <a:gdLst/>
            <a:ahLst/>
            <a:cxnLst/>
            <a:rect l="l" t="t" r="r" b="b"/>
            <a:pathLst>
              <a:path w="301" h="309" extrusionOk="0">
                <a:moveTo>
                  <a:pt x="31" y="278"/>
                </a:moveTo>
                <a:cubicBezTo>
                  <a:pt x="184" y="278"/>
                  <a:pt x="184" y="278"/>
                  <a:pt x="184" y="278"/>
                </a:cubicBezTo>
                <a:cubicBezTo>
                  <a:pt x="184" y="188"/>
                  <a:pt x="184" y="188"/>
                  <a:pt x="184" y="188"/>
                </a:cubicBezTo>
                <a:cubicBezTo>
                  <a:pt x="215" y="153"/>
                  <a:pt x="215" y="153"/>
                  <a:pt x="215" y="153"/>
                </a:cubicBezTo>
                <a:cubicBezTo>
                  <a:pt x="215" y="309"/>
                  <a:pt x="215" y="309"/>
                  <a:pt x="215" y="309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47"/>
                  <a:pt x="0" y="47"/>
                  <a:pt x="0" y="47"/>
                </a:cubicBezTo>
                <a:cubicBezTo>
                  <a:pt x="187" y="47"/>
                  <a:pt x="187" y="47"/>
                  <a:pt x="187" y="47"/>
                </a:cubicBezTo>
                <a:cubicBezTo>
                  <a:pt x="161" y="74"/>
                  <a:pt x="161" y="74"/>
                  <a:pt x="161" y="74"/>
                </a:cubicBezTo>
                <a:cubicBezTo>
                  <a:pt x="31" y="74"/>
                  <a:pt x="31" y="74"/>
                  <a:pt x="31" y="74"/>
                </a:cubicBezTo>
                <a:lnTo>
                  <a:pt x="31" y="278"/>
                </a:lnTo>
                <a:close/>
                <a:moveTo>
                  <a:pt x="240" y="38"/>
                </a:moveTo>
                <a:cubicBezTo>
                  <a:pt x="240" y="38"/>
                  <a:pt x="240" y="38"/>
                  <a:pt x="240" y="38"/>
                </a:cubicBezTo>
                <a:cubicBezTo>
                  <a:pt x="263" y="61"/>
                  <a:pt x="263" y="61"/>
                  <a:pt x="263" y="61"/>
                </a:cubicBezTo>
                <a:cubicBezTo>
                  <a:pt x="262" y="61"/>
                  <a:pt x="255" y="87"/>
                  <a:pt x="255" y="87"/>
                </a:cubicBezTo>
                <a:cubicBezTo>
                  <a:pt x="127" y="219"/>
                  <a:pt x="127" y="219"/>
                  <a:pt x="127" y="219"/>
                </a:cubicBezTo>
                <a:cubicBezTo>
                  <a:pt x="72" y="232"/>
                  <a:pt x="72" y="232"/>
                  <a:pt x="72" y="232"/>
                </a:cubicBezTo>
                <a:cubicBezTo>
                  <a:pt x="71" y="231"/>
                  <a:pt x="71" y="231"/>
                  <a:pt x="71" y="231"/>
                </a:cubicBezTo>
                <a:cubicBezTo>
                  <a:pt x="86" y="177"/>
                  <a:pt x="86" y="177"/>
                  <a:pt x="86" y="177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4" y="45"/>
                  <a:pt x="236" y="39"/>
                  <a:pt x="240" y="38"/>
                </a:cubicBezTo>
                <a:close/>
                <a:moveTo>
                  <a:pt x="113" y="175"/>
                </a:moveTo>
                <a:cubicBezTo>
                  <a:pt x="101" y="178"/>
                  <a:pt x="101" y="178"/>
                  <a:pt x="101" y="178"/>
                </a:cubicBezTo>
                <a:cubicBezTo>
                  <a:pt x="93" y="185"/>
                  <a:pt x="93" y="185"/>
                  <a:pt x="93" y="185"/>
                </a:cubicBezTo>
                <a:cubicBezTo>
                  <a:pt x="90" y="199"/>
                  <a:pt x="90" y="199"/>
                  <a:pt x="90" y="199"/>
                </a:cubicBezTo>
                <a:cubicBezTo>
                  <a:pt x="106" y="214"/>
                  <a:pt x="106" y="214"/>
                  <a:pt x="106" y="214"/>
                </a:cubicBezTo>
                <a:cubicBezTo>
                  <a:pt x="119" y="211"/>
                  <a:pt x="119" y="211"/>
                  <a:pt x="119" y="211"/>
                </a:cubicBezTo>
                <a:cubicBezTo>
                  <a:pt x="127" y="203"/>
                  <a:pt x="127" y="203"/>
                  <a:pt x="127" y="203"/>
                </a:cubicBezTo>
                <a:cubicBezTo>
                  <a:pt x="128" y="191"/>
                  <a:pt x="128" y="191"/>
                  <a:pt x="128" y="191"/>
                </a:cubicBezTo>
                <a:lnTo>
                  <a:pt x="113" y="175"/>
                </a:lnTo>
                <a:close/>
                <a:moveTo>
                  <a:pt x="288" y="54"/>
                </a:moveTo>
                <a:cubicBezTo>
                  <a:pt x="268" y="74"/>
                  <a:pt x="268" y="74"/>
                  <a:pt x="268" y="74"/>
                </a:cubicBezTo>
                <a:cubicBezTo>
                  <a:pt x="274" y="48"/>
                  <a:pt x="274" y="48"/>
                  <a:pt x="274" y="48"/>
                </a:cubicBezTo>
                <a:cubicBezTo>
                  <a:pt x="252" y="26"/>
                  <a:pt x="252" y="26"/>
                  <a:pt x="252" y="26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46" y="12"/>
                  <a:pt x="246" y="12"/>
                  <a:pt x="246" y="12"/>
                </a:cubicBezTo>
                <a:cubicBezTo>
                  <a:pt x="258" y="0"/>
                  <a:pt x="277" y="0"/>
                  <a:pt x="289" y="12"/>
                </a:cubicBezTo>
                <a:cubicBezTo>
                  <a:pt x="301" y="23"/>
                  <a:pt x="300" y="42"/>
                  <a:pt x="288" y="5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5236;p131">
            <a:extLst>
              <a:ext uri="{FF2B5EF4-FFF2-40B4-BE49-F238E27FC236}">
                <a16:creationId xmlns:a16="http://schemas.microsoft.com/office/drawing/2014/main" id="{9A46AF18-EC06-4348-906E-DE82C94DD0B6}"/>
              </a:ext>
            </a:extLst>
          </p:cNvPr>
          <p:cNvSpPr>
            <a:spLocks noChangeAspect="1"/>
          </p:cNvSpPr>
          <p:nvPr/>
        </p:nvSpPr>
        <p:spPr>
          <a:xfrm>
            <a:off x="2661066" y="2693860"/>
            <a:ext cx="813252" cy="936000"/>
          </a:xfrm>
          <a:custGeom>
            <a:avLst/>
            <a:gdLst/>
            <a:ahLst/>
            <a:cxnLst/>
            <a:rect l="l" t="t" r="r" b="b"/>
            <a:pathLst>
              <a:path w="106" h="122" extrusionOk="0">
                <a:moveTo>
                  <a:pt x="0" y="98"/>
                </a:moveTo>
                <a:lnTo>
                  <a:pt x="24" y="98"/>
                </a:lnTo>
                <a:lnTo>
                  <a:pt x="24" y="122"/>
                </a:lnTo>
                <a:lnTo>
                  <a:pt x="0" y="122"/>
                </a:lnTo>
                <a:lnTo>
                  <a:pt x="0" y="98"/>
                </a:lnTo>
                <a:close/>
                <a:moveTo>
                  <a:pt x="0" y="122"/>
                </a:moveTo>
                <a:lnTo>
                  <a:pt x="7" y="118"/>
                </a:lnTo>
                <a:lnTo>
                  <a:pt x="20" y="118"/>
                </a:lnTo>
                <a:lnTo>
                  <a:pt x="20" y="105"/>
                </a:lnTo>
                <a:lnTo>
                  <a:pt x="24" y="98"/>
                </a:lnTo>
                <a:lnTo>
                  <a:pt x="17" y="105"/>
                </a:lnTo>
                <a:lnTo>
                  <a:pt x="17" y="115"/>
                </a:lnTo>
                <a:lnTo>
                  <a:pt x="7" y="115"/>
                </a:lnTo>
                <a:lnTo>
                  <a:pt x="0" y="122"/>
                </a:lnTo>
                <a:close/>
                <a:moveTo>
                  <a:pt x="28" y="94"/>
                </a:moveTo>
                <a:lnTo>
                  <a:pt x="28" y="71"/>
                </a:lnTo>
                <a:lnTo>
                  <a:pt x="51" y="71"/>
                </a:lnTo>
                <a:lnTo>
                  <a:pt x="51" y="94"/>
                </a:lnTo>
                <a:lnTo>
                  <a:pt x="28" y="94"/>
                </a:lnTo>
                <a:close/>
                <a:moveTo>
                  <a:pt x="28" y="94"/>
                </a:moveTo>
                <a:lnTo>
                  <a:pt x="34" y="91"/>
                </a:lnTo>
                <a:lnTo>
                  <a:pt x="48" y="91"/>
                </a:lnTo>
                <a:lnTo>
                  <a:pt x="48" y="77"/>
                </a:lnTo>
                <a:lnTo>
                  <a:pt x="51" y="71"/>
                </a:lnTo>
                <a:lnTo>
                  <a:pt x="45" y="77"/>
                </a:lnTo>
                <a:lnTo>
                  <a:pt x="45" y="88"/>
                </a:lnTo>
                <a:lnTo>
                  <a:pt x="34" y="88"/>
                </a:lnTo>
                <a:lnTo>
                  <a:pt x="28" y="94"/>
                </a:lnTo>
                <a:close/>
                <a:moveTo>
                  <a:pt x="28" y="98"/>
                </a:moveTo>
                <a:lnTo>
                  <a:pt x="51" y="98"/>
                </a:lnTo>
                <a:lnTo>
                  <a:pt x="51" y="122"/>
                </a:lnTo>
                <a:lnTo>
                  <a:pt x="28" y="122"/>
                </a:lnTo>
                <a:lnTo>
                  <a:pt x="28" y="98"/>
                </a:lnTo>
                <a:close/>
                <a:moveTo>
                  <a:pt x="28" y="122"/>
                </a:moveTo>
                <a:lnTo>
                  <a:pt x="34" y="118"/>
                </a:lnTo>
                <a:lnTo>
                  <a:pt x="48" y="118"/>
                </a:lnTo>
                <a:lnTo>
                  <a:pt x="48" y="105"/>
                </a:lnTo>
                <a:lnTo>
                  <a:pt x="51" y="98"/>
                </a:lnTo>
                <a:lnTo>
                  <a:pt x="45" y="105"/>
                </a:lnTo>
                <a:lnTo>
                  <a:pt x="45" y="115"/>
                </a:lnTo>
                <a:lnTo>
                  <a:pt x="34" y="115"/>
                </a:lnTo>
                <a:lnTo>
                  <a:pt x="28" y="122"/>
                </a:lnTo>
                <a:close/>
                <a:moveTo>
                  <a:pt x="55" y="24"/>
                </a:moveTo>
                <a:lnTo>
                  <a:pt x="55" y="0"/>
                </a:lnTo>
                <a:lnTo>
                  <a:pt x="79" y="0"/>
                </a:lnTo>
                <a:lnTo>
                  <a:pt x="79" y="24"/>
                </a:lnTo>
                <a:lnTo>
                  <a:pt x="55" y="24"/>
                </a:lnTo>
                <a:close/>
                <a:moveTo>
                  <a:pt x="55" y="24"/>
                </a:moveTo>
                <a:lnTo>
                  <a:pt x="62" y="20"/>
                </a:lnTo>
                <a:lnTo>
                  <a:pt x="76" y="20"/>
                </a:lnTo>
                <a:lnTo>
                  <a:pt x="76" y="7"/>
                </a:lnTo>
                <a:lnTo>
                  <a:pt x="79" y="0"/>
                </a:lnTo>
                <a:lnTo>
                  <a:pt x="72" y="7"/>
                </a:lnTo>
                <a:lnTo>
                  <a:pt x="72" y="17"/>
                </a:lnTo>
                <a:lnTo>
                  <a:pt x="62" y="17"/>
                </a:lnTo>
                <a:lnTo>
                  <a:pt x="55" y="24"/>
                </a:lnTo>
                <a:close/>
                <a:moveTo>
                  <a:pt x="55" y="51"/>
                </a:moveTo>
                <a:lnTo>
                  <a:pt x="55" y="28"/>
                </a:lnTo>
                <a:lnTo>
                  <a:pt x="79" y="28"/>
                </a:lnTo>
                <a:lnTo>
                  <a:pt x="79" y="51"/>
                </a:lnTo>
                <a:lnTo>
                  <a:pt x="55" y="51"/>
                </a:lnTo>
                <a:close/>
                <a:moveTo>
                  <a:pt x="55" y="51"/>
                </a:moveTo>
                <a:lnTo>
                  <a:pt x="62" y="48"/>
                </a:lnTo>
                <a:lnTo>
                  <a:pt x="76" y="48"/>
                </a:lnTo>
                <a:lnTo>
                  <a:pt x="76" y="34"/>
                </a:lnTo>
                <a:lnTo>
                  <a:pt x="79" y="28"/>
                </a:lnTo>
                <a:lnTo>
                  <a:pt x="72" y="34"/>
                </a:lnTo>
                <a:lnTo>
                  <a:pt x="72" y="45"/>
                </a:lnTo>
                <a:lnTo>
                  <a:pt x="62" y="45"/>
                </a:lnTo>
                <a:lnTo>
                  <a:pt x="55" y="51"/>
                </a:lnTo>
                <a:close/>
                <a:moveTo>
                  <a:pt x="55" y="98"/>
                </a:moveTo>
                <a:lnTo>
                  <a:pt x="79" y="98"/>
                </a:lnTo>
                <a:lnTo>
                  <a:pt x="79" y="122"/>
                </a:lnTo>
                <a:lnTo>
                  <a:pt x="55" y="122"/>
                </a:lnTo>
                <a:lnTo>
                  <a:pt x="55" y="98"/>
                </a:lnTo>
                <a:close/>
                <a:moveTo>
                  <a:pt x="55" y="122"/>
                </a:moveTo>
                <a:lnTo>
                  <a:pt x="62" y="118"/>
                </a:lnTo>
                <a:lnTo>
                  <a:pt x="76" y="118"/>
                </a:lnTo>
                <a:lnTo>
                  <a:pt x="76" y="105"/>
                </a:lnTo>
                <a:lnTo>
                  <a:pt x="79" y="98"/>
                </a:lnTo>
                <a:lnTo>
                  <a:pt x="72" y="105"/>
                </a:lnTo>
                <a:lnTo>
                  <a:pt x="72" y="115"/>
                </a:lnTo>
                <a:lnTo>
                  <a:pt x="62" y="115"/>
                </a:lnTo>
                <a:lnTo>
                  <a:pt x="55" y="122"/>
                </a:lnTo>
                <a:close/>
                <a:moveTo>
                  <a:pt x="82" y="51"/>
                </a:moveTo>
                <a:lnTo>
                  <a:pt x="82" y="28"/>
                </a:lnTo>
                <a:lnTo>
                  <a:pt x="106" y="28"/>
                </a:lnTo>
                <a:lnTo>
                  <a:pt x="106" y="51"/>
                </a:lnTo>
                <a:lnTo>
                  <a:pt x="82" y="51"/>
                </a:lnTo>
                <a:close/>
                <a:moveTo>
                  <a:pt x="82" y="51"/>
                </a:moveTo>
                <a:lnTo>
                  <a:pt x="89" y="48"/>
                </a:lnTo>
                <a:lnTo>
                  <a:pt x="103" y="48"/>
                </a:lnTo>
                <a:lnTo>
                  <a:pt x="103" y="34"/>
                </a:lnTo>
                <a:lnTo>
                  <a:pt x="106" y="28"/>
                </a:lnTo>
                <a:lnTo>
                  <a:pt x="100" y="34"/>
                </a:lnTo>
                <a:lnTo>
                  <a:pt x="100" y="45"/>
                </a:lnTo>
                <a:lnTo>
                  <a:pt x="89" y="45"/>
                </a:lnTo>
                <a:lnTo>
                  <a:pt x="82" y="51"/>
                </a:lnTo>
                <a:close/>
                <a:moveTo>
                  <a:pt x="82" y="79"/>
                </a:moveTo>
                <a:lnTo>
                  <a:pt x="82" y="55"/>
                </a:lnTo>
                <a:lnTo>
                  <a:pt x="106" y="55"/>
                </a:lnTo>
                <a:lnTo>
                  <a:pt x="106" y="79"/>
                </a:lnTo>
                <a:lnTo>
                  <a:pt x="82" y="79"/>
                </a:lnTo>
                <a:close/>
                <a:moveTo>
                  <a:pt x="82" y="79"/>
                </a:moveTo>
                <a:lnTo>
                  <a:pt x="89" y="75"/>
                </a:lnTo>
                <a:lnTo>
                  <a:pt x="103" y="75"/>
                </a:lnTo>
                <a:lnTo>
                  <a:pt x="103" y="62"/>
                </a:lnTo>
                <a:lnTo>
                  <a:pt x="106" y="55"/>
                </a:lnTo>
                <a:lnTo>
                  <a:pt x="100" y="62"/>
                </a:lnTo>
                <a:lnTo>
                  <a:pt x="100" y="72"/>
                </a:lnTo>
                <a:lnTo>
                  <a:pt x="89" y="72"/>
                </a:lnTo>
                <a:lnTo>
                  <a:pt x="82" y="7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58;p87">
            <a:extLst>
              <a:ext uri="{FF2B5EF4-FFF2-40B4-BE49-F238E27FC236}">
                <a16:creationId xmlns:a16="http://schemas.microsoft.com/office/drawing/2014/main" id="{69726A9B-0B77-4295-9AC2-E8C8D10F714F}"/>
              </a:ext>
            </a:extLst>
          </p:cNvPr>
          <p:cNvSpPr/>
          <p:nvPr/>
        </p:nvSpPr>
        <p:spPr>
          <a:xfrm>
            <a:off x="1308235" y="4347223"/>
            <a:ext cx="3531425" cy="38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19" tIns="68550" rIns="137119" bIns="68550" anchor="t" anchorCtr="0">
            <a:noAutofit/>
          </a:bodyPr>
          <a:lstStyle/>
          <a:p>
            <a:pPr marL="285750" indent="-285750">
              <a:lnSpc>
                <a:spcPct val="120000"/>
              </a:lnSpc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Product development </a:t>
            </a:r>
            <a:r>
              <a:rPr lang="en-GB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alternative scoring</a:t>
            </a:r>
            <a:r>
              <a:rPr lang="el-GR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, </a:t>
            </a:r>
            <a:r>
              <a:rPr lang="en-GB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front/back office </a:t>
            </a:r>
            <a:endParaRPr lang="el-GR" sz="2000" dirty="0">
              <a:solidFill>
                <a:schemeClr val="bg1">
                  <a:lumMod val="10000"/>
                </a:schemeClr>
              </a:solidFill>
              <a:ea typeface="Lato Light"/>
              <a:cs typeface="Lato Light"/>
              <a:sym typeface="Lato Light"/>
            </a:endParaRPr>
          </a:p>
          <a:p>
            <a:pPr marL="285750" indent="-285750">
              <a:lnSpc>
                <a:spcPct val="120000"/>
              </a:lnSpc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Data analytics</a:t>
            </a:r>
            <a:r>
              <a:rPr lang="en-GB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 MIS, BI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tools</a:t>
            </a:r>
            <a:r>
              <a:rPr lang="en-GB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  </a:t>
            </a:r>
          </a:p>
          <a:p>
            <a:pPr marL="285750" indent="-285750">
              <a:lnSpc>
                <a:spcPct val="120000"/>
              </a:lnSpc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Digital platforms </a:t>
            </a:r>
            <a:r>
              <a:rPr lang="en-GB" sz="2000" b="1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: </a:t>
            </a:r>
            <a:endParaRPr lang="el-GR" sz="2000" b="1" dirty="0">
              <a:solidFill>
                <a:schemeClr val="bg1">
                  <a:lumMod val="10000"/>
                </a:schemeClr>
              </a:solidFill>
              <a:ea typeface="Lato Light"/>
              <a:cs typeface="Lato Light"/>
              <a:sym typeface="Lato Light"/>
            </a:endParaRPr>
          </a:p>
          <a:p>
            <a:pPr marL="263525">
              <a:lnSpc>
                <a:spcPct val="120000"/>
              </a:lnSpc>
              <a:buClr>
                <a:srgbClr val="000000"/>
              </a:buClr>
              <a:buSzPts val="2400"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ea typeface="Lato Light"/>
                <a:cs typeface="Lato Light"/>
                <a:sym typeface="Lato Light"/>
              </a:rPr>
              <a:t>Further educate </a:t>
            </a:r>
            <a:endParaRPr lang="el-GR" sz="2000" dirty="0">
              <a:solidFill>
                <a:schemeClr val="bg1">
                  <a:lumMod val="10000"/>
                </a:schemeClr>
              </a:solidFill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699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33A2130-284B-828B-65B8-7931F66A71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EA76F04-4116-45BF-A7BC-FB40AC503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1" b="121"/>
          <a:stretch>
            <a:fillRect/>
          </a:stretch>
        </p:blipFill>
        <p:spPr>
          <a:xfrm rot="-5400000">
            <a:off x="-230361" y="4624320"/>
            <a:ext cx="5855058" cy="585505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0D3319F-6646-4CA2-BB24-9585F373401A}"/>
              </a:ext>
            </a:extLst>
          </p:cNvPr>
          <p:cNvSpPr txBox="1"/>
          <p:nvPr/>
        </p:nvSpPr>
        <p:spPr>
          <a:xfrm>
            <a:off x="8351912" y="7551849"/>
            <a:ext cx="9752272" cy="2383631"/>
          </a:xfrm>
          <a:prstGeom prst="round2DiagRect">
            <a:avLst/>
          </a:prstGeom>
          <a:solidFill>
            <a:srgbClr val="281F76"/>
          </a:solidFill>
        </p:spPr>
        <p:txBody>
          <a:bodyPr wrap="square" lIns="0" tIns="0" rIns="0" bIns="0" rtlCol="0" anchor="t">
            <a:spAutoFit/>
          </a:bodyPr>
          <a:lstStyle/>
          <a:p>
            <a:pPr algn="r" defTabSz="914400">
              <a:lnSpc>
                <a:spcPts val="5600"/>
              </a:lnSpc>
              <a:defRPr/>
            </a:pPr>
            <a:r>
              <a:rPr lang="en-US" sz="4800" spc="220" dirty="0">
                <a:solidFill>
                  <a:prstClr val="white"/>
                </a:solidFill>
                <a:cs typeface="Segoe UI" panose="020B0502040204020203" pitchFamily="34" charset="0"/>
              </a:rPr>
              <a:t>Innovation Competition announcement within TIF 2021context</a:t>
            </a:r>
          </a:p>
        </p:txBody>
      </p:sp>
    </p:spTree>
    <p:extLst>
      <p:ext uri="{BB962C8B-B14F-4D97-AF65-F5344CB8AC3E}">
        <p14:creationId xmlns:p14="http://schemas.microsoft.com/office/powerpoint/2010/main" val="2255126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6">
            <a:extLst>
              <a:ext uri="{FF2B5EF4-FFF2-40B4-BE49-F238E27FC236}">
                <a16:creationId xmlns:a16="http://schemas.microsoft.com/office/drawing/2014/main" id="{B093FCBB-7077-42F7-A79D-D9B1A0C9AB21}"/>
              </a:ext>
            </a:extLst>
          </p:cNvPr>
          <p:cNvSpPr/>
          <p:nvPr/>
        </p:nvSpPr>
        <p:spPr>
          <a:xfrm>
            <a:off x="0" y="0"/>
            <a:ext cx="3735040" cy="10287000"/>
          </a:xfrm>
          <a:prstGeom prst="rect">
            <a:avLst/>
          </a:prstGeom>
          <a:solidFill>
            <a:srgbClr val="281F76"/>
          </a:solidFill>
        </p:spPr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05097403-D28B-4A0D-AC22-03F013C64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6" r="40796"/>
          <a:stretch/>
        </p:blipFill>
        <p:spPr>
          <a:xfrm>
            <a:off x="634090" y="-22860"/>
            <a:ext cx="2347858" cy="8503501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EADB556-4087-49B8-AB2A-A5302911C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205519" y="7082001"/>
            <a:ext cx="3204999" cy="3204999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D833B3D-E45F-4300-905B-9731193A0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555" y="0"/>
            <a:ext cx="3005295" cy="3083227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59086371-4C2C-4CFE-A01C-A777A8FC8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21" b="121"/>
          <a:stretch>
            <a:fillRect/>
          </a:stretch>
        </p:blipFill>
        <p:spPr>
          <a:xfrm rot="-5400000">
            <a:off x="2189553" y="5047840"/>
            <a:ext cx="2280879" cy="2280879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04396BA9-DCAC-421B-A95A-FF1BABCE9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21" b="121"/>
          <a:stretch>
            <a:fillRect/>
          </a:stretch>
        </p:blipFill>
        <p:spPr>
          <a:xfrm rot="-5400000">
            <a:off x="2389620" y="-1945"/>
            <a:ext cx="1407708" cy="1407708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3472FF46-6DA9-443B-B4B6-8A8540D2BC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21" b="121"/>
          <a:stretch>
            <a:fillRect/>
          </a:stretch>
        </p:blipFill>
        <p:spPr>
          <a:xfrm rot="-5400000">
            <a:off x="581321" y="8830723"/>
            <a:ext cx="855154" cy="8551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1EB8222-9690-B7B3-C841-07D729551285}"/>
              </a:ext>
            </a:extLst>
          </p:cNvPr>
          <p:cNvGrpSpPr/>
          <p:nvPr/>
        </p:nvGrpSpPr>
        <p:grpSpPr>
          <a:xfrm>
            <a:off x="12172512" y="3131270"/>
            <a:ext cx="5906775" cy="2486988"/>
            <a:chOff x="13926099" y="2281376"/>
            <a:chExt cx="5544873" cy="2486988"/>
          </a:xfrm>
        </p:grpSpPr>
        <p:sp>
          <p:nvSpPr>
            <p:cNvPr id="16" name="Google Shape;673;p78">
              <a:extLst>
                <a:ext uri="{FF2B5EF4-FFF2-40B4-BE49-F238E27FC236}">
                  <a16:creationId xmlns:a16="http://schemas.microsoft.com/office/drawing/2014/main" id="{B99B2F24-193E-0044-2A3B-E8B2DC6A48CD}"/>
                </a:ext>
              </a:extLst>
            </p:cNvPr>
            <p:cNvSpPr txBox="1"/>
            <p:nvPr/>
          </p:nvSpPr>
          <p:spPr>
            <a:xfrm>
              <a:off x="13926099" y="2686338"/>
              <a:ext cx="5544873" cy="2082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4550" tIns="82275" rIns="164550" bIns="82275" anchor="t" anchorCtr="0">
              <a:noAutofit/>
            </a:bodyPr>
            <a:lstStyle/>
            <a:p>
              <a:pPr marL="179388" marR="0" lvl="0" indent="-179388" algn="l" defTabSz="13716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1F76"/>
                </a:buClr>
                <a:buSzPts val="24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Expand SME  </a:t>
              </a:r>
              <a:r>
                <a:rPr kumimoji="0" lang="el-GR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bankability</a:t>
              </a:r>
              <a:endPara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endParaRPr>
            </a:p>
            <a:p>
              <a:pPr marL="179388" marR="0" lvl="0" indent="-179388" algn="l" defTabSz="13716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1F76"/>
                </a:buClr>
                <a:buSzPts val="24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The creation of alternative credit &amp; investment appraisal </a:t>
              </a:r>
              <a:r>
                <a: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 </a:t>
              </a:r>
            </a:p>
            <a:p>
              <a:pPr marL="179388" marR="0" lvl="0" indent="-179388" algn="l" defTabSz="13716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1F76"/>
                </a:buClr>
                <a:buSzPts val="24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The evaluation of the innovative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entrepreneuship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61B63B-BC7E-63B1-C13C-EDCD6AFA3BD8}"/>
                </a:ext>
              </a:extLst>
            </p:cNvPr>
            <p:cNvSpPr txBox="1"/>
            <p:nvPr/>
          </p:nvSpPr>
          <p:spPr>
            <a:xfrm>
              <a:off x="14013080" y="2281376"/>
              <a:ext cx="47525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The Aim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0A34FF1-28EB-76B3-4D3C-59F2C3E70D6B}"/>
              </a:ext>
            </a:extLst>
          </p:cNvPr>
          <p:cNvSpPr txBox="1"/>
          <p:nvPr/>
        </p:nvSpPr>
        <p:spPr>
          <a:xfrm>
            <a:off x="4397918" y="1219196"/>
            <a:ext cx="13099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H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B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collaborating with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Elevate Greece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(Official Innovative Startup Registry)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announced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innovation competition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tackling 2 themes: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Innovation &amp; ESG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rPr>
              <a:t>for the development of applications and digital platforms for SMEs automatic evaluation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81F7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7E67F1-0B74-2509-6CD8-891D80068ECF}"/>
              </a:ext>
            </a:extLst>
          </p:cNvPr>
          <p:cNvGrpSpPr/>
          <p:nvPr/>
        </p:nvGrpSpPr>
        <p:grpSpPr>
          <a:xfrm>
            <a:off x="12155515" y="6583660"/>
            <a:ext cx="5460966" cy="2534592"/>
            <a:chOff x="13540976" y="6689277"/>
            <a:chExt cx="5243373" cy="1863609"/>
          </a:xfrm>
        </p:grpSpPr>
        <p:sp>
          <p:nvSpPr>
            <p:cNvPr id="32" name="Google Shape;675;p78">
              <a:extLst>
                <a:ext uri="{FF2B5EF4-FFF2-40B4-BE49-F238E27FC236}">
                  <a16:creationId xmlns:a16="http://schemas.microsoft.com/office/drawing/2014/main" id="{2D3356A4-5245-9170-48DC-1D81CDEB1EF1}"/>
                </a:ext>
              </a:extLst>
            </p:cNvPr>
            <p:cNvSpPr txBox="1"/>
            <p:nvPr/>
          </p:nvSpPr>
          <p:spPr>
            <a:xfrm>
              <a:off x="13540976" y="6926660"/>
              <a:ext cx="5243373" cy="1626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4550" tIns="82275" rIns="164550" bIns="82275" anchor="t" anchorCtr="0">
              <a:noAutofit/>
            </a:bodyPr>
            <a:lstStyle/>
            <a:p>
              <a:pPr marR="0" lvl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81F76"/>
                </a:buClr>
                <a:buSzTx/>
                <a:tabLst/>
                <a:defRPr/>
              </a:pPr>
              <a:r>
                <a:rPr kumimoji="0" lang="el-G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27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proposals from </a:t>
              </a:r>
              <a:r>
                <a:rPr kumimoji="0" lang="el-G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19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companies</a:t>
              </a:r>
              <a:endPara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Final Stages:</a:t>
              </a:r>
            </a:p>
            <a:p>
              <a:pPr marL="342900" marR="0" lvl="0" indent="-34290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1F7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15/11</a:t>
              </a:r>
              <a:r>
                <a: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/2021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: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7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 ESG Challenge Finalists</a:t>
              </a:r>
            </a:p>
            <a:p>
              <a:pPr marL="342900" marR="0" lvl="0" indent="-34290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1F7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16/11</a:t>
              </a:r>
              <a:r>
                <a: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/2021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: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5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Innovation Challenge Finalists</a:t>
              </a:r>
              <a:endPara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+mn-cs"/>
              </a:endParaRPr>
            </a:p>
            <a:p>
              <a:pPr marL="342900" marR="0" lvl="0" indent="-34290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1F7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Selection of 2 representing each thematic</a:t>
              </a:r>
            </a:p>
            <a:p>
              <a:pPr marL="342900" marR="0" lvl="0" indent="-34290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1F7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200" dirty="0">
                  <a:solidFill>
                    <a:srgbClr val="0A091B"/>
                  </a:solidFill>
                  <a:latin typeface="Segoe UI"/>
                  <a:ea typeface="Calibri" panose="020F0502020204030204" pitchFamily="34" charset="0"/>
                </a:rPr>
                <a:t>Deliverable: </a:t>
              </a:r>
              <a:r>
                <a:rPr lang="en-US" sz="2200" b="1" dirty="0">
                  <a:solidFill>
                    <a:srgbClr val="281F76"/>
                  </a:solidFill>
                  <a:latin typeface="Segoe UI"/>
                </a:rPr>
                <a:t>June</a:t>
              </a:r>
              <a:r>
                <a:rPr lang="en-US" sz="2200" dirty="0">
                  <a:solidFill>
                    <a:srgbClr val="0A091B"/>
                  </a:solidFill>
                  <a:latin typeface="Segoe UI"/>
                  <a:ea typeface="Calibri" panose="020F0502020204030204" pitchFamily="34" charset="0"/>
                </a:rPr>
                <a:t> </a:t>
              </a:r>
              <a:r>
                <a:rPr kumimoji="0" lang="el-G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+mn-cs"/>
                </a:rPr>
                <a:t>2022 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C2A5AF-EE1F-6246-7651-F6D4789AC944}"/>
                </a:ext>
              </a:extLst>
            </p:cNvPr>
            <p:cNvSpPr txBox="1"/>
            <p:nvPr/>
          </p:nvSpPr>
          <p:spPr>
            <a:xfrm>
              <a:off x="13594922" y="6689277"/>
              <a:ext cx="4752528" cy="339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The applicants 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240C20-76DC-5277-A427-FDED87F2CEFB}"/>
              </a:ext>
            </a:extLst>
          </p:cNvPr>
          <p:cNvGrpSpPr/>
          <p:nvPr/>
        </p:nvGrpSpPr>
        <p:grpSpPr>
          <a:xfrm>
            <a:off x="6211444" y="6924540"/>
            <a:ext cx="3910931" cy="1943778"/>
            <a:chOff x="7960447" y="6692425"/>
            <a:chExt cx="3910931" cy="1943778"/>
          </a:xfrm>
        </p:grpSpPr>
        <p:sp>
          <p:nvSpPr>
            <p:cNvPr id="35" name="Google Shape;670;p78">
              <a:extLst>
                <a:ext uri="{FF2B5EF4-FFF2-40B4-BE49-F238E27FC236}">
                  <a16:creationId xmlns:a16="http://schemas.microsoft.com/office/drawing/2014/main" id="{78B38446-7F16-3C8B-942A-CB7ECA5EFB32}"/>
                </a:ext>
              </a:extLst>
            </p:cNvPr>
            <p:cNvSpPr txBox="1"/>
            <p:nvPr/>
          </p:nvSpPr>
          <p:spPr>
            <a:xfrm>
              <a:off x="7960447" y="7105354"/>
              <a:ext cx="3889599" cy="1530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4550" tIns="82275" rIns="164550" bIns="82275" anchor="t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PoC</a:t>
              </a:r>
              <a:r>
                <a:rPr kumimoji="0" lang="el-G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(</a:t>
              </a:r>
              <a:r>
                <a:rPr kumimoji="0" lang="el-GR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Proof</a:t>
              </a:r>
              <a:r>
                <a: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 of </a:t>
              </a:r>
              <a:r>
                <a:rPr kumimoji="0" lang="el-GR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Concept</a:t>
              </a:r>
              <a:r>
                <a: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 Financing of 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20.000</a:t>
              </a:r>
              <a:r>
                <a:rPr kumimoji="0" lang="el-G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€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Calibri" panose="020F0502020204030204" pitchFamily="34" charset="0"/>
                  <a:cs typeface="Arial" panose="020B0604020202020204" pitchFamily="34" charset="0"/>
                </a:rPr>
                <a:t> for each thematic  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11FE76-0116-3DFD-910E-3C1F2CBE6EA7}"/>
                </a:ext>
              </a:extLst>
            </p:cNvPr>
            <p:cNvSpPr txBox="1"/>
            <p:nvPr/>
          </p:nvSpPr>
          <p:spPr>
            <a:xfrm>
              <a:off x="8043763" y="6692425"/>
              <a:ext cx="3827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The reward</a:t>
              </a:r>
              <a:endPara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281F7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130D56-C510-A631-C9F3-838363C7D19B}"/>
              </a:ext>
            </a:extLst>
          </p:cNvPr>
          <p:cNvGrpSpPr/>
          <p:nvPr/>
        </p:nvGrpSpPr>
        <p:grpSpPr>
          <a:xfrm>
            <a:off x="6294199" y="3184193"/>
            <a:ext cx="3751214" cy="1773127"/>
            <a:chOff x="7913343" y="2725085"/>
            <a:chExt cx="3751214" cy="1773127"/>
          </a:xfrm>
        </p:grpSpPr>
        <p:sp>
          <p:nvSpPr>
            <p:cNvPr id="38" name="Google Shape;668;p78">
              <a:extLst>
                <a:ext uri="{FF2B5EF4-FFF2-40B4-BE49-F238E27FC236}">
                  <a16:creationId xmlns:a16="http://schemas.microsoft.com/office/drawing/2014/main" id="{EFBB689B-BFD2-A97E-1078-BBBE90EBEE08}"/>
                </a:ext>
              </a:extLst>
            </p:cNvPr>
            <p:cNvSpPr txBox="1"/>
            <p:nvPr/>
          </p:nvSpPr>
          <p:spPr>
            <a:xfrm>
              <a:off x="7913343" y="3347535"/>
              <a:ext cx="3751214" cy="1150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4550" tIns="82275" rIns="164550" bIns="82275" anchor="t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lang="en-US" sz="2200" dirty="0">
                  <a:solidFill>
                    <a:srgbClr val="0A091B"/>
                  </a:solidFill>
                  <a:latin typeface="Segoe UI"/>
                  <a:ea typeface="Lato Light"/>
                  <a:cs typeface="Lato Light"/>
                  <a:sym typeface="Lato Light"/>
                </a:rPr>
                <a:t>Platform creation for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lang="en-US" sz="2200" dirty="0">
                  <a:solidFill>
                    <a:srgbClr val="0A091B"/>
                  </a:solidFill>
                  <a:latin typeface="Segoe UI"/>
                  <a:ea typeface="Lato Light"/>
                  <a:cs typeface="Lato Light"/>
                  <a:sym typeface="Lato Light"/>
                </a:rPr>
                <a:t> </a:t>
              </a:r>
              <a:r>
                <a:rPr kumimoji="0" lang="el-G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ESG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&amp;</a:t>
              </a:r>
              <a:r>
                <a: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A091B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Lato Light"/>
                  <a:cs typeface="Lato Light"/>
                  <a:sym typeface="Lato Light"/>
                </a:rPr>
                <a:t>innovation scoring 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Segoe UI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819402-C1E5-3697-CDB6-C019B5875DF9}"/>
                </a:ext>
              </a:extLst>
            </p:cNvPr>
            <p:cNvSpPr txBox="1"/>
            <p:nvPr/>
          </p:nvSpPr>
          <p:spPr>
            <a:xfrm>
              <a:off x="7930210" y="2725085"/>
              <a:ext cx="3085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The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81F7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Challenges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4F0B7B-A311-E517-7453-B93A45DCA83C}"/>
              </a:ext>
            </a:extLst>
          </p:cNvPr>
          <p:cNvGrpSpPr/>
          <p:nvPr/>
        </p:nvGrpSpPr>
        <p:grpSpPr>
          <a:xfrm>
            <a:off x="4167101" y="3315189"/>
            <a:ext cx="2014105" cy="2016000"/>
            <a:chOff x="5834877" y="2292539"/>
            <a:chExt cx="2014105" cy="2016000"/>
          </a:xfrm>
        </p:grpSpPr>
        <p:sp>
          <p:nvSpPr>
            <p:cNvPr id="41" name="Google Shape;1706;p99">
              <a:extLst>
                <a:ext uri="{FF2B5EF4-FFF2-40B4-BE49-F238E27FC236}">
                  <a16:creationId xmlns:a16="http://schemas.microsoft.com/office/drawing/2014/main" id="{1C70EFC9-10FF-8A74-6BC2-791079D711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4877" y="2292539"/>
              <a:ext cx="2014105" cy="2016000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txBody>
            <a:bodyPr spcFirstLastPara="1" wrap="square" lIns="182888" tIns="91444" rIns="182888" bIns="91444" anchor="ctr" anchorCtr="0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343444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" name="Google Shape;678;p78">
              <a:extLst>
                <a:ext uri="{FF2B5EF4-FFF2-40B4-BE49-F238E27FC236}">
                  <a16:creationId xmlns:a16="http://schemas.microsoft.com/office/drawing/2014/main" id="{B675A1C4-DA08-40F4-DE38-C1004FA5F0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4918" y="2824130"/>
              <a:ext cx="971752" cy="97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4" y="52222"/>
                  </a:moveTo>
                  <a:cubicBezTo>
                    <a:pt x="119994" y="54981"/>
                    <a:pt x="119288" y="57394"/>
                    <a:pt x="117877" y="59485"/>
                  </a:cubicBezTo>
                  <a:cubicBezTo>
                    <a:pt x="116461" y="61570"/>
                    <a:pt x="114705" y="62911"/>
                    <a:pt x="112572" y="63545"/>
                  </a:cubicBezTo>
                  <a:lnTo>
                    <a:pt x="112572" y="92367"/>
                  </a:lnTo>
                  <a:cubicBezTo>
                    <a:pt x="112572" y="95648"/>
                    <a:pt x="111594" y="98473"/>
                    <a:pt x="109605" y="100809"/>
                  </a:cubicBezTo>
                  <a:cubicBezTo>
                    <a:pt x="107633" y="103155"/>
                    <a:pt x="105283" y="104312"/>
                    <a:pt x="102550" y="104312"/>
                  </a:cubicBezTo>
                  <a:cubicBezTo>
                    <a:pt x="99594" y="100775"/>
                    <a:pt x="96033" y="97344"/>
                    <a:pt x="91872" y="94002"/>
                  </a:cubicBezTo>
                  <a:cubicBezTo>
                    <a:pt x="87694" y="90671"/>
                    <a:pt x="83222" y="87618"/>
                    <a:pt x="78422" y="84826"/>
                  </a:cubicBezTo>
                  <a:cubicBezTo>
                    <a:pt x="73633" y="82051"/>
                    <a:pt x="68683" y="79655"/>
                    <a:pt x="63605" y="77681"/>
                  </a:cubicBezTo>
                  <a:cubicBezTo>
                    <a:pt x="58533" y="75706"/>
                    <a:pt x="53600" y="74400"/>
                    <a:pt x="48822" y="73777"/>
                  </a:cubicBezTo>
                  <a:cubicBezTo>
                    <a:pt x="46961" y="74400"/>
                    <a:pt x="45438" y="75428"/>
                    <a:pt x="44266" y="76896"/>
                  </a:cubicBezTo>
                  <a:cubicBezTo>
                    <a:pt x="43100" y="78365"/>
                    <a:pt x="42294" y="80000"/>
                    <a:pt x="41861" y="81779"/>
                  </a:cubicBezTo>
                  <a:cubicBezTo>
                    <a:pt x="41427" y="83570"/>
                    <a:pt x="41383" y="85416"/>
                    <a:pt x="41722" y="87295"/>
                  </a:cubicBezTo>
                  <a:cubicBezTo>
                    <a:pt x="42077" y="89170"/>
                    <a:pt x="42883" y="90866"/>
                    <a:pt x="44144" y="92367"/>
                  </a:cubicBezTo>
                  <a:cubicBezTo>
                    <a:pt x="43055" y="94491"/>
                    <a:pt x="42555" y="96466"/>
                    <a:pt x="42650" y="98278"/>
                  </a:cubicBezTo>
                  <a:cubicBezTo>
                    <a:pt x="42733" y="100058"/>
                    <a:pt x="43177" y="101804"/>
                    <a:pt x="43983" y="103467"/>
                  </a:cubicBezTo>
                  <a:cubicBezTo>
                    <a:pt x="44772" y="105146"/>
                    <a:pt x="45861" y="106731"/>
                    <a:pt x="47205" y="108266"/>
                  </a:cubicBezTo>
                  <a:cubicBezTo>
                    <a:pt x="48538" y="109801"/>
                    <a:pt x="49977" y="111336"/>
                    <a:pt x="51505" y="112837"/>
                  </a:cubicBezTo>
                  <a:cubicBezTo>
                    <a:pt x="50633" y="115089"/>
                    <a:pt x="49122" y="116785"/>
                    <a:pt x="46972" y="117959"/>
                  </a:cubicBezTo>
                  <a:cubicBezTo>
                    <a:pt x="44827" y="119132"/>
                    <a:pt x="42527" y="119788"/>
                    <a:pt x="40066" y="119949"/>
                  </a:cubicBezTo>
                  <a:cubicBezTo>
                    <a:pt x="37616" y="120111"/>
                    <a:pt x="35222" y="119838"/>
                    <a:pt x="32872" y="119132"/>
                  </a:cubicBezTo>
                  <a:cubicBezTo>
                    <a:pt x="30533" y="118415"/>
                    <a:pt x="28683" y="117291"/>
                    <a:pt x="27350" y="115723"/>
                  </a:cubicBezTo>
                  <a:cubicBezTo>
                    <a:pt x="26561" y="112559"/>
                    <a:pt x="25688" y="109311"/>
                    <a:pt x="24738" y="105964"/>
                  </a:cubicBezTo>
                  <a:cubicBezTo>
                    <a:pt x="23783" y="102616"/>
                    <a:pt x="22994" y="99224"/>
                    <a:pt x="22400" y="95782"/>
                  </a:cubicBezTo>
                  <a:cubicBezTo>
                    <a:pt x="21783" y="92306"/>
                    <a:pt x="21488" y="88714"/>
                    <a:pt x="21488" y="84977"/>
                  </a:cubicBezTo>
                  <a:cubicBezTo>
                    <a:pt x="21488" y="81273"/>
                    <a:pt x="22005" y="77325"/>
                    <a:pt x="23050" y="73143"/>
                  </a:cubicBezTo>
                  <a:lnTo>
                    <a:pt x="10022" y="73143"/>
                  </a:lnTo>
                  <a:cubicBezTo>
                    <a:pt x="7288" y="73143"/>
                    <a:pt x="4933" y="71986"/>
                    <a:pt x="2961" y="69634"/>
                  </a:cubicBezTo>
                  <a:cubicBezTo>
                    <a:pt x="977" y="67287"/>
                    <a:pt x="0" y="64462"/>
                    <a:pt x="0" y="61114"/>
                  </a:cubicBezTo>
                  <a:lnTo>
                    <a:pt x="0" y="43230"/>
                  </a:lnTo>
                  <a:cubicBezTo>
                    <a:pt x="0" y="39949"/>
                    <a:pt x="977" y="37124"/>
                    <a:pt x="2922" y="34728"/>
                  </a:cubicBezTo>
                  <a:cubicBezTo>
                    <a:pt x="4877" y="32359"/>
                    <a:pt x="7244" y="31169"/>
                    <a:pt x="10022" y="31169"/>
                  </a:cubicBezTo>
                  <a:lnTo>
                    <a:pt x="42511" y="31169"/>
                  </a:lnTo>
                  <a:cubicBezTo>
                    <a:pt x="47505" y="31169"/>
                    <a:pt x="52822" y="30301"/>
                    <a:pt x="58466" y="28555"/>
                  </a:cubicBezTo>
                  <a:cubicBezTo>
                    <a:pt x="64111" y="26809"/>
                    <a:pt x="69644" y="24462"/>
                    <a:pt x="75061" y="21537"/>
                  </a:cubicBezTo>
                  <a:cubicBezTo>
                    <a:pt x="80488" y="18584"/>
                    <a:pt x="85600" y="15259"/>
                    <a:pt x="90400" y="11516"/>
                  </a:cubicBezTo>
                  <a:cubicBezTo>
                    <a:pt x="95188" y="7813"/>
                    <a:pt x="99244" y="3964"/>
                    <a:pt x="102550" y="0"/>
                  </a:cubicBezTo>
                  <a:cubicBezTo>
                    <a:pt x="105283" y="0"/>
                    <a:pt x="107633" y="1190"/>
                    <a:pt x="109605" y="3520"/>
                  </a:cubicBezTo>
                  <a:cubicBezTo>
                    <a:pt x="111594" y="5872"/>
                    <a:pt x="112572" y="8714"/>
                    <a:pt x="112572" y="12039"/>
                  </a:cubicBezTo>
                  <a:lnTo>
                    <a:pt x="112572" y="40784"/>
                  </a:lnTo>
                  <a:cubicBezTo>
                    <a:pt x="114705" y="41401"/>
                    <a:pt x="116461" y="42774"/>
                    <a:pt x="117877" y="44876"/>
                  </a:cubicBezTo>
                  <a:cubicBezTo>
                    <a:pt x="119288" y="47012"/>
                    <a:pt x="119994" y="49464"/>
                    <a:pt x="119994" y="52222"/>
                  </a:cubicBezTo>
                  <a:moveTo>
                    <a:pt x="102550" y="15876"/>
                  </a:moveTo>
                  <a:cubicBezTo>
                    <a:pt x="99244" y="18946"/>
                    <a:pt x="95638" y="21915"/>
                    <a:pt x="91733" y="24751"/>
                  </a:cubicBezTo>
                  <a:cubicBezTo>
                    <a:pt x="87833" y="27593"/>
                    <a:pt x="83694" y="30157"/>
                    <a:pt x="79333" y="32442"/>
                  </a:cubicBezTo>
                  <a:cubicBezTo>
                    <a:pt x="74966" y="34728"/>
                    <a:pt x="70516" y="36752"/>
                    <a:pt x="65988" y="38498"/>
                  </a:cubicBezTo>
                  <a:cubicBezTo>
                    <a:pt x="61444" y="40244"/>
                    <a:pt x="56972" y="41495"/>
                    <a:pt x="52538" y="42279"/>
                  </a:cubicBezTo>
                  <a:lnTo>
                    <a:pt x="52538" y="62127"/>
                  </a:lnTo>
                  <a:cubicBezTo>
                    <a:pt x="56972" y="62977"/>
                    <a:pt x="61444" y="64251"/>
                    <a:pt x="65988" y="65964"/>
                  </a:cubicBezTo>
                  <a:cubicBezTo>
                    <a:pt x="70516" y="67676"/>
                    <a:pt x="74966" y="69717"/>
                    <a:pt x="79333" y="72047"/>
                  </a:cubicBezTo>
                  <a:cubicBezTo>
                    <a:pt x="83694" y="74400"/>
                    <a:pt x="87844" y="76980"/>
                    <a:pt x="91800" y="79783"/>
                  </a:cubicBezTo>
                  <a:cubicBezTo>
                    <a:pt x="95744" y="82608"/>
                    <a:pt x="99338" y="85527"/>
                    <a:pt x="102550" y="88530"/>
                  </a:cubicBezTo>
                  <a:lnTo>
                    <a:pt x="102550" y="1587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76181" tIns="76181" rIns="76181" bIns="76181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Tx/>
                <a:buNone/>
                <a:tabLst/>
                <a:defRPr/>
              </a:pPr>
              <a:endParaRPr kumimoji="0" sz="4350" b="0" i="0" u="none" strike="noStrike" kern="1200" cap="none" spc="0" normalizeH="0" baseline="0" noProof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Segoe UI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2694AC-61F8-CAC1-2ECC-6CC773030E14}"/>
              </a:ext>
            </a:extLst>
          </p:cNvPr>
          <p:cNvGrpSpPr/>
          <p:nvPr/>
        </p:nvGrpSpPr>
        <p:grpSpPr>
          <a:xfrm>
            <a:off x="4167101" y="6895447"/>
            <a:ext cx="2014105" cy="2016000"/>
            <a:chOff x="5837713" y="6713007"/>
            <a:chExt cx="2014105" cy="2016000"/>
          </a:xfrm>
        </p:grpSpPr>
        <p:sp>
          <p:nvSpPr>
            <p:cNvPr id="44" name="Google Shape;1707;p99">
              <a:extLst>
                <a:ext uri="{FF2B5EF4-FFF2-40B4-BE49-F238E27FC236}">
                  <a16:creationId xmlns:a16="http://schemas.microsoft.com/office/drawing/2014/main" id="{548A5A5B-CE84-FB71-5585-2C31F1FC2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7713" y="6713007"/>
              <a:ext cx="2014105" cy="2016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spcFirstLastPara="1" wrap="square" lIns="182888" tIns="91444" rIns="182888" bIns="91444" anchor="ctr" anchorCtr="0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343444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" name="Google Shape;5732;p134">
              <a:extLst>
                <a:ext uri="{FF2B5EF4-FFF2-40B4-BE49-F238E27FC236}">
                  <a16:creationId xmlns:a16="http://schemas.microsoft.com/office/drawing/2014/main" id="{0750954A-D081-855D-8096-CE22AC3089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1175" y="7105354"/>
              <a:ext cx="747180" cy="1080000"/>
            </a:xfrm>
            <a:custGeom>
              <a:avLst/>
              <a:gdLst/>
              <a:ahLst/>
              <a:cxnLst/>
              <a:rect l="l" t="t" r="r" b="b"/>
              <a:pathLst>
                <a:path w="213" h="306" extrusionOk="0">
                  <a:moveTo>
                    <a:pt x="172" y="194"/>
                  </a:moveTo>
                  <a:cubicBezTo>
                    <a:pt x="213" y="271"/>
                    <a:pt x="213" y="271"/>
                    <a:pt x="213" y="271"/>
                  </a:cubicBezTo>
                  <a:cubicBezTo>
                    <a:pt x="170" y="275"/>
                    <a:pt x="170" y="275"/>
                    <a:pt x="170" y="275"/>
                  </a:cubicBezTo>
                  <a:cubicBezTo>
                    <a:pt x="142" y="306"/>
                    <a:pt x="142" y="306"/>
                    <a:pt x="142" y="306"/>
                  </a:cubicBezTo>
                  <a:cubicBezTo>
                    <a:pt x="107" y="250"/>
                    <a:pt x="107" y="250"/>
                    <a:pt x="107" y="250"/>
                  </a:cubicBezTo>
                  <a:cubicBezTo>
                    <a:pt x="71" y="306"/>
                    <a:pt x="71" y="306"/>
                    <a:pt x="71" y="306"/>
                  </a:cubicBezTo>
                  <a:cubicBezTo>
                    <a:pt x="42" y="274"/>
                    <a:pt x="42" y="274"/>
                    <a:pt x="42" y="274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41" y="194"/>
                    <a:pt x="41" y="194"/>
                    <a:pt x="41" y="194"/>
                  </a:cubicBezTo>
                  <a:cubicBezTo>
                    <a:pt x="41" y="194"/>
                    <a:pt x="41" y="194"/>
                    <a:pt x="41" y="194"/>
                  </a:cubicBezTo>
                  <a:cubicBezTo>
                    <a:pt x="42" y="197"/>
                    <a:pt x="43" y="199"/>
                    <a:pt x="45" y="201"/>
                  </a:cubicBezTo>
                  <a:cubicBezTo>
                    <a:pt x="48" y="206"/>
                    <a:pt x="52" y="208"/>
                    <a:pt x="58" y="211"/>
                  </a:cubicBezTo>
                  <a:cubicBezTo>
                    <a:pt x="63" y="213"/>
                    <a:pt x="67" y="214"/>
                    <a:pt x="71" y="214"/>
                  </a:cubicBezTo>
                  <a:cubicBezTo>
                    <a:pt x="75" y="214"/>
                    <a:pt x="80" y="213"/>
                    <a:pt x="82" y="211"/>
                  </a:cubicBezTo>
                  <a:cubicBezTo>
                    <a:pt x="84" y="213"/>
                    <a:pt x="86" y="215"/>
                    <a:pt x="89" y="216"/>
                  </a:cubicBezTo>
                  <a:cubicBezTo>
                    <a:pt x="93" y="219"/>
                    <a:pt x="99" y="221"/>
                    <a:pt x="105" y="221"/>
                  </a:cubicBezTo>
                  <a:cubicBezTo>
                    <a:pt x="111" y="221"/>
                    <a:pt x="117" y="219"/>
                    <a:pt x="121" y="216"/>
                  </a:cubicBezTo>
                  <a:cubicBezTo>
                    <a:pt x="124" y="215"/>
                    <a:pt x="126" y="213"/>
                    <a:pt x="127" y="211"/>
                  </a:cubicBezTo>
                  <a:cubicBezTo>
                    <a:pt x="131" y="213"/>
                    <a:pt x="135" y="214"/>
                    <a:pt x="139" y="214"/>
                  </a:cubicBezTo>
                  <a:cubicBezTo>
                    <a:pt x="143" y="214"/>
                    <a:pt x="147" y="213"/>
                    <a:pt x="152" y="211"/>
                  </a:cubicBezTo>
                  <a:cubicBezTo>
                    <a:pt x="158" y="208"/>
                    <a:pt x="162" y="206"/>
                    <a:pt x="165" y="201"/>
                  </a:cubicBezTo>
                  <a:cubicBezTo>
                    <a:pt x="167" y="199"/>
                    <a:pt x="169" y="197"/>
                    <a:pt x="170" y="194"/>
                  </a:cubicBezTo>
                  <a:cubicBezTo>
                    <a:pt x="170" y="194"/>
                    <a:pt x="170" y="194"/>
                    <a:pt x="171" y="194"/>
                  </a:cubicBezTo>
                  <a:cubicBezTo>
                    <a:pt x="172" y="194"/>
                    <a:pt x="172" y="194"/>
                    <a:pt x="172" y="194"/>
                  </a:cubicBezTo>
                  <a:close/>
                  <a:moveTo>
                    <a:pt x="208" y="103"/>
                  </a:moveTo>
                  <a:cubicBezTo>
                    <a:pt x="208" y="107"/>
                    <a:pt x="208" y="111"/>
                    <a:pt x="206" y="113"/>
                  </a:cubicBezTo>
                  <a:cubicBezTo>
                    <a:pt x="204" y="118"/>
                    <a:pt x="179" y="117"/>
                    <a:pt x="174" y="117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74" y="117"/>
                    <a:pt x="174" y="117"/>
                    <a:pt x="174" y="117"/>
                  </a:cubicBezTo>
                  <a:cubicBezTo>
                    <a:pt x="178" y="119"/>
                    <a:pt x="202" y="127"/>
                    <a:pt x="202" y="131"/>
                  </a:cubicBezTo>
                  <a:cubicBezTo>
                    <a:pt x="203" y="135"/>
                    <a:pt x="202" y="138"/>
                    <a:pt x="200" y="143"/>
                  </a:cubicBezTo>
                  <a:cubicBezTo>
                    <a:pt x="197" y="152"/>
                    <a:pt x="190" y="154"/>
                    <a:pt x="186" y="154"/>
                  </a:cubicBezTo>
                  <a:cubicBezTo>
                    <a:pt x="184" y="154"/>
                    <a:pt x="165" y="143"/>
                    <a:pt x="164" y="142"/>
                  </a:cubicBezTo>
                  <a:cubicBezTo>
                    <a:pt x="163" y="142"/>
                    <a:pt x="163" y="142"/>
                    <a:pt x="163" y="142"/>
                  </a:cubicBezTo>
                  <a:cubicBezTo>
                    <a:pt x="163" y="142"/>
                    <a:pt x="163" y="142"/>
                    <a:pt x="163" y="142"/>
                  </a:cubicBezTo>
                  <a:cubicBezTo>
                    <a:pt x="166" y="145"/>
                    <a:pt x="186" y="162"/>
                    <a:pt x="184" y="166"/>
                  </a:cubicBezTo>
                  <a:cubicBezTo>
                    <a:pt x="183" y="170"/>
                    <a:pt x="181" y="173"/>
                    <a:pt x="178" y="176"/>
                  </a:cubicBezTo>
                  <a:cubicBezTo>
                    <a:pt x="174" y="180"/>
                    <a:pt x="170" y="182"/>
                    <a:pt x="165" y="182"/>
                  </a:cubicBezTo>
                  <a:cubicBezTo>
                    <a:pt x="163" y="182"/>
                    <a:pt x="147" y="164"/>
                    <a:pt x="144" y="161"/>
                  </a:cubicBezTo>
                  <a:cubicBezTo>
                    <a:pt x="144" y="161"/>
                    <a:pt x="144" y="161"/>
                    <a:pt x="144" y="161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46" y="165"/>
                    <a:pt x="156" y="188"/>
                    <a:pt x="154" y="192"/>
                  </a:cubicBezTo>
                  <a:cubicBezTo>
                    <a:pt x="152" y="194"/>
                    <a:pt x="149" y="197"/>
                    <a:pt x="145" y="198"/>
                  </a:cubicBezTo>
                  <a:cubicBezTo>
                    <a:pt x="142" y="200"/>
                    <a:pt x="139" y="200"/>
                    <a:pt x="136" y="200"/>
                  </a:cubicBezTo>
                  <a:cubicBezTo>
                    <a:pt x="130" y="200"/>
                    <a:pt x="121" y="176"/>
                    <a:pt x="119" y="172"/>
                  </a:cubicBezTo>
                  <a:cubicBezTo>
                    <a:pt x="119" y="171"/>
                    <a:pt x="119" y="171"/>
                    <a:pt x="119" y="171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119" y="176"/>
                    <a:pt x="120" y="201"/>
                    <a:pt x="116" y="203"/>
                  </a:cubicBezTo>
                  <a:cubicBezTo>
                    <a:pt x="113" y="206"/>
                    <a:pt x="109" y="206"/>
                    <a:pt x="105" y="206"/>
                  </a:cubicBezTo>
                  <a:cubicBezTo>
                    <a:pt x="101" y="206"/>
                    <a:pt x="97" y="206"/>
                    <a:pt x="95" y="203"/>
                  </a:cubicBezTo>
                  <a:cubicBezTo>
                    <a:pt x="90" y="201"/>
                    <a:pt x="92" y="176"/>
                    <a:pt x="92" y="172"/>
                  </a:cubicBezTo>
                  <a:cubicBezTo>
                    <a:pt x="92" y="171"/>
                    <a:pt x="92" y="171"/>
                    <a:pt x="92" y="171"/>
                  </a:cubicBezTo>
                  <a:cubicBezTo>
                    <a:pt x="91" y="172"/>
                    <a:pt x="91" y="172"/>
                    <a:pt x="91" y="172"/>
                  </a:cubicBezTo>
                  <a:cubicBezTo>
                    <a:pt x="89" y="176"/>
                    <a:pt x="80" y="200"/>
                    <a:pt x="74" y="200"/>
                  </a:cubicBezTo>
                  <a:cubicBezTo>
                    <a:pt x="72" y="200"/>
                    <a:pt x="69" y="200"/>
                    <a:pt x="65" y="198"/>
                  </a:cubicBezTo>
                  <a:cubicBezTo>
                    <a:pt x="61" y="197"/>
                    <a:pt x="59" y="194"/>
                    <a:pt x="57" y="192"/>
                  </a:cubicBezTo>
                  <a:cubicBezTo>
                    <a:pt x="54" y="188"/>
                    <a:pt x="65" y="165"/>
                    <a:pt x="66" y="162"/>
                  </a:cubicBezTo>
                  <a:cubicBezTo>
                    <a:pt x="67" y="161"/>
                    <a:pt x="67" y="161"/>
                    <a:pt x="67" y="161"/>
                  </a:cubicBezTo>
                  <a:cubicBezTo>
                    <a:pt x="65" y="161"/>
                    <a:pt x="65" y="161"/>
                    <a:pt x="65" y="161"/>
                  </a:cubicBezTo>
                  <a:cubicBezTo>
                    <a:pt x="63" y="164"/>
                    <a:pt x="47" y="182"/>
                    <a:pt x="45" y="182"/>
                  </a:cubicBezTo>
                  <a:cubicBezTo>
                    <a:pt x="41" y="182"/>
                    <a:pt x="36" y="180"/>
                    <a:pt x="32" y="176"/>
                  </a:cubicBezTo>
                  <a:cubicBezTo>
                    <a:pt x="29" y="173"/>
                    <a:pt x="27" y="170"/>
                    <a:pt x="27" y="166"/>
                  </a:cubicBezTo>
                  <a:cubicBezTo>
                    <a:pt x="25" y="162"/>
                    <a:pt x="44" y="145"/>
                    <a:pt x="46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5" y="143"/>
                    <a:pt x="26" y="154"/>
                    <a:pt x="24" y="154"/>
                  </a:cubicBezTo>
                  <a:cubicBezTo>
                    <a:pt x="20" y="154"/>
                    <a:pt x="14" y="152"/>
                    <a:pt x="10" y="143"/>
                  </a:cubicBezTo>
                  <a:cubicBezTo>
                    <a:pt x="8" y="138"/>
                    <a:pt x="8" y="135"/>
                    <a:pt x="8" y="131"/>
                  </a:cubicBezTo>
                  <a:cubicBezTo>
                    <a:pt x="8" y="127"/>
                    <a:pt x="32" y="119"/>
                    <a:pt x="36" y="117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32" y="117"/>
                    <a:pt x="7" y="118"/>
                    <a:pt x="5" y="113"/>
                  </a:cubicBezTo>
                  <a:cubicBezTo>
                    <a:pt x="2" y="111"/>
                    <a:pt x="2" y="107"/>
                    <a:pt x="2" y="103"/>
                  </a:cubicBezTo>
                  <a:cubicBezTo>
                    <a:pt x="2" y="99"/>
                    <a:pt x="2" y="95"/>
                    <a:pt x="5" y="92"/>
                  </a:cubicBezTo>
                  <a:cubicBezTo>
                    <a:pt x="7" y="88"/>
                    <a:pt x="32" y="90"/>
                    <a:pt x="36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2" y="88"/>
                    <a:pt x="8" y="79"/>
                    <a:pt x="8" y="74"/>
                  </a:cubicBezTo>
                  <a:cubicBezTo>
                    <a:pt x="8" y="71"/>
                    <a:pt x="8" y="67"/>
                    <a:pt x="10" y="63"/>
                  </a:cubicBezTo>
                  <a:cubicBezTo>
                    <a:pt x="14" y="54"/>
                    <a:pt x="20" y="52"/>
                    <a:pt x="24" y="52"/>
                  </a:cubicBezTo>
                  <a:cubicBezTo>
                    <a:pt x="26" y="52"/>
                    <a:pt x="45" y="63"/>
                    <a:pt x="46" y="64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4" y="61"/>
                    <a:pt x="25" y="44"/>
                    <a:pt x="27" y="39"/>
                  </a:cubicBezTo>
                  <a:cubicBezTo>
                    <a:pt x="27" y="36"/>
                    <a:pt x="29" y="33"/>
                    <a:pt x="32" y="30"/>
                  </a:cubicBezTo>
                  <a:cubicBezTo>
                    <a:pt x="36" y="26"/>
                    <a:pt x="41" y="24"/>
                    <a:pt x="45" y="24"/>
                  </a:cubicBezTo>
                  <a:cubicBezTo>
                    <a:pt x="47" y="24"/>
                    <a:pt x="63" y="41"/>
                    <a:pt x="65" y="44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5" y="41"/>
                    <a:pt x="54" y="18"/>
                    <a:pt x="57" y="14"/>
                  </a:cubicBezTo>
                  <a:cubicBezTo>
                    <a:pt x="59" y="11"/>
                    <a:pt x="61" y="10"/>
                    <a:pt x="65" y="8"/>
                  </a:cubicBezTo>
                  <a:cubicBezTo>
                    <a:pt x="69" y="7"/>
                    <a:pt x="72" y="6"/>
                    <a:pt x="74" y="6"/>
                  </a:cubicBezTo>
                  <a:cubicBezTo>
                    <a:pt x="80" y="6"/>
                    <a:pt x="89" y="30"/>
                    <a:pt x="91" y="3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2" y="30"/>
                    <a:pt x="90" y="5"/>
                    <a:pt x="95" y="2"/>
                  </a:cubicBezTo>
                  <a:cubicBezTo>
                    <a:pt x="97" y="0"/>
                    <a:pt x="101" y="0"/>
                    <a:pt x="105" y="0"/>
                  </a:cubicBezTo>
                  <a:cubicBezTo>
                    <a:pt x="109" y="0"/>
                    <a:pt x="113" y="0"/>
                    <a:pt x="116" y="2"/>
                  </a:cubicBezTo>
                  <a:cubicBezTo>
                    <a:pt x="120" y="5"/>
                    <a:pt x="119" y="30"/>
                    <a:pt x="119" y="34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9" y="34"/>
                    <a:pt x="119" y="34"/>
                    <a:pt x="119" y="34"/>
                  </a:cubicBezTo>
                  <a:cubicBezTo>
                    <a:pt x="121" y="30"/>
                    <a:pt x="130" y="6"/>
                    <a:pt x="136" y="6"/>
                  </a:cubicBezTo>
                  <a:cubicBezTo>
                    <a:pt x="139" y="6"/>
                    <a:pt x="142" y="7"/>
                    <a:pt x="145" y="8"/>
                  </a:cubicBezTo>
                  <a:cubicBezTo>
                    <a:pt x="149" y="10"/>
                    <a:pt x="152" y="11"/>
                    <a:pt x="154" y="14"/>
                  </a:cubicBezTo>
                  <a:cubicBezTo>
                    <a:pt x="156" y="18"/>
                    <a:pt x="146" y="41"/>
                    <a:pt x="144" y="44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47" y="41"/>
                    <a:pt x="163" y="24"/>
                    <a:pt x="165" y="24"/>
                  </a:cubicBezTo>
                  <a:cubicBezTo>
                    <a:pt x="170" y="24"/>
                    <a:pt x="174" y="26"/>
                    <a:pt x="178" y="30"/>
                  </a:cubicBezTo>
                  <a:cubicBezTo>
                    <a:pt x="181" y="33"/>
                    <a:pt x="183" y="36"/>
                    <a:pt x="184" y="39"/>
                  </a:cubicBezTo>
                  <a:cubicBezTo>
                    <a:pt x="186" y="44"/>
                    <a:pt x="166" y="61"/>
                    <a:pt x="163" y="63"/>
                  </a:cubicBezTo>
                  <a:cubicBezTo>
                    <a:pt x="163" y="65"/>
                    <a:pt x="163" y="65"/>
                    <a:pt x="163" y="65"/>
                  </a:cubicBezTo>
                  <a:cubicBezTo>
                    <a:pt x="164" y="64"/>
                    <a:pt x="164" y="64"/>
                    <a:pt x="164" y="64"/>
                  </a:cubicBezTo>
                  <a:cubicBezTo>
                    <a:pt x="165" y="63"/>
                    <a:pt x="184" y="52"/>
                    <a:pt x="186" y="52"/>
                  </a:cubicBezTo>
                  <a:cubicBezTo>
                    <a:pt x="190" y="52"/>
                    <a:pt x="197" y="54"/>
                    <a:pt x="200" y="63"/>
                  </a:cubicBezTo>
                  <a:cubicBezTo>
                    <a:pt x="202" y="67"/>
                    <a:pt x="203" y="71"/>
                    <a:pt x="202" y="74"/>
                  </a:cubicBezTo>
                  <a:cubicBezTo>
                    <a:pt x="202" y="79"/>
                    <a:pt x="178" y="88"/>
                    <a:pt x="174" y="89"/>
                  </a:cubicBezTo>
                  <a:cubicBezTo>
                    <a:pt x="173" y="90"/>
                    <a:pt x="173" y="90"/>
                    <a:pt x="173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9" y="90"/>
                    <a:pt x="204" y="88"/>
                    <a:pt x="206" y="92"/>
                  </a:cubicBezTo>
                  <a:cubicBezTo>
                    <a:pt x="208" y="95"/>
                    <a:pt x="208" y="99"/>
                    <a:pt x="208" y="103"/>
                  </a:cubicBezTo>
                  <a:close/>
                  <a:moveTo>
                    <a:pt x="172" y="103"/>
                  </a:moveTo>
                  <a:cubicBezTo>
                    <a:pt x="172" y="66"/>
                    <a:pt x="142" y="36"/>
                    <a:pt x="105" y="36"/>
                  </a:cubicBezTo>
                  <a:cubicBezTo>
                    <a:pt x="68" y="36"/>
                    <a:pt x="38" y="66"/>
                    <a:pt x="38" y="103"/>
                  </a:cubicBezTo>
                  <a:cubicBezTo>
                    <a:pt x="38" y="140"/>
                    <a:pt x="68" y="170"/>
                    <a:pt x="105" y="170"/>
                  </a:cubicBezTo>
                  <a:cubicBezTo>
                    <a:pt x="142" y="170"/>
                    <a:pt x="172" y="140"/>
                    <a:pt x="172" y="103"/>
                  </a:cubicBezTo>
                  <a:close/>
                  <a:moveTo>
                    <a:pt x="156" y="103"/>
                  </a:moveTo>
                  <a:cubicBezTo>
                    <a:pt x="156" y="74"/>
                    <a:pt x="134" y="51"/>
                    <a:pt x="105" y="51"/>
                  </a:cubicBezTo>
                  <a:cubicBezTo>
                    <a:pt x="77" y="51"/>
                    <a:pt x="53" y="74"/>
                    <a:pt x="53" y="103"/>
                  </a:cubicBezTo>
                  <a:cubicBezTo>
                    <a:pt x="53" y="131"/>
                    <a:pt x="77" y="154"/>
                    <a:pt x="105" y="154"/>
                  </a:cubicBezTo>
                  <a:cubicBezTo>
                    <a:pt x="134" y="154"/>
                    <a:pt x="156" y="131"/>
                    <a:pt x="156" y="1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2758B5-52CA-7231-0900-CDD1BA1B790E}"/>
              </a:ext>
            </a:extLst>
          </p:cNvPr>
          <p:cNvGrpSpPr/>
          <p:nvPr/>
        </p:nvGrpSpPr>
        <p:grpSpPr>
          <a:xfrm>
            <a:off x="10158406" y="3362103"/>
            <a:ext cx="2014105" cy="2016000"/>
            <a:chOff x="11767557" y="1937866"/>
            <a:chExt cx="2014105" cy="2016000"/>
          </a:xfrm>
        </p:grpSpPr>
        <p:sp>
          <p:nvSpPr>
            <p:cNvPr id="47" name="Google Shape;1708;p99">
              <a:extLst>
                <a:ext uri="{FF2B5EF4-FFF2-40B4-BE49-F238E27FC236}">
                  <a16:creationId xmlns:a16="http://schemas.microsoft.com/office/drawing/2014/main" id="{4186C5E6-00EA-27BB-D027-BDB53D8FD2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67557" y="1937866"/>
              <a:ext cx="2014105" cy="2016000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spcFirstLastPara="1" wrap="square" lIns="182888" tIns="91444" rIns="182888" bIns="91444" anchor="ctr" anchorCtr="0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343444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" name="Google Shape;5698;p134">
              <a:extLst>
                <a:ext uri="{FF2B5EF4-FFF2-40B4-BE49-F238E27FC236}">
                  <a16:creationId xmlns:a16="http://schemas.microsoft.com/office/drawing/2014/main" id="{E6B9CD32-7738-CE46-4BEE-A4A8005365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29870" y="2416186"/>
              <a:ext cx="1089478" cy="1080000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32" y="20"/>
                  </a:moveTo>
                  <a:lnTo>
                    <a:pt x="45" y="7"/>
                  </a:lnTo>
                  <a:lnTo>
                    <a:pt x="45" y="45"/>
                  </a:lnTo>
                  <a:lnTo>
                    <a:pt x="8" y="45"/>
                  </a:lnTo>
                  <a:lnTo>
                    <a:pt x="21" y="32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32" y="20"/>
                  </a:lnTo>
                  <a:close/>
                  <a:moveTo>
                    <a:pt x="0" y="103"/>
                  </a:moveTo>
                  <a:lnTo>
                    <a:pt x="21" y="82"/>
                  </a:lnTo>
                  <a:lnTo>
                    <a:pt x="8" y="70"/>
                  </a:lnTo>
                  <a:lnTo>
                    <a:pt x="45" y="70"/>
                  </a:lnTo>
                  <a:lnTo>
                    <a:pt x="45" y="107"/>
                  </a:lnTo>
                  <a:lnTo>
                    <a:pt x="32" y="94"/>
                  </a:lnTo>
                  <a:lnTo>
                    <a:pt x="12" y="114"/>
                  </a:lnTo>
                  <a:lnTo>
                    <a:pt x="0" y="103"/>
                  </a:lnTo>
                  <a:close/>
                  <a:moveTo>
                    <a:pt x="115" y="12"/>
                  </a:moveTo>
                  <a:lnTo>
                    <a:pt x="94" y="32"/>
                  </a:lnTo>
                  <a:lnTo>
                    <a:pt x="107" y="45"/>
                  </a:lnTo>
                  <a:lnTo>
                    <a:pt x="70" y="45"/>
                  </a:lnTo>
                  <a:lnTo>
                    <a:pt x="70" y="7"/>
                  </a:lnTo>
                  <a:lnTo>
                    <a:pt x="83" y="20"/>
                  </a:lnTo>
                  <a:lnTo>
                    <a:pt x="103" y="0"/>
                  </a:lnTo>
                  <a:lnTo>
                    <a:pt x="115" y="12"/>
                  </a:lnTo>
                  <a:close/>
                  <a:moveTo>
                    <a:pt x="70" y="107"/>
                  </a:moveTo>
                  <a:lnTo>
                    <a:pt x="70" y="70"/>
                  </a:lnTo>
                  <a:lnTo>
                    <a:pt x="107" y="70"/>
                  </a:lnTo>
                  <a:lnTo>
                    <a:pt x="94" y="82"/>
                  </a:lnTo>
                  <a:lnTo>
                    <a:pt x="115" y="103"/>
                  </a:lnTo>
                  <a:lnTo>
                    <a:pt x="103" y="114"/>
                  </a:lnTo>
                  <a:lnTo>
                    <a:pt x="83" y="94"/>
                  </a:lnTo>
                  <a:lnTo>
                    <a:pt x="70" y="1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259170D-56B1-CB8C-5A4A-EB3B0E0AEF3E}"/>
              </a:ext>
            </a:extLst>
          </p:cNvPr>
          <p:cNvGrpSpPr/>
          <p:nvPr/>
        </p:nvGrpSpPr>
        <p:grpSpPr>
          <a:xfrm>
            <a:off x="10158406" y="6942361"/>
            <a:ext cx="2014105" cy="2016000"/>
            <a:chOff x="11744192" y="8075823"/>
            <a:chExt cx="2014105" cy="2016000"/>
          </a:xfrm>
        </p:grpSpPr>
        <p:sp>
          <p:nvSpPr>
            <p:cNvPr id="50" name="Google Shape;1709;p99">
              <a:extLst>
                <a:ext uri="{FF2B5EF4-FFF2-40B4-BE49-F238E27FC236}">
                  <a16:creationId xmlns:a16="http://schemas.microsoft.com/office/drawing/2014/main" id="{8EC7E4B4-43C4-8B29-27CA-F21C6DE6D0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44192" y="8075823"/>
              <a:ext cx="2014105" cy="2016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txBody>
            <a:bodyPr spcFirstLastPara="1" wrap="square" lIns="182888" tIns="91444" rIns="182888" bIns="91444" anchor="ctr" anchorCtr="0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343444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" name="Google Shape;5760;p134">
              <a:extLst>
                <a:ext uri="{FF2B5EF4-FFF2-40B4-BE49-F238E27FC236}">
                  <a16:creationId xmlns:a16="http://schemas.microsoft.com/office/drawing/2014/main" id="{8EA7582E-3078-9FDB-919C-C7E99401B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64649" y="8529594"/>
              <a:ext cx="976501" cy="1008000"/>
            </a:xfrm>
            <a:custGeom>
              <a:avLst/>
              <a:gdLst/>
              <a:ahLst/>
              <a:cxnLst/>
              <a:rect l="l" t="t" r="r" b="b"/>
              <a:pathLst>
                <a:path w="301" h="309" extrusionOk="0">
                  <a:moveTo>
                    <a:pt x="31" y="278"/>
                  </a:moveTo>
                  <a:cubicBezTo>
                    <a:pt x="184" y="278"/>
                    <a:pt x="184" y="278"/>
                    <a:pt x="184" y="278"/>
                  </a:cubicBezTo>
                  <a:cubicBezTo>
                    <a:pt x="184" y="188"/>
                    <a:pt x="184" y="188"/>
                    <a:pt x="184" y="188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15" y="309"/>
                    <a:pt x="215" y="309"/>
                    <a:pt x="215" y="309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87" y="47"/>
                    <a:pt x="187" y="47"/>
                    <a:pt x="187" y="47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31" y="74"/>
                    <a:pt x="31" y="74"/>
                    <a:pt x="31" y="74"/>
                  </a:cubicBezTo>
                  <a:lnTo>
                    <a:pt x="31" y="278"/>
                  </a:lnTo>
                  <a:close/>
                  <a:moveTo>
                    <a:pt x="240" y="38"/>
                  </a:moveTo>
                  <a:cubicBezTo>
                    <a:pt x="240" y="38"/>
                    <a:pt x="240" y="38"/>
                    <a:pt x="240" y="38"/>
                  </a:cubicBezTo>
                  <a:cubicBezTo>
                    <a:pt x="263" y="61"/>
                    <a:pt x="263" y="61"/>
                    <a:pt x="263" y="61"/>
                  </a:cubicBezTo>
                  <a:cubicBezTo>
                    <a:pt x="262" y="61"/>
                    <a:pt x="255" y="87"/>
                    <a:pt x="255" y="87"/>
                  </a:cubicBezTo>
                  <a:cubicBezTo>
                    <a:pt x="127" y="219"/>
                    <a:pt x="127" y="219"/>
                    <a:pt x="127" y="219"/>
                  </a:cubicBezTo>
                  <a:cubicBezTo>
                    <a:pt x="72" y="232"/>
                    <a:pt x="72" y="232"/>
                    <a:pt x="72" y="232"/>
                  </a:cubicBezTo>
                  <a:cubicBezTo>
                    <a:pt x="71" y="231"/>
                    <a:pt x="71" y="231"/>
                    <a:pt x="71" y="231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4" y="45"/>
                    <a:pt x="236" y="39"/>
                    <a:pt x="240" y="38"/>
                  </a:cubicBezTo>
                  <a:close/>
                  <a:moveTo>
                    <a:pt x="113" y="175"/>
                  </a:moveTo>
                  <a:cubicBezTo>
                    <a:pt x="101" y="178"/>
                    <a:pt x="101" y="178"/>
                    <a:pt x="101" y="178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90" y="199"/>
                    <a:pt x="90" y="199"/>
                    <a:pt x="90" y="199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9" y="211"/>
                    <a:pt x="119" y="211"/>
                    <a:pt x="119" y="211"/>
                  </a:cubicBezTo>
                  <a:cubicBezTo>
                    <a:pt x="127" y="203"/>
                    <a:pt x="127" y="203"/>
                    <a:pt x="127" y="203"/>
                  </a:cubicBezTo>
                  <a:cubicBezTo>
                    <a:pt x="128" y="191"/>
                    <a:pt x="128" y="191"/>
                    <a:pt x="128" y="191"/>
                  </a:cubicBezTo>
                  <a:lnTo>
                    <a:pt x="113" y="175"/>
                  </a:lnTo>
                  <a:close/>
                  <a:moveTo>
                    <a:pt x="288" y="54"/>
                  </a:moveTo>
                  <a:cubicBezTo>
                    <a:pt x="268" y="74"/>
                    <a:pt x="268" y="74"/>
                    <a:pt x="268" y="74"/>
                  </a:cubicBezTo>
                  <a:cubicBezTo>
                    <a:pt x="274" y="48"/>
                    <a:pt x="274" y="48"/>
                    <a:pt x="274" y="48"/>
                  </a:cubicBezTo>
                  <a:cubicBezTo>
                    <a:pt x="252" y="26"/>
                    <a:pt x="252" y="26"/>
                    <a:pt x="252" y="26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46" y="12"/>
                    <a:pt x="246" y="12"/>
                    <a:pt x="246" y="12"/>
                  </a:cubicBezTo>
                  <a:cubicBezTo>
                    <a:pt x="258" y="0"/>
                    <a:pt x="277" y="0"/>
                    <a:pt x="289" y="12"/>
                  </a:cubicBezTo>
                  <a:cubicBezTo>
                    <a:pt x="301" y="23"/>
                    <a:pt x="300" y="42"/>
                    <a:pt x="288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91400" rIns="182850" bIns="91400" anchor="t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0A091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D9A758A-9998-1FF4-49CF-DEEF7A5C68D5}"/>
              </a:ext>
            </a:extLst>
          </p:cNvPr>
          <p:cNvSpPr txBox="1"/>
          <p:nvPr/>
        </p:nvSpPr>
        <p:spPr>
          <a:xfrm>
            <a:off x="4891943" y="424246"/>
            <a:ext cx="10634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281F76"/>
                </a:solidFill>
              </a:rPr>
              <a:t>ESG Innovation Challenge</a:t>
            </a:r>
          </a:p>
        </p:txBody>
      </p:sp>
    </p:spTree>
    <p:extLst>
      <p:ext uri="{BB962C8B-B14F-4D97-AF65-F5344CB8AC3E}">
        <p14:creationId xmlns:p14="http://schemas.microsoft.com/office/powerpoint/2010/main" val="60888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3" name="Google Shape;1253;p92"/>
          <p:cNvCxnSpPr/>
          <p:nvPr/>
        </p:nvCxnSpPr>
        <p:spPr>
          <a:xfrm>
            <a:off x="1122866" y="-1311276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254" name="Google Shape;1254;p92"/>
          <p:cNvCxnSpPr/>
          <p:nvPr/>
        </p:nvCxnSpPr>
        <p:spPr>
          <a:xfrm>
            <a:off x="1122866" y="-1311276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1255" name="Google Shape;1255;p92"/>
          <p:cNvSpPr/>
          <p:nvPr/>
        </p:nvSpPr>
        <p:spPr>
          <a:xfrm>
            <a:off x="7394197" y="0"/>
            <a:ext cx="10923712" cy="102895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4569" y="0"/>
                </a:moveTo>
                <a:lnTo>
                  <a:pt x="75779" y="0"/>
                </a:lnTo>
                <a:lnTo>
                  <a:pt x="103675" y="0"/>
                </a:lnTo>
                <a:lnTo>
                  <a:pt x="104195" y="0"/>
                </a:lnTo>
                <a:lnTo>
                  <a:pt x="116872" y="0"/>
                </a:lnTo>
                <a:lnTo>
                  <a:pt x="119999" y="0"/>
                </a:lnTo>
                <a:lnTo>
                  <a:pt x="119999" y="120000"/>
                </a:lnTo>
                <a:lnTo>
                  <a:pt x="116872" y="120000"/>
                </a:lnTo>
                <a:lnTo>
                  <a:pt x="104195" y="120000"/>
                </a:lnTo>
                <a:lnTo>
                  <a:pt x="103675" y="120000"/>
                </a:lnTo>
                <a:lnTo>
                  <a:pt x="75779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281F76">
              <a:alpha val="78431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</a:pP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56" name="Google Shape;1256;p92"/>
          <p:cNvSpPr txBox="1"/>
          <p:nvPr/>
        </p:nvSpPr>
        <p:spPr>
          <a:xfrm>
            <a:off x="12096328" y="6606847"/>
            <a:ext cx="5987536" cy="245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lnSpc>
                <a:spcPct val="90000"/>
              </a:lnSpc>
              <a:buClr>
                <a:srgbClr val="000000"/>
              </a:buClr>
              <a:buSzPts val="11500"/>
            </a:pPr>
            <a:r>
              <a:rPr lang="en-US" sz="8625" dirty="0">
                <a:solidFill>
                  <a:schemeClr val="bg2"/>
                </a:solidFill>
                <a:latin typeface="Lato Black"/>
                <a:ea typeface="Lato Black"/>
                <a:cs typeface="Lato Black"/>
                <a:sym typeface="Lato Black"/>
              </a:rPr>
              <a:t>ESG </a:t>
            </a:r>
          </a:p>
          <a:p>
            <a:pPr algn="r">
              <a:lnSpc>
                <a:spcPct val="90000"/>
              </a:lnSpc>
              <a:buClr>
                <a:srgbClr val="000000"/>
              </a:buClr>
              <a:buSzPts val="11500"/>
            </a:pPr>
            <a:r>
              <a:rPr lang="en-US" sz="8625" dirty="0">
                <a:solidFill>
                  <a:schemeClr val="bg2"/>
                </a:solidFill>
                <a:latin typeface="Lato Black"/>
                <a:ea typeface="Lato Black"/>
                <a:cs typeface="Lato Black"/>
                <a:sym typeface="Lato Black"/>
              </a:rPr>
              <a:t>scoring </a:t>
            </a:r>
            <a:endParaRPr sz="8625" dirty="0">
              <a:solidFill>
                <a:schemeClr val="bg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cxnSp>
        <p:nvCxnSpPr>
          <p:cNvPr id="1258" name="Google Shape;1258;p92"/>
          <p:cNvCxnSpPr/>
          <p:nvPr/>
        </p:nvCxnSpPr>
        <p:spPr>
          <a:xfrm>
            <a:off x="13272864" y="9600698"/>
            <a:ext cx="5045045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9" name="Google Shape;1259;p92"/>
          <p:cNvCxnSpPr/>
          <p:nvPr/>
        </p:nvCxnSpPr>
        <p:spPr>
          <a:xfrm>
            <a:off x="9964352" y="6126653"/>
            <a:ext cx="8321267" cy="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 descr="Graphical user interface, application, logo, Teams&#10;&#10;Description automatically generated">
            <a:extLst>
              <a:ext uri="{FF2B5EF4-FFF2-40B4-BE49-F238E27FC236}">
                <a16:creationId xmlns:a16="http://schemas.microsoft.com/office/drawing/2014/main" id="{329C821B-7135-14A4-8AD0-CC9B1FC6C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1844" r="12405" b="11841"/>
          <a:stretch/>
        </p:blipFill>
        <p:spPr>
          <a:xfrm>
            <a:off x="3271720" y="3228237"/>
            <a:ext cx="3888432" cy="38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1F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8AA674-28FE-41F2-8CD1-C69A2406F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Winner to acquire the </a:t>
            </a:r>
            <a:r>
              <a:rPr lang="en-GB" b="1" dirty="0">
                <a:solidFill>
                  <a:schemeClr val="bg2"/>
                </a:solidFill>
              </a:rPr>
              <a:t>ESG PoC deliverable </a:t>
            </a:r>
            <a:r>
              <a:rPr lang="en-US" b="1" dirty="0">
                <a:solidFill>
                  <a:schemeClr val="bg2"/>
                </a:solidFill>
              </a:rPr>
              <a:t>: “</a:t>
            </a:r>
            <a:r>
              <a:rPr lang="en-GB" b="1" dirty="0" err="1">
                <a:solidFill>
                  <a:schemeClr val="bg2"/>
                </a:solidFill>
              </a:rPr>
              <a:t>ResNovae</a:t>
            </a:r>
            <a:r>
              <a:rPr lang="en-GB" b="1" dirty="0">
                <a:solidFill>
                  <a:schemeClr val="bg2"/>
                </a:solidFill>
              </a:rPr>
              <a:t>”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CC93D59F-3A76-430C-82BA-397B48F387C5}"/>
              </a:ext>
            </a:extLst>
          </p:cNvPr>
          <p:cNvGrpSpPr/>
          <p:nvPr/>
        </p:nvGrpSpPr>
        <p:grpSpPr>
          <a:xfrm>
            <a:off x="12312352" y="3991372"/>
            <a:ext cx="2885949" cy="2846611"/>
            <a:chOff x="0" y="0"/>
            <a:chExt cx="3847932" cy="379548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F6E3919F-B04E-4C2F-B37D-0787FF4F0923}"/>
                </a:ext>
              </a:extLst>
            </p:cNvPr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85ACD8">
                <a:alpha val="49804"/>
              </a:srgbClr>
            </a:solidFill>
          </p:spPr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0D144219-AC67-446F-B896-D7DD833CD4FD}"/>
                </a:ext>
              </a:extLst>
            </p:cNvPr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85ACD8"/>
            </a:solidFill>
          </p:spPr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5DB98AE0-C3D0-4BEA-8B79-FD82C7538C2D}"/>
              </a:ext>
            </a:extLst>
          </p:cNvPr>
          <p:cNvGrpSpPr/>
          <p:nvPr/>
        </p:nvGrpSpPr>
        <p:grpSpPr>
          <a:xfrm>
            <a:off x="7792555" y="3991372"/>
            <a:ext cx="2885949" cy="2846611"/>
            <a:chOff x="0" y="0"/>
            <a:chExt cx="3847932" cy="3795482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F61A913C-3ACF-457E-ABB5-E0904391003C}"/>
                </a:ext>
              </a:extLst>
            </p:cNvPr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85ACD8">
                <a:alpha val="49804"/>
              </a:srgbClr>
            </a:solidFill>
          </p:spPr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F96261F1-8D03-4EBB-89E8-E7A2A31ECAAA}"/>
                </a:ext>
              </a:extLst>
            </p:cNvPr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85ACD8"/>
            </a:solidFill>
          </p:spPr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0DC90115-588C-407F-B934-6C940457CD0F}"/>
              </a:ext>
            </a:extLst>
          </p:cNvPr>
          <p:cNvGrpSpPr/>
          <p:nvPr/>
        </p:nvGrpSpPr>
        <p:grpSpPr>
          <a:xfrm>
            <a:off x="3079929" y="3991372"/>
            <a:ext cx="2885949" cy="2846611"/>
            <a:chOff x="0" y="0"/>
            <a:chExt cx="3847932" cy="3795482"/>
          </a:xfrm>
        </p:grpSpPr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id="{D2066843-F25B-4042-BCE0-C0613524DCE3}"/>
                </a:ext>
              </a:extLst>
            </p:cNvPr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85ACD8">
                <a:alpha val="49804"/>
              </a:srgbClr>
            </a:solidFill>
          </p:spPr>
        </p:sp>
        <p:sp>
          <p:nvSpPr>
            <p:cNvPr id="12" name="AutoShape 10">
              <a:extLst>
                <a:ext uri="{FF2B5EF4-FFF2-40B4-BE49-F238E27FC236}">
                  <a16:creationId xmlns:a16="http://schemas.microsoft.com/office/drawing/2014/main" id="{EEB4834A-5BDB-4C22-8689-11EABD42F853}"/>
                </a:ext>
              </a:extLst>
            </p:cNvPr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85ACD8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56197DD-4BE7-E1F3-2EA4-4E3C742C2DD6}"/>
              </a:ext>
            </a:extLst>
          </p:cNvPr>
          <p:cNvSpPr txBox="1"/>
          <p:nvPr/>
        </p:nvSpPr>
        <p:spPr>
          <a:xfrm>
            <a:off x="696927" y="1066401"/>
            <a:ext cx="16766451" cy="235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Creation of a pilot </a:t>
            </a:r>
            <a:r>
              <a:rPr kumimoji="0" lang="el-GR" sz="2400" b="0" i="0" u="none" strike="noStrike" kern="1200" cap="none" spc="84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modul</a:t>
            </a:r>
            <a:r>
              <a:rPr kumimoji="0" lang="en-US" sz="2400" b="0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e</a:t>
            </a:r>
            <a:r>
              <a:rPr kumimoji="0" lang="el-GR" sz="2400" b="0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for the automated SME evaluation based on ESG criteria following </a:t>
            </a:r>
            <a:r>
              <a:rPr kumimoji="0" lang="el-GR" sz="2400" b="0" i="0" u="none" strike="noStrike" kern="1200" cap="none" spc="84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KPIs</a:t>
            </a:r>
            <a:r>
              <a:rPr kumimoji="0" lang="en-US" sz="2400" b="0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,</a:t>
            </a:r>
            <a:r>
              <a:rPr kumimoji="0" lang="el-GR" sz="2400" b="0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serving the prerequisites of each settled criterion of the recently launched “</a:t>
            </a:r>
            <a:r>
              <a:rPr kumimoji="0" lang="en-GB" sz="2400" b="1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Innovation Loan by HDB”</a:t>
            </a:r>
            <a:r>
              <a:rPr kumimoji="0" lang="el-GR" sz="2400" b="1" i="0" u="none" strike="noStrike" kern="1200" cap="none" spc="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</a:t>
            </a:r>
            <a:r>
              <a:rPr lang="en-US" sz="2400" spc="84" dirty="0">
                <a:solidFill>
                  <a:srgbClr val="FFFFFF"/>
                </a:solidFill>
                <a:latin typeface="Segoe UI"/>
                <a:cs typeface="Segoe UI" panose="020B0502040204020203" pitchFamily="34" charset="0"/>
              </a:rPr>
              <a:t>as of any future financing tool requesting ESG evaluation </a:t>
            </a:r>
            <a:r>
              <a:rPr lang="el-GR" sz="2400" spc="84" dirty="0">
                <a:solidFill>
                  <a:srgbClr val="FFFFFF"/>
                </a:solidFill>
                <a:latin typeface="Segoe UI"/>
                <a:cs typeface="Segoe UI" panose="020B0502040204020203" pitchFamily="34" charset="0"/>
              </a:rPr>
              <a:t>.</a:t>
            </a:r>
            <a:r>
              <a:rPr lang="en-US" sz="2400" spc="84" dirty="0">
                <a:solidFill>
                  <a:srgbClr val="FFFFFF"/>
                </a:solidFill>
                <a:latin typeface="Segoe UI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84" dirty="0">
                <a:solidFill>
                  <a:srgbClr val="FFFFFF"/>
                </a:solidFill>
                <a:latin typeface="Segoe UI"/>
                <a:cs typeface="Segoe UI" panose="020B0502040204020203" pitchFamily="34" charset="0"/>
              </a:rPr>
              <a:t>HDB needed to offer an evaluation tool to the Banks to appraise business KPIs to be used for rewarding capital rebates on innovation loans  </a:t>
            </a:r>
            <a:endParaRPr lang="en-GB" sz="2400" spc="84" dirty="0">
              <a:solidFill>
                <a:srgbClr val="FFFFFF"/>
              </a:solidFill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FC2F5F-A0F6-9907-3BBB-C397EA23255A}"/>
              </a:ext>
            </a:extLst>
          </p:cNvPr>
          <p:cNvSpPr txBox="1"/>
          <p:nvPr/>
        </p:nvSpPr>
        <p:spPr>
          <a:xfrm>
            <a:off x="2617248" y="7179656"/>
            <a:ext cx="41220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Deliverable </a:t>
            </a:r>
            <a:r>
              <a:rPr lang="el-GR" sz="22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Α:</a:t>
            </a:r>
            <a:r>
              <a:rPr lang="el-GR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 study of HDB proposed criteria </a:t>
            </a:r>
            <a:endParaRPr lang="en-GB" sz="2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CA35E0-46B3-4959-AA11-4425DC6974CB}"/>
              </a:ext>
            </a:extLst>
          </p:cNvPr>
          <p:cNvSpPr txBox="1"/>
          <p:nvPr/>
        </p:nvSpPr>
        <p:spPr>
          <a:xfrm>
            <a:off x="7269993" y="7010379"/>
            <a:ext cx="43533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Deliverable </a:t>
            </a:r>
            <a:r>
              <a:rPr lang="el-GR" sz="22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Β</a:t>
            </a:r>
            <a:r>
              <a:rPr lang="el-GR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application of the evaluation based on preselected </a:t>
            </a:r>
            <a:r>
              <a:rPr lang="el-GR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ESG </a:t>
            </a:r>
            <a:r>
              <a:rPr lang="en-US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criteria as depicted in Deliverable A on </a:t>
            </a:r>
            <a:r>
              <a:rPr lang="el-GR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10 </a:t>
            </a:r>
            <a:r>
              <a:rPr lang="en-US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companies </a:t>
            </a:r>
            <a:r>
              <a:rPr lang="el-GR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&amp; </a:t>
            </a:r>
            <a:r>
              <a:rPr lang="en-GB" sz="2200" dirty="0">
                <a:solidFill>
                  <a:schemeClr val="bg2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HDB audit.</a:t>
            </a:r>
            <a:endParaRPr lang="en-GB" sz="2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60F184-4CFD-971D-9815-1306555C52A1}"/>
              </a:ext>
            </a:extLst>
          </p:cNvPr>
          <p:cNvSpPr txBox="1"/>
          <p:nvPr/>
        </p:nvSpPr>
        <p:spPr>
          <a:xfrm>
            <a:off x="11952312" y="6866955"/>
            <a:ext cx="43533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Deliverable C</a:t>
            </a:r>
            <a:r>
              <a:rPr lang="el-GR" sz="22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l-GR" sz="22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bg2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Creation and presentation of a full evaluation  model through a holistic ESG evaluation approach and not only for the sake of the HDB “Innovation Loan needs”- audit &amp; validation  </a:t>
            </a:r>
            <a:endParaRPr lang="en-GB" sz="2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phic 26" descr="Open book outline">
            <a:extLst>
              <a:ext uri="{FF2B5EF4-FFF2-40B4-BE49-F238E27FC236}">
                <a16:creationId xmlns:a16="http://schemas.microsoft.com/office/drawing/2014/main" id="{312D558B-7EAA-B34D-4B7B-A353B2DCC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5213" y="4489537"/>
            <a:ext cx="1744627" cy="1744627"/>
          </a:xfrm>
          <a:prstGeom prst="rect">
            <a:avLst/>
          </a:prstGeom>
        </p:spPr>
      </p:pic>
      <p:pic>
        <p:nvPicPr>
          <p:cNvPr id="29" name="Graphic 28" descr="Scientist male with solid fill">
            <a:extLst>
              <a:ext uri="{FF2B5EF4-FFF2-40B4-BE49-F238E27FC236}">
                <a16:creationId xmlns:a16="http://schemas.microsoft.com/office/drawing/2014/main" id="{A4F305A6-5C4F-BD4C-41AF-6BF583BEE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5340" y="4489537"/>
            <a:ext cx="1537320" cy="1537320"/>
          </a:xfrm>
          <a:prstGeom prst="rect">
            <a:avLst/>
          </a:prstGeom>
        </p:spPr>
      </p:pic>
      <p:pic>
        <p:nvPicPr>
          <p:cNvPr id="31" name="Graphic 30" descr="Circles with lines outline">
            <a:extLst>
              <a:ext uri="{FF2B5EF4-FFF2-40B4-BE49-F238E27FC236}">
                <a16:creationId xmlns:a16="http://schemas.microsoft.com/office/drawing/2014/main" id="{C4E03A13-BF2B-703A-25A6-DEEF4C719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59474" y="4434475"/>
            <a:ext cx="1680951" cy="16809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31EAF6-54ED-12BA-77CE-3958CDED9EF8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chemeClr val="bg2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00426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A9EEC0-0A50-0385-5327-20215335C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"/>
          <a:stretch/>
        </p:blipFill>
        <p:spPr>
          <a:xfrm>
            <a:off x="4435705" y="1615108"/>
            <a:ext cx="1437542" cy="1116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CE257-2947-E1C8-A5B5-6B966050A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409" y="1653975"/>
            <a:ext cx="2232155" cy="1077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4B3AF-1EE7-C256-8072-0BA0A13D1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26" y="1641439"/>
            <a:ext cx="2587567" cy="1077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F4A96-97F7-F11B-3FC3-67989FF29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520" y="1653976"/>
            <a:ext cx="2078524" cy="104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FC177-C38B-E808-8788-6FF000151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8201" y="1641437"/>
            <a:ext cx="1540161" cy="1077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08D59A-C921-2191-F022-BE00D9D7E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704" y="2992098"/>
            <a:ext cx="5552555" cy="2370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CA03AC-0A87-3054-2BF7-2D9E16B25B4C}"/>
              </a:ext>
            </a:extLst>
          </p:cNvPr>
          <p:cNvSpPr txBox="1"/>
          <p:nvPr/>
        </p:nvSpPr>
        <p:spPr>
          <a:xfrm>
            <a:off x="514286" y="606996"/>
            <a:ext cx="17486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281F76"/>
                </a:solidFill>
              </a:rPr>
              <a:t>ESGenius</a:t>
            </a:r>
            <a:r>
              <a:rPr lang="en-GB" sz="4000" b="1" dirty="0">
                <a:solidFill>
                  <a:srgbClr val="281F76"/>
                </a:solidFill>
              </a:rPr>
              <a:t>! SaaS Platform using Intelligence Document Processing (IDP)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501566-5B61-E392-A85D-8EF39EDDDC38}"/>
              </a:ext>
            </a:extLst>
          </p:cNvPr>
          <p:cNvSpPr txBox="1"/>
          <p:nvPr/>
        </p:nvSpPr>
        <p:spPr>
          <a:xfrm>
            <a:off x="9864080" y="6007596"/>
            <a:ext cx="5040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6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ESGenius!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processes semi-structured documents (like pdf, jpeg, tiff etc.) and extracts data using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(200 supported languages from Automation Anywhere and ABBYY)</a:t>
            </a:r>
            <a:endParaRPr lang="en-US" sz="1800" b="1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Εικόνα 19">
            <a:extLst>
              <a:ext uri="{FF2B5EF4-FFF2-40B4-BE49-F238E27FC236}">
                <a16:creationId xmlns:a16="http://schemas.microsoft.com/office/drawing/2014/main" id="{78B2BC95-DE0E-C819-BB2D-8BE40A56D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84" y="8526163"/>
            <a:ext cx="2160494" cy="1169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854B0E-4D5B-FE40-4CAA-87C752CEC54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3846" y="7390404"/>
            <a:ext cx="1774170" cy="101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540A9A-8AF3-6835-9F1B-468383DA15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42" y="7848254"/>
            <a:ext cx="5673989" cy="2152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647080-A99A-79F5-CAA9-37F6F6D032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9304" y="5641627"/>
            <a:ext cx="5898391" cy="2069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8F52E1-D90A-905F-C1CD-F790BA9C4A10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BE6F9A6-AFCC-78AE-CE5D-4ADE665139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9054899"/>
            <a:ext cx="2054024" cy="1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6324340-6FFF-4C25-A5FA-70722C6A0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Automated evaluation based on ESG criteria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93E31E-4019-2F78-88A1-F037170D7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2" t="15000" r="41338" b="5901"/>
          <a:stretch/>
        </p:blipFill>
        <p:spPr>
          <a:xfrm>
            <a:off x="12343927" y="1537622"/>
            <a:ext cx="4899735" cy="6920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AA7CE3-CCA9-04A6-BDCA-E46487D20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12901" r="40156" b="4501"/>
          <a:stretch/>
        </p:blipFill>
        <p:spPr>
          <a:xfrm>
            <a:off x="1237614" y="1517685"/>
            <a:ext cx="4865480" cy="69171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9CA928-6066-7DDC-BB49-78FEEE162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69" t="13601" r="39763" b="4500"/>
          <a:stretch/>
        </p:blipFill>
        <p:spPr>
          <a:xfrm>
            <a:off x="6695729" y="1517685"/>
            <a:ext cx="5040560" cy="69381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76042-8F0A-0F21-EAA9-C85F281F8343}"/>
              </a:ext>
            </a:extLst>
          </p:cNvPr>
          <p:cNvSpPr txBox="1"/>
          <p:nvPr/>
        </p:nvSpPr>
        <p:spPr>
          <a:xfrm>
            <a:off x="15768736" y="11369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1F76"/>
                </a:solidFill>
                <a:latin typeface="+mj-lt"/>
                <a:ea typeface="Lato Black"/>
                <a:cs typeface="Lato Black"/>
                <a:sym typeface="Lato Black"/>
              </a:rPr>
              <a:t>ESG scoring </a:t>
            </a:r>
            <a:endParaRPr lang="el-GR" sz="2400" b="1" dirty="0">
              <a:solidFill>
                <a:srgbClr val="281F76"/>
              </a:solidFill>
              <a:latin typeface="+mj-lt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40553038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 WITH IMAGES">
  <a:themeElements>
    <a:clrScheme name="Custom 11">
      <a:dk1>
        <a:srgbClr val="0A091B"/>
      </a:dk1>
      <a:lt1>
        <a:srgbClr val="343444"/>
      </a:lt1>
      <a:dk2>
        <a:srgbClr val="272733"/>
      </a:dk2>
      <a:lt2>
        <a:srgbClr val="FFFFFF"/>
      </a:lt2>
      <a:accent1>
        <a:srgbClr val="FFFFFF"/>
      </a:accent1>
      <a:accent2>
        <a:srgbClr val="281F76"/>
      </a:accent2>
      <a:accent3>
        <a:srgbClr val="3768B7"/>
      </a:accent3>
      <a:accent4>
        <a:srgbClr val="81A3D9"/>
      </a:accent4>
      <a:accent5>
        <a:srgbClr val="CAD4E4"/>
      </a:accent5>
      <a:accent6>
        <a:srgbClr val="82BDD4"/>
      </a:accent6>
      <a:hlink>
        <a:srgbClr val="3768B7"/>
      </a:hlink>
      <a:folHlink>
        <a:srgbClr val="3768B7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MPLICITY by SMART - 16x9 - NON-ANIMATED - Cool Ice - template" id="{36753E96-986E-4473-8C71-6A41EC558119}" vid="{82913011-1868-4964-B887-29E38324C8C2}"/>
    </a:ext>
  </a:extLst>
</a:theme>
</file>

<file path=ppt/theme/theme2.xml><?xml version="1.0" encoding="utf-8"?>
<a:theme xmlns:a="http://schemas.openxmlformats.org/drawingml/2006/main" name="1_SLIDES WITH IMAGES">
  <a:themeElements>
    <a:clrScheme name="Custom 11">
      <a:dk1>
        <a:srgbClr val="0A091B"/>
      </a:dk1>
      <a:lt1>
        <a:srgbClr val="343444"/>
      </a:lt1>
      <a:dk2>
        <a:srgbClr val="272733"/>
      </a:dk2>
      <a:lt2>
        <a:srgbClr val="FFFFFF"/>
      </a:lt2>
      <a:accent1>
        <a:srgbClr val="FFFFFF"/>
      </a:accent1>
      <a:accent2>
        <a:srgbClr val="281F76"/>
      </a:accent2>
      <a:accent3>
        <a:srgbClr val="3768B7"/>
      </a:accent3>
      <a:accent4>
        <a:srgbClr val="81A3D9"/>
      </a:accent4>
      <a:accent5>
        <a:srgbClr val="CAD4E4"/>
      </a:accent5>
      <a:accent6>
        <a:srgbClr val="82BDD4"/>
      </a:accent6>
      <a:hlink>
        <a:srgbClr val="3768B7"/>
      </a:hlink>
      <a:folHlink>
        <a:srgbClr val="3768B7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MPLICITY by SMART - 16x9 - NON-ANIMATED - Cool Ice - template" id="{36753E96-986E-4473-8C71-6A41EC558119}" vid="{82913011-1868-4964-B887-29E38324C8C2}"/>
    </a:ext>
  </a:extLst>
</a:theme>
</file>

<file path=ppt/theme/theme3.xml><?xml version="1.0" encoding="utf-8"?>
<a:theme xmlns:a="http://schemas.openxmlformats.org/drawingml/2006/main" name="2_SLIDES WITH IMAGES">
  <a:themeElements>
    <a:clrScheme name="Custom 11">
      <a:dk1>
        <a:srgbClr val="0A091B"/>
      </a:dk1>
      <a:lt1>
        <a:srgbClr val="343444"/>
      </a:lt1>
      <a:dk2>
        <a:srgbClr val="272733"/>
      </a:dk2>
      <a:lt2>
        <a:srgbClr val="FFFFFF"/>
      </a:lt2>
      <a:accent1>
        <a:srgbClr val="FFFFFF"/>
      </a:accent1>
      <a:accent2>
        <a:srgbClr val="281F76"/>
      </a:accent2>
      <a:accent3>
        <a:srgbClr val="3768B7"/>
      </a:accent3>
      <a:accent4>
        <a:srgbClr val="81A3D9"/>
      </a:accent4>
      <a:accent5>
        <a:srgbClr val="CAD4E4"/>
      </a:accent5>
      <a:accent6>
        <a:srgbClr val="82BDD4"/>
      </a:accent6>
      <a:hlink>
        <a:srgbClr val="3768B7"/>
      </a:hlink>
      <a:folHlink>
        <a:srgbClr val="3768B7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MPLICITY by SMART - 16x9 - NON-ANIMATED - Cool Ice - template" id="{36753E96-986E-4473-8C71-6A41EC558119}" vid="{82913011-1868-4964-B887-29E38324C8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17007</TotalTime>
  <Words>851</Words>
  <Application>Microsoft Office PowerPoint</Application>
  <PresentationFormat>Custom</PresentationFormat>
  <Paragraphs>170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HELVETICA NEUE LIGHT</vt:lpstr>
      <vt:lpstr>HELVETICA NEUE LIGHT</vt:lpstr>
      <vt:lpstr>Helvetica Neue Thin</vt:lpstr>
      <vt:lpstr>Helvetica Neue Thin</vt:lpstr>
      <vt:lpstr>Lato</vt:lpstr>
      <vt:lpstr>Lato Black</vt:lpstr>
      <vt:lpstr>Lato Light</vt:lpstr>
      <vt:lpstr>Segoe UI</vt:lpstr>
      <vt:lpstr>SLIDES WITH IMAGES</vt:lpstr>
      <vt:lpstr>1_SLIDES WITH IMAGES</vt:lpstr>
      <vt:lpstr>2_SLIDES WITH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NBG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Dimitrios Plessas</dc:creator>
  <cp:lastModifiedBy>HDB</cp:lastModifiedBy>
  <cp:revision>998</cp:revision>
  <cp:lastPrinted>2017-09-23T14:21:38Z</cp:lastPrinted>
  <dcterms:created xsi:type="dcterms:W3CDTF">2016-11-16T09:31:15Z</dcterms:created>
  <dcterms:modified xsi:type="dcterms:W3CDTF">2022-09-20T09:13:25Z</dcterms:modified>
</cp:coreProperties>
</file>