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media/image15.jpg" ContentType="image/jpg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8" r:id="rId2"/>
    <p:sldMasterId id="2147483809" r:id="rId3"/>
    <p:sldMasterId id="2147483871" r:id="rId4"/>
    <p:sldMasterId id="2147483906" r:id="rId5"/>
    <p:sldMasterId id="2147483948" r:id="rId6"/>
    <p:sldMasterId id="2147483994" r:id="rId7"/>
    <p:sldMasterId id="2147484023" r:id="rId8"/>
    <p:sldMasterId id="2147484064" r:id="rId9"/>
  </p:sldMasterIdLst>
  <p:notesMasterIdLst>
    <p:notesMasterId r:id="rId20"/>
  </p:notesMasterIdLst>
  <p:sldIdLst>
    <p:sldId id="264" r:id="rId10"/>
    <p:sldId id="257" r:id="rId11"/>
    <p:sldId id="265" r:id="rId12"/>
    <p:sldId id="263" r:id="rId13"/>
    <p:sldId id="258" r:id="rId14"/>
    <p:sldId id="259" r:id="rId15"/>
    <p:sldId id="260" r:id="rId16"/>
    <p:sldId id="261" r:id="rId17"/>
    <p:sldId id="262" r:id="rId18"/>
    <p:sldId id="266" r:id="rId19"/>
  </p:sldIdLst>
  <p:sldSz cx="12192000" cy="6858000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pe Monbet" initials="PM" lastIdx="1" clrIdx="0">
    <p:extLst>
      <p:ext uri="{19B8F6BF-5375-455C-9EA6-DF929625EA0E}">
        <p15:presenceInfo xmlns:p15="http://schemas.microsoft.com/office/powerpoint/2012/main" userId="S-1-5-21-2848748889-2976297067-3566572326-1105" providerId="AD"/>
      </p:ext>
    </p:extLst>
  </p:cmAuthor>
  <p:cmAuthor id="2" name="GUYON Regis" initials="GR" lastIdx="10" clrIdx="1"/>
  <p:cmAuthor id="3" name="JAHIER Thierry" initials="JT" lastIdx="1" clrIdx="2">
    <p:extLst>
      <p:ext uri="{19B8F6BF-5375-455C-9EA6-DF929625EA0E}">
        <p15:presenceInfo xmlns:p15="http://schemas.microsoft.com/office/powerpoint/2012/main" userId="S-1-5-21-2415383333-406384120-3540199839-3267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E1"/>
    <a:srgbClr val="009CDD"/>
    <a:srgbClr val="0091C4"/>
    <a:srgbClr val="FDFDFD"/>
    <a:srgbClr val="00A1D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67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68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2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34D81-F80F-4D63-A30A-6D934040F706}" type="datetimeFigureOut">
              <a:rPr lang="fr-FR" smtClean="0"/>
              <a:pPr/>
              <a:t>28/05/2021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8377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2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2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53784-8FA2-45B3-905C-9B3C2E2D8B7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716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a6d3ab05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a6d3ab05a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da6d3ab05a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7288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a6d3ab05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a6d3ab05a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da6d3ab05a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8921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a6d3ab05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a6d3ab05a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da6d3ab05a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a6d3ab05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a6d3ab05a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da6d3ab05a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21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a6d3ab05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a6d3ab05a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da6d3ab05a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981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a6d3ab05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a6d3ab05a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da6d3ab05a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554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a6d3ab05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a6d3ab05a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da6d3ab05a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3602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a6d3ab05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a6d3ab05a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da6d3ab05a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7788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a6d3ab05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a6d3ab05a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da6d3ab05a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018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a6d3ab05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a6d3ab05a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da6d3ab05a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66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0.png"/><Relationship Id="rId4" Type="http://schemas.openxmlformats.org/officeDocument/2006/relationships/image" Target="../media/image33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17.jp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7.png"/><Relationship Id="rId4" Type="http://schemas.openxmlformats.org/officeDocument/2006/relationships/image" Target="../media/image17.jp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.png"/><Relationship Id="rId4" Type="http://schemas.openxmlformats.org/officeDocument/2006/relationships/image" Target="../media/image17.jpg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7.jp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17.jp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009CDD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kern="1200" dirty="0">
                <a:solidFill>
                  <a:schemeClr val="tx1"/>
                </a:solidFill>
                <a:latin typeface="Neo Sans" panose="02000506020000020004"/>
                <a:ea typeface="+mj-ea"/>
                <a:cs typeface="+mj-cs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6" name="Image 15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81E2BAF-DAE8-4296-907D-0174A22790ED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100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28800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28800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6937811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AABB84E-C3E5-46C5-90CB-7D48E6013BF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88541" y="1087870"/>
            <a:ext cx="8003459" cy="0"/>
          </a:xfrm>
          <a:prstGeom prst="line">
            <a:avLst/>
          </a:prstGeom>
          <a:noFill/>
          <a:ln w="38100">
            <a:solidFill>
              <a:srgbClr val="004884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775091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90763BD-4184-40DC-904D-A6B10D5E01D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88541" y="1087870"/>
            <a:ext cx="8003459" cy="0"/>
          </a:xfrm>
          <a:prstGeom prst="line">
            <a:avLst/>
          </a:prstGeom>
          <a:noFill/>
          <a:ln w="38100">
            <a:solidFill>
              <a:srgbClr val="004884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493885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5EAABB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382767F-E469-4CF5-8278-736F0729162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601497" y="1068848"/>
            <a:ext cx="7590503" cy="0"/>
          </a:xfrm>
          <a:prstGeom prst="line">
            <a:avLst/>
          </a:prstGeom>
          <a:noFill/>
          <a:ln w="38100">
            <a:solidFill>
              <a:srgbClr val="00ADC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832015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8E94492-6EA9-4DD4-8335-E91C31ED89C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601497" y="1068848"/>
            <a:ext cx="7590503" cy="0"/>
          </a:xfrm>
          <a:prstGeom prst="line">
            <a:avLst/>
          </a:prstGeom>
          <a:noFill/>
          <a:ln w="38100">
            <a:solidFill>
              <a:srgbClr val="00ADC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6474001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buClr>
                <a:srgbClr val="53ACC0"/>
              </a:buCl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3634731-17E6-424B-85E1-0553D662C6A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601497" y="1068848"/>
            <a:ext cx="7590503" cy="0"/>
          </a:xfrm>
          <a:prstGeom prst="line">
            <a:avLst/>
          </a:prstGeom>
          <a:noFill/>
          <a:ln w="38100">
            <a:solidFill>
              <a:srgbClr val="00ADC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117150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85B04E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B89E644-8682-4771-BFA7-83476C4E9091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350774" y="1054612"/>
            <a:ext cx="7841227" cy="0"/>
          </a:xfrm>
          <a:prstGeom prst="line">
            <a:avLst/>
          </a:prstGeom>
          <a:noFill/>
          <a:ln w="38100">
            <a:solidFill>
              <a:srgbClr val="83C04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678441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956D2C8-EEE0-4EF2-BBE6-59D04A6CC2E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350774" y="1054612"/>
            <a:ext cx="7841227" cy="0"/>
          </a:xfrm>
          <a:prstGeom prst="line">
            <a:avLst/>
          </a:prstGeom>
          <a:noFill/>
          <a:ln w="38100">
            <a:solidFill>
              <a:srgbClr val="83C04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2222020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6DD81D6-4DCF-47E0-A652-BE8A7F49C57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350774" y="1054612"/>
            <a:ext cx="7841227" cy="0"/>
          </a:xfrm>
          <a:prstGeom prst="line">
            <a:avLst/>
          </a:prstGeom>
          <a:noFill/>
          <a:ln w="38100">
            <a:solidFill>
              <a:srgbClr val="83C04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038446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6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009592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3CA7ADB-6469-4DB4-B7D1-DD1308EE842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73794" y="1039863"/>
            <a:ext cx="8018206" cy="0"/>
          </a:xfrm>
          <a:prstGeom prst="line">
            <a:avLst/>
          </a:prstGeom>
          <a:noFill/>
          <a:ln w="38100">
            <a:solidFill>
              <a:srgbClr val="005F6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825390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6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8C25B8B-1AE1-4C6E-88BA-B36026DB0FE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73794" y="1039863"/>
            <a:ext cx="8018206" cy="0"/>
          </a:xfrm>
          <a:prstGeom prst="line">
            <a:avLst/>
          </a:prstGeom>
          <a:noFill/>
          <a:ln w="38100">
            <a:solidFill>
              <a:srgbClr val="005F6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99519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7979AD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5" name="Image 14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597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5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5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A736868-4B50-4EF8-AAE7-06851597268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73794" y="1039863"/>
            <a:ext cx="8018206" cy="0"/>
          </a:xfrm>
          <a:prstGeom prst="line">
            <a:avLst/>
          </a:prstGeom>
          <a:noFill/>
          <a:ln w="38100">
            <a:solidFill>
              <a:srgbClr val="005F6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97357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6" name="Image 5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4463819" y="3502750"/>
            <a:ext cx="681675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4267" b="0" dirty="0">
                <a:solidFill>
                  <a:schemeClr val="bg1"/>
                </a:solidFill>
                <a:latin typeface="Neo Sans" panose="02000506020000020004"/>
              </a:rPr>
              <a:t>Merci de votre attention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BD87CCA9-0523-48A8-B2E1-B4A3EEAC7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872" y="640533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12045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fond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6192011" y="2918718"/>
            <a:ext cx="518457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defRPr/>
            </a:pPr>
            <a:r>
              <a:rPr lang="fr-FR" sz="1600" b="1" dirty="0">
                <a:solidFill>
                  <a:schemeClr val="bg1"/>
                </a:solidFill>
                <a:latin typeface="Neo Sans" panose="02000506020000020004"/>
              </a:rPr>
              <a:t>Pôle Me</a:t>
            </a:r>
            <a:r>
              <a:rPr lang="fr-FR" sz="1600" b="1" baseline="0" dirty="0">
                <a:solidFill>
                  <a:schemeClr val="bg1"/>
                </a:solidFill>
                <a:latin typeface="Neo Sans" panose="02000506020000020004"/>
              </a:rPr>
              <a:t>r Bretagne Atlantique</a:t>
            </a:r>
            <a:br>
              <a:rPr lang="fr-FR" sz="1600" b="1" baseline="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Adresse physique</a:t>
            </a: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525, Avenue Alexis de Rochon</a:t>
            </a:r>
            <a:b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29280 Brest Cedex 3</a:t>
            </a:r>
          </a:p>
          <a:p>
            <a:pPr algn="r" eaLnBrk="1" hangingPunct="1">
              <a:defRPr/>
            </a:pPr>
            <a:endParaRPr lang="fr-FR" altLang="fr-FR" sz="1600" b="0" dirty="0">
              <a:solidFill>
                <a:schemeClr val="bg1"/>
              </a:solidFill>
              <a:latin typeface="Neo Sans" panose="02000506020000020004"/>
            </a:endParaRP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Adresse postale</a:t>
            </a: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CS 83809</a:t>
            </a: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29238 Brest Cedex 2</a:t>
            </a:r>
            <a:b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</a:br>
            <a:b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sz="1600" dirty="0">
                <a:solidFill>
                  <a:schemeClr val="bg1"/>
                </a:solidFill>
                <a:latin typeface="Neo Sans" panose="02000506020000020004"/>
              </a:rPr>
              <a:t>T +33 (0)2 98 05 63 17</a:t>
            </a:r>
            <a:br>
              <a:rPr lang="fr-FR" sz="160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sz="1600" dirty="0">
                <a:solidFill>
                  <a:schemeClr val="bg1"/>
                </a:solidFill>
                <a:latin typeface="Neo Sans" panose="02000506020000020004"/>
              </a:rPr>
              <a:t>contact@polemer-ba.com</a:t>
            </a:r>
          </a:p>
          <a:p>
            <a:pPr marL="0" marR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600" dirty="0">
              <a:solidFill>
                <a:schemeClr val="bg1"/>
              </a:solidFill>
              <a:latin typeface="Neo Sans" panose="02000506020000020004"/>
            </a:endParaRPr>
          </a:p>
          <a:p>
            <a:pPr marL="0" marR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chemeClr val="bg1"/>
                </a:solidFill>
                <a:latin typeface="Neo Sans" panose="02000506020000020004"/>
                <a:cs typeface="Helvetica"/>
              </a:rPr>
              <a:t>pole-mer-</a:t>
            </a:r>
            <a:r>
              <a:rPr lang="fr-FR" sz="1600" dirty="0" err="1">
                <a:solidFill>
                  <a:schemeClr val="bg1"/>
                </a:solidFill>
                <a:latin typeface="Neo Sans" panose="02000506020000020004"/>
                <a:cs typeface="Helvetica"/>
              </a:rPr>
              <a:t>bretagne</a:t>
            </a:r>
            <a:r>
              <a:rPr lang="fr-FR" sz="1600" dirty="0">
                <a:solidFill>
                  <a:schemeClr val="bg1"/>
                </a:solidFill>
                <a:latin typeface="Neo Sans" panose="02000506020000020004"/>
                <a:cs typeface="Helvetica"/>
              </a:rPr>
              <a:t>-</a:t>
            </a:r>
            <a:r>
              <a:rPr lang="fr-FR" sz="1600" dirty="0" err="1">
                <a:solidFill>
                  <a:schemeClr val="bg1"/>
                </a:solidFill>
                <a:latin typeface="Neo Sans" panose="02000506020000020004"/>
                <a:cs typeface="Helvetica"/>
              </a:rPr>
              <a:t>atlantique.com</a:t>
            </a:r>
            <a:endParaRPr lang="fr-FR" sz="1600" dirty="0">
              <a:solidFill>
                <a:schemeClr val="bg1"/>
              </a:solidFill>
              <a:latin typeface="Neo Sans" panose="02000506020000020004"/>
              <a:cs typeface="Helvetica"/>
            </a:endParaRPr>
          </a:p>
          <a:p>
            <a:pPr algn="r"/>
            <a:r>
              <a:rPr lang="fr-FR" sz="1600" dirty="0">
                <a:solidFill>
                  <a:schemeClr val="bg1"/>
                </a:solidFill>
                <a:latin typeface="Neo Sans" panose="02000506020000020004"/>
                <a:cs typeface="Helvetica"/>
              </a:rPr>
              <a:t>@</a:t>
            </a:r>
            <a:r>
              <a:rPr lang="fr-FR" sz="1600" dirty="0" err="1">
                <a:solidFill>
                  <a:schemeClr val="bg1"/>
                </a:solidFill>
                <a:latin typeface="Neo Sans" panose="02000506020000020004"/>
                <a:cs typeface="Helvetica"/>
              </a:rPr>
              <a:t>PoleMerBA</a:t>
            </a:r>
            <a:endParaRPr lang="fr-FR" sz="1600" dirty="0">
              <a:solidFill>
                <a:schemeClr val="bg1"/>
              </a:solidFill>
              <a:latin typeface="Neo Sans" panose="02000506020000020004"/>
              <a:cs typeface="Helvetica"/>
            </a:endParaRPr>
          </a:p>
        </p:txBody>
      </p:sp>
      <p:pic>
        <p:nvPicPr>
          <p:cNvPr id="7" name="Image 11" descr="PMBA-BD.png">
            <a:extLst>
              <a:ext uri="{FF2B5EF4-FFF2-40B4-BE49-F238E27FC236}">
                <a16:creationId xmlns:a16="http://schemas.microsoft.com/office/drawing/2014/main" id="{467A63DB-00A1-4B2C-9DAA-F5A2733BC0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" y="523875"/>
            <a:ext cx="3071999" cy="147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A35A15-32A6-4BBD-8C57-62E4F0C9A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"/>
          <a:stretch/>
        </p:blipFill>
        <p:spPr>
          <a:xfrm>
            <a:off x="3612" y="-706878"/>
            <a:ext cx="12188388" cy="3662542"/>
          </a:xfrm>
          <a:prstGeom prst="rect">
            <a:avLst/>
          </a:prstGeom>
        </p:spPr>
      </p:pic>
      <p:pic>
        <p:nvPicPr>
          <p:cNvPr id="12" name="Image 11" descr="PMBA-Print.png">
            <a:extLst>
              <a:ext uri="{FF2B5EF4-FFF2-40B4-BE49-F238E27FC236}">
                <a16:creationId xmlns:a16="http://schemas.microsoft.com/office/drawing/2014/main" id="{43897F6C-FB25-495E-A383-536D407513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529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 descr="club-partenaire-bandeau-normal.png">
            <a:extLst>
              <a:ext uri="{FF2B5EF4-FFF2-40B4-BE49-F238E27FC236}">
                <a16:creationId xmlns:a16="http://schemas.microsoft.com/office/drawing/2014/main" id="{4152743F-B4C8-46D8-8D66-50C5C11CA0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43650"/>
            <a:ext cx="121920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" descr="PMBA-Club-Partenaires-noir.png">
            <a:extLst>
              <a:ext uri="{FF2B5EF4-FFF2-40B4-BE49-F238E27FC236}">
                <a16:creationId xmlns:a16="http://schemas.microsoft.com/office/drawing/2014/main" id="{06593A8B-812F-465C-97B3-46FF87A91C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435" y="188912"/>
            <a:ext cx="1920000" cy="10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35627" y="0"/>
            <a:ext cx="9121013" cy="1268760"/>
          </a:xfrm>
          <a:prstGeom prst="rect">
            <a:avLst/>
          </a:prstGeom>
        </p:spPr>
        <p:txBody>
          <a:bodyPr tIns="0" bIns="468000" anchor="ctr"/>
          <a:lstStyle>
            <a:lvl1pPr algn="r">
              <a:defRPr sz="31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71539" y="1916833"/>
            <a:ext cx="9085101" cy="4209331"/>
          </a:xfrm>
          <a:prstGeom prst="rect">
            <a:avLst/>
          </a:prstGeom>
        </p:spPr>
        <p:txBody>
          <a:bodyPr/>
          <a:lstStyle>
            <a:lvl1pPr>
              <a:buClr>
                <a:srgbClr val="5E707F"/>
              </a:buClr>
              <a:buSzPct val="120000"/>
              <a:buFont typeface="Calibri" pitchFamily="34" charset="0"/>
              <a:buChar char="●"/>
              <a:defRPr sz="1700">
                <a:latin typeface="Neo Sans" panose="02000506020000020004"/>
              </a:defRPr>
            </a:lvl1pPr>
            <a:lvl2pPr>
              <a:buClr>
                <a:srgbClr val="5E707F"/>
              </a:buClr>
              <a:buFont typeface="Courier New" pitchFamily="49" charset="0"/>
              <a:buChar char="o"/>
              <a:defRPr sz="1600">
                <a:latin typeface="Neo Sans" panose="02000506020000020004"/>
              </a:defRPr>
            </a:lvl2pPr>
            <a:lvl3pPr>
              <a:buClr>
                <a:srgbClr val="5E707F"/>
              </a:buClr>
              <a:buFont typeface="Calibri" pitchFamily="34" charset="0"/>
              <a:buChar char="―"/>
              <a:defRPr sz="1600">
                <a:latin typeface="Neo Sans" panose="02000506020000020004"/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2772584" y="1412876"/>
            <a:ext cx="9084057" cy="360363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rgbClr val="5E707F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ED6E0BB-09C1-48C0-BFF9-15BF09B860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976784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E84FB3-6C5E-4776-9A77-495107E4E7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FEEEE79-0DB1-45C7-BD83-B3AE29712EA6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284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ond-bleu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786809"/>
            <a:ext cx="12188389" cy="614561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73278" y="1786128"/>
            <a:ext cx="6810805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fr-FR" sz="4000" b="1" kern="1200" dirty="0">
                <a:solidFill>
                  <a:schemeClr val="tx1"/>
                </a:solidFill>
                <a:latin typeface="Neo Sans" panose="02000506020000020004" pitchFamily="2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pic>
        <p:nvPicPr>
          <p:cNvPr id="3" name="Image 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678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pitre-bleu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" y="14075"/>
            <a:ext cx="12188387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69771" y="2468894"/>
            <a:ext cx="7386869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fr-FR" sz="4000" b="1" kern="1200" dirty="0">
                <a:solidFill>
                  <a:schemeClr val="tx1"/>
                </a:solidFill>
                <a:latin typeface="Neo Sans" panose="02000506020000020004" pitchFamily="2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pic>
        <p:nvPicPr>
          <p:cNvPr id="8" name="Image 7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22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dre du jour + pictos 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-das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kern="1200" dirty="0">
                <a:solidFill>
                  <a:schemeClr val="tx1"/>
                </a:solidFill>
                <a:latin typeface="Neo Sans" panose="02000506020000020004"/>
                <a:ea typeface="+mj-ea"/>
                <a:cs typeface="+mj-cs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484784"/>
            <a:ext cx="9134805" cy="4056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" name="Image 7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71F2A8D-FBC3-4BB2-B9A4-38293D20DA07}"/>
              </a:ext>
            </a:extLst>
          </p:cNvPr>
          <p:cNvSpPr txBox="1">
            <a:spLocks/>
          </p:cNvSpPr>
          <p:nvPr userDrawn="1"/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606E5B-ED8D-4CF0-8E8D-2D2A188DCAF6}" type="slidenum">
              <a:rPr lang="fr-FR" sz="1333" smtClean="0"/>
              <a:pPr/>
              <a:t>‹N°›</a:t>
            </a:fld>
            <a:endParaRPr lang="fr-FR" sz="1333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B9B32D2-58CC-4CAF-804C-B9E28AA1ADB6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44594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009CDD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kern="1200" dirty="0">
                <a:solidFill>
                  <a:schemeClr val="tx1"/>
                </a:solidFill>
                <a:latin typeface="Neo Sans" panose="02000506020000020004"/>
                <a:ea typeface="+mj-ea"/>
                <a:cs typeface="+mj-cs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6" name="Image 15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81E2BAF-DAE8-4296-907D-0174A22790ED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9079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589" y="0"/>
            <a:ext cx="12308113" cy="68580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kern="1200" dirty="0">
                <a:solidFill>
                  <a:schemeClr val="tx1"/>
                </a:solidFill>
                <a:latin typeface="Neo Sans" panose="02000506020000020004"/>
                <a:ea typeface="+mj-ea"/>
                <a:cs typeface="+mj-cs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34805" cy="45365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C8A558E4-92B6-4277-8E7B-8DEA5475D4F7}"/>
              </a:ext>
            </a:extLst>
          </p:cNvPr>
          <p:cNvSpPr txBox="1">
            <a:spLocks/>
          </p:cNvSpPr>
          <p:nvPr userDrawn="1"/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606E5B-ED8D-4CF0-8E8D-2D2A188DCAF6}" type="slidenum">
              <a:rPr lang="fr-FR" sz="1333" smtClean="0"/>
              <a:pPr/>
              <a:t>‹N°›</a:t>
            </a:fld>
            <a:endParaRPr lang="fr-FR" sz="1333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5CFA14B-E631-4B30-B2E2-CEDA9E6A1CA6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7922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28800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28800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BFAD8DE-D69C-4B1E-BD66-AFAB875659E4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455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455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7979AD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5" name="Image 14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6FB5EB-E3A7-4233-B1F6-5861F9C34AB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7186208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66F340F-436A-40CD-94CC-02AB6A79F1B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249869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9D169EA-B6EA-4A86-916C-DBDE6AFF09D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5610787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chemeClr val="accent4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A3F8E48-0B60-484F-BB22-22913426023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897388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978BFB8-D6C6-4121-BEE4-C00679DF7A93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257066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81E0EB3-AA5A-448D-A134-F4F52034E446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148725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2949B4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79F82C3-D625-4988-ADD3-EDF9118DA0E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88541" y="1087870"/>
            <a:ext cx="8003459" cy="0"/>
          </a:xfrm>
          <a:prstGeom prst="line">
            <a:avLst/>
          </a:prstGeom>
          <a:noFill/>
          <a:ln w="38100">
            <a:solidFill>
              <a:srgbClr val="004884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3086194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AABB84E-C3E5-46C5-90CB-7D48E6013BF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88541" y="1087870"/>
            <a:ext cx="8003459" cy="0"/>
          </a:xfrm>
          <a:prstGeom prst="line">
            <a:avLst/>
          </a:prstGeom>
          <a:noFill/>
          <a:ln w="38100">
            <a:solidFill>
              <a:srgbClr val="004884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7010385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90763BD-4184-40DC-904D-A6B10D5E01D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88541" y="1087870"/>
            <a:ext cx="8003459" cy="0"/>
          </a:xfrm>
          <a:prstGeom prst="line">
            <a:avLst/>
          </a:prstGeom>
          <a:noFill/>
          <a:ln w="38100">
            <a:solidFill>
              <a:srgbClr val="004884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010048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4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5EAABB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382767F-E469-4CF5-8278-736F0729162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601497" y="1068848"/>
            <a:ext cx="7590503" cy="0"/>
          </a:xfrm>
          <a:prstGeom prst="line">
            <a:avLst/>
          </a:prstGeom>
          <a:noFill/>
          <a:ln w="38100">
            <a:solidFill>
              <a:srgbClr val="00ADC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14472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1028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4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8E94492-6EA9-4DD4-8335-E91C31ED89C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601497" y="1068848"/>
            <a:ext cx="7590503" cy="0"/>
          </a:xfrm>
          <a:prstGeom prst="line">
            <a:avLst/>
          </a:prstGeom>
          <a:noFill/>
          <a:ln w="38100">
            <a:solidFill>
              <a:srgbClr val="00ADC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8826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4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buClr>
                <a:srgbClr val="53ACC0"/>
              </a:buCl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3634731-17E6-424B-85E1-0553D662C6A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601497" y="1068848"/>
            <a:ext cx="7590503" cy="0"/>
          </a:xfrm>
          <a:prstGeom prst="line">
            <a:avLst/>
          </a:prstGeom>
          <a:noFill/>
          <a:ln w="38100">
            <a:solidFill>
              <a:srgbClr val="00ADC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143557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5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85B04E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B89E644-8682-4771-BFA7-83476C4E9091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350774" y="1054612"/>
            <a:ext cx="7841227" cy="0"/>
          </a:xfrm>
          <a:prstGeom prst="line">
            <a:avLst/>
          </a:prstGeom>
          <a:noFill/>
          <a:ln w="38100">
            <a:solidFill>
              <a:srgbClr val="83C04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93264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5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956D2C8-EEE0-4EF2-BBE6-59D04A6CC2E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350774" y="1054612"/>
            <a:ext cx="7841227" cy="0"/>
          </a:xfrm>
          <a:prstGeom prst="line">
            <a:avLst/>
          </a:prstGeom>
          <a:noFill/>
          <a:ln w="38100">
            <a:solidFill>
              <a:srgbClr val="83C04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419056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5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6DD81D6-4DCF-47E0-A652-BE8A7F49C57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350774" y="1054612"/>
            <a:ext cx="7841227" cy="0"/>
          </a:xfrm>
          <a:prstGeom prst="line">
            <a:avLst/>
          </a:prstGeom>
          <a:noFill/>
          <a:ln w="38100">
            <a:solidFill>
              <a:srgbClr val="83C04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896713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6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6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009592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3CA7ADB-6469-4DB4-B7D1-DD1308EE842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73794" y="1039863"/>
            <a:ext cx="8018206" cy="0"/>
          </a:xfrm>
          <a:prstGeom prst="line">
            <a:avLst/>
          </a:prstGeom>
          <a:noFill/>
          <a:ln w="38100">
            <a:solidFill>
              <a:srgbClr val="005F6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187125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6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6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8C25B8B-1AE1-4C6E-88BA-B36026DB0FE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73794" y="1039863"/>
            <a:ext cx="8018206" cy="0"/>
          </a:xfrm>
          <a:prstGeom prst="line">
            <a:avLst/>
          </a:prstGeom>
          <a:noFill/>
          <a:ln w="38100">
            <a:solidFill>
              <a:srgbClr val="005F6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9246091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6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5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5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A736868-4B50-4EF8-AAE7-06851597268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73794" y="1039863"/>
            <a:ext cx="8018206" cy="0"/>
          </a:xfrm>
          <a:prstGeom prst="line">
            <a:avLst/>
          </a:prstGeom>
          <a:noFill/>
          <a:ln w="38100">
            <a:solidFill>
              <a:srgbClr val="005F6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874674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-bleu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6" name="Image 5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4463819" y="3502750"/>
            <a:ext cx="681675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4267" b="0" dirty="0">
                <a:solidFill>
                  <a:schemeClr val="bg1"/>
                </a:solidFill>
                <a:latin typeface="Neo Sans" panose="02000506020000020004"/>
              </a:rPr>
              <a:t>Merci de votre attention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BD87CCA9-0523-48A8-B2E1-B4A3EEAC7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872" y="640533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533132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fond-bleu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6192011" y="2918718"/>
            <a:ext cx="518457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defRPr/>
            </a:pPr>
            <a:r>
              <a:rPr lang="fr-FR" sz="1600" b="1" dirty="0">
                <a:solidFill>
                  <a:schemeClr val="bg1"/>
                </a:solidFill>
                <a:latin typeface="Neo Sans" panose="02000506020000020004"/>
              </a:rPr>
              <a:t>Pôle Me</a:t>
            </a:r>
            <a:r>
              <a:rPr lang="fr-FR" sz="1600" b="1" baseline="0" dirty="0">
                <a:solidFill>
                  <a:schemeClr val="bg1"/>
                </a:solidFill>
                <a:latin typeface="Neo Sans" panose="02000506020000020004"/>
              </a:rPr>
              <a:t>r Bretagne Atlantique</a:t>
            </a:r>
            <a:br>
              <a:rPr lang="fr-FR" sz="1600" b="1" baseline="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Adresse physique</a:t>
            </a: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525, Avenue Alexis de Rochon</a:t>
            </a:r>
            <a:b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29280 Brest Cedex 3</a:t>
            </a:r>
          </a:p>
          <a:p>
            <a:pPr algn="r" eaLnBrk="1" hangingPunct="1">
              <a:defRPr/>
            </a:pPr>
            <a:endParaRPr lang="fr-FR" altLang="fr-FR" sz="1600" b="0" dirty="0">
              <a:solidFill>
                <a:schemeClr val="bg1"/>
              </a:solidFill>
              <a:latin typeface="Neo Sans" panose="02000506020000020004"/>
            </a:endParaRP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Adresse postale</a:t>
            </a: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CS 83809</a:t>
            </a: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29238 Brest Cedex 2</a:t>
            </a:r>
            <a:b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</a:br>
            <a:b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sz="1600" dirty="0">
                <a:solidFill>
                  <a:schemeClr val="bg1"/>
                </a:solidFill>
                <a:latin typeface="Neo Sans" panose="02000506020000020004"/>
              </a:rPr>
              <a:t>T +33 (0)2 98 05 63 17</a:t>
            </a:r>
            <a:br>
              <a:rPr lang="fr-FR" sz="160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sz="1600" dirty="0">
                <a:solidFill>
                  <a:schemeClr val="bg1"/>
                </a:solidFill>
                <a:latin typeface="Neo Sans" panose="02000506020000020004"/>
              </a:rPr>
              <a:t>contact@polemer-ba.com</a:t>
            </a:r>
          </a:p>
          <a:p>
            <a:pPr marL="0" marR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600" dirty="0">
              <a:solidFill>
                <a:schemeClr val="bg1"/>
              </a:solidFill>
              <a:latin typeface="Neo Sans" panose="02000506020000020004"/>
            </a:endParaRPr>
          </a:p>
          <a:p>
            <a:pPr marL="0" marR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chemeClr val="bg1"/>
                </a:solidFill>
                <a:latin typeface="Neo Sans" panose="02000506020000020004"/>
                <a:cs typeface="Helvetica"/>
              </a:rPr>
              <a:t>pole-mer-bretagne-atlantique.com</a:t>
            </a:r>
          </a:p>
          <a:p>
            <a:pPr algn="r"/>
            <a:r>
              <a:rPr lang="fr-FR" sz="1600" dirty="0">
                <a:solidFill>
                  <a:schemeClr val="bg1"/>
                </a:solidFill>
                <a:latin typeface="Neo Sans" panose="02000506020000020004"/>
                <a:cs typeface="Helvetica"/>
              </a:rPr>
              <a:t>@</a:t>
            </a:r>
            <a:r>
              <a:rPr lang="fr-FR" sz="1600" dirty="0" err="1">
                <a:solidFill>
                  <a:schemeClr val="bg1"/>
                </a:solidFill>
                <a:latin typeface="Neo Sans" panose="02000506020000020004"/>
                <a:cs typeface="Helvetica"/>
              </a:rPr>
              <a:t>PoleMerBA</a:t>
            </a:r>
            <a:endParaRPr lang="fr-FR" sz="1600" dirty="0">
              <a:solidFill>
                <a:schemeClr val="bg1"/>
              </a:solidFill>
              <a:latin typeface="Neo Sans" panose="02000506020000020004"/>
              <a:cs typeface="Helvetica"/>
            </a:endParaRPr>
          </a:p>
        </p:txBody>
      </p:sp>
      <p:pic>
        <p:nvPicPr>
          <p:cNvPr id="7" name="Image 11" descr="PMBA-BD.png">
            <a:extLst>
              <a:ext uri="{FF2B5EF4-FFF2-40B4-BE49-F238E27FC236}">
                <a16:creationId xmlns:a16="http://schemas.microsoft.com/office/drawing/2014/main" id="{467A63DB-00A1-4B2C-9DAA-F5A2733BC0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" y="523875"/>
            <a:ext cx="3071999" cy="147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A35A15-32A6-4BBD-8C57-62E4F0C9A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"/>
          <a:stretch/>
        </p:blipFill>
        <p:spPr>
          <a:xfrm>
            <a:off x="3612" y="-706878"/>
            <a:ext cx="12188388" cy="3662542"/>
          </a:xfrm>
          <a:prstGeom prst="rect">
            <a:avLst/>
          </a:prstGeom>
        </p:spPr>
      </p:pic>
      <p:pic>
        <p:nvPicPr>
          <p:cNvPr id="12" name="Image 11" descr="PMBA-Print.png">
            <a:extLst>
              <a:ext uri="{FF2B5EF4-FFF2-40B4-BE49-F238E27FC236}">
                <a16:creationId xmlns:a16="http://schemas.microsoft.com/office/drawing/2014/main" id="{43897F6C-FB25-495E-A383-536D407513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08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chemeClr val="accent4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7447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 descr="club-partenaire-bandeau-normal.png">
            <a:extLst>
              <a:ext uri="{FF2B5EF4-FFF2-40B4-BE49-F238E27FC236}">
                <a16:creationId xmlns:a16="http://schemas.microsoft.com/office/drawing/2014/main" id="{4152743F-B4C8-46D8-8D66-50C5C11CA0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43650"/>
            <a:ext cx="121920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" descr="PMBA-Club-Partenaires-noir.png">
            <a:extLst>
              <a:ext uri="{FF2B5EF4-FFF2-40B4-BE49-F238E27FC236}">
                <a16:creationId xmlns:a16="http://schemas.microsoft.com/office/drawing/2014/main" id="{06593A8B-812F-465C-97B3-46FF87A91C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435" y="188912"/>
            <a:ext cx="1920000" cy="10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35627" y="0"/>
            <a:ext cx="9121013" cy="1268760"/>
          </a:xfrm>
          <a:prstGeom prst="rect">
            <a:avLst/>
          </a:prstGeom>
        </p:spPr>
        <p:txBody>
          <a:bodyPr tIns="0" bIns="468000" anchor="ctr"/>
          <a:lstStyle>
            <a:lvl1pPr algn="r">
              <a:defRPr sz="31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71539" y="1916833"/>
            <a:ext cx="9085101" cy="4209331"/>
          </a:xfrm>
          <a:prstGeom prst="rect">
            <a:avLst/>
          </a:prstGeom>
        </p:spPr>
        <p:txBody>
          <a:bodyPr/>
          <a:lstStyle>
            <a:lvl1pPr>
              <a:buClr>
                <a:srgbClr val="5E707F"/>
              </a:buClr>
              <a:buSzPct val="120000"/>
              <a:buFont typeface="Calibri" pitchFamily="34" charset="0"/>
              <a:buChar char="●"/>
              <a:defRPr sz="1700">
                <a:latin typeface="Neo Sans" panose="02000506020000020004"/>
              </a:defRPr>
            </a:lvl1pPr>
            <a:lvl2pPr>
              <a:buClr>
                <a:srgbClr val="5E707F"/>
              </a:buClr>
              <a:buFont typeface="Courier New" pitchFamily="49" charset="0"/>
              <a:buChar char="o"/>
              <a:defRPr sz="1600">
                <a:latin typeface="Neo Sans" panose="02000506020000020004"/>
              </a:defRPr>
            </a:lvl2pPr>
            <a:lvl3pPr>
              <a:buClr>
                <a:srgbClr val="5E707F"/>
              </a:buClr>
              <a:buFont typeface="Calibri" pitchFamily="34" charset="0"/>
              <a:buChar char="―"/>
              <a:defRPr sz="1600">
                <a:latin typeface="Neo Sans" panose="02000506020000020004"/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2772584" y="1412876"/>
            <a:ext cx="9084057" cy="360363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rgbClr val="5E707F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ED6E0BB-09C1-48C0-BFF9-15BF09B860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976784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E84FB3-6C5E-4776-9A77-495107E4E7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FEEEE79-0DB1-45C7-BD83-B3AE29712EA6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16562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ond-ble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786809"/>
            <a:ext cx="12188389" cy="614561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73278" y="1786128"/>
            <a:ext cx="6810805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fr-FR" sz="4000" b="1" kern="1200" dirty="0">
                <a:solidFill>
                  <a:schemeClr val="tx1"/>
                </a:solidFill>
                <a:latin typeface="Neo Sans" panose="02000506020000020004" pitchFamily="2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3" name="Image 2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95203"/>
      </p:ext>
    </p:extLst>
  </p:cSld>
  <p:clrMapOvr>
    <a:masterClrMapping/>
  </p:clrMapOvr>
  <p:hf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pitre-ble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" y="14075"/>
            <a:ext cx="12188387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69771" y="2468894"/>
            <a:ext cx="7386869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fr-FR" sz="4000" b="1" kern="1200" dirty="0">
                <a:solidFill>
                  <a:schemeClr val="tx1"/>
                </a:solidFill>
                <a:latin typeface="Neo Sans" panose="02000506020000020004" pitchFamily="2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8" name="Image 7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75801"/>
      </p:ext>
    </p:extLst>
  </p:cSld>
  <p:clrMapOvr>
    <a:masterClrMapping/>
  </p:clrMapOvr>
  <p:hf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dre du jour + pictos 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-d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kern="1200" dirty="0">
                <a:solidFill>
                  <a:schemeClr val="tx1"/>
                </a:solidFill>
                <a:latin typeface="Neo Sans" panose="02000506020000020004"/>
                <a:ea typeface="+mj-ea"/>
                <a:cs typeface="+mj-cs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484784"/>
            <a:ext cx="9134805" cy="4056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8" name="Image 7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71F2A8D-FBC3-4BB2-B9A4-38293D20DA07}"/>
              </a:ext>
            </a:extLst>
          </p:cNvPr>
          <p:cNvSpPr txBox="1">
            <a:spLocks/>
          </p:cNvSpPr>
          <p:nvPr/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606E5B-ED8D-4CF0-8E8D-2D2A188DCAF6}" type="slidenum">
              <a:rPr lang="fr-FR" sz="1333" smtClean="0"/>
              <a:pPr/>
              <a:t>‹N°›</a:t>
            </a:fld>
            <a:endParaRPr lang="fr-FR" sz="1333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B9B32D2-58CC-4CAF-804C-B9E28AA1ADB6}"/>
              </a:ext>
            </a:extLst>
          </p:cNvPr>
          <p:cNvCxnSpPr>
            <a:cxnSpLocks/>
          </p:cNvCxnSpPr>
          <p:nvPr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480081"/>
      </p:ext>
    </p:extLst>
  </p:cSld>
  <p:clrMapOvr>
    <a:masterClrMapping/>
  </p:clrMapOvr>
  <p:hf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énérique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009CDD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kern="1200" dirty="0">
                <a:solidFill>
                  <a:schemeClr val="tx1"/>
                </a:solidFill>
                <a:latin typeface="Neo Sans" panose="02000506020000020004"/>
                <a:ea typeface="+mj-ea"/>
                <a:cs typeface="+mj-cs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6" name="Image 15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81E2BAF-DAE8-4296-907D-0174A22790ED}"/>
              </a:ext>
            </a:extLst>
          </p:cNvPr>
          <p:cNvCxnSpPr>
            <a:cxnSpLocks/>
          </p:cNvCxnSpPr>
          <p:nvPr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337136"/>
      </p:ext>
    </p:extLst>
  </p:cSld>
  <p:clrMapOvr>
    <a:masterClrMapping/>
  </p:clrMapOvr>
  <p:hf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énérique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9" y="0"/>
            <a:ext cx="12308113" cy="68580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kern="1200" dirty="0">
                <a:solidFill>
                  <a:schemeClr val="tx1"/>
                </a:solidFill>
                <a:latin typeface="Neo Sans" panose="02000506020000020004"/>
                <a:ea typeface="+mj-ea"/>
                <a:cs typeface="+mj-cs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pic>
        <p:nvPicPr>
          <p:cNvPr id="14" name="Image 13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34805" cy="45365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C8A558E4-92B6-4277-8E7B-8DEA5475D4F7}"/>
              </a:ext>
            </a:extLst>
          </p:cNvPr>
          <p:cNvSpPr txBox="1">
            <a:spLocks/>
          </p:cNvSpPr>
          <p:nvPr/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606E5B-ED8D-4CF0-8E8D-2D2A188DCAF6}" type="slidenum">
              <a:rPr lang="fr-FR" sz="1333" smtClean="0"/>
              <a:pPr/>
              <a:t>‹N°›</a:t>
            </a:fld>
            <a:endParaRPr lang="fr-FR" sz="1333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5CFA14B-E631-4B30-B2E2-CEDA9E6A1CA6}"/>
              </a:ext>
            </a:extLst>
          </p:cNvPr>
          <p:cNvCxnSpPr>
            <a:cxnSpLocks/>
          </p:cNvCxnSpPr>
          <p:nvPr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070085"/>
      </p:ext>
    </p:extLst>
  </p:cSld>
  <p:clrMapOvr>
    <a:masterClrMapping/>
  </p:clrMapOvr>
  <p:hf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énérique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28800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28800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BFAD8DE-D69C-4B1E-BD66-AFAB875659E4}"/>
              </a:ext>
            </a:extLst>
          </p:cNvPr>
          <p:cNvCxnSpPr>
            <a:cxnSpLocks/>
          </p:cNvCxnSpPr>
          <p:nvPr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985143"/>
      </p:ext>
    </p:extLst>
  </p:cSld>
  <p:clrMapOvr>
    <a:masterClrMapping/>
  </p:clrMapOvr>
  <p:hf hdr="0" ft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S 1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7979AD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5" name="Image 14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6FB5EB-E3A7-4233-B1F6-5861F9C34AB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821006973"/>
      </p:ext>
    </p:extLst>
  </p:cSld>
  <p:clrMapOvr>
    <a:masterClrMapping/>
  </p:clrMapOvr>
  <p:hf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S 1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66F340F-436A-40CD-94CC-02AB6A79F1B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05748647"/>
      </p:ext>
    </p:extLst>
  </p:cSld>
  <p:clrMapOvr>
    <a:masterClrMapping/>
  </p:clrMapOvr>
  <p:hf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S 1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9D169EA-B6EA-4A86-916C-DBDE6AFF09D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2293229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257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S 2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chemeClr val="accent4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A3F8E48-0B60-484F-BB22-22913426023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017184129"/>
      </p:ext>
    </p:extLst>
  </p:cSld>
  <p:clrMapOvr>
    <a:masterClrMapping/>
  </p:clrMapOvr>
  <p:hf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S 2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978BFB8-D6C6-4121-BEE4-C00679DF7A9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078310203"/>
      </p:ext>
    </p:extLst>
  </p:cSld>
  <p:clrMapOvr>
    <a:masterClrMapping/>
  </p:clrMapOvr>
  <p:hf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S 2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81E0EB3-AA5A-448D-A134-F4F52034E44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09959588"/>
      </p:ext>
    </p:extLst>
  </p:cSld>
  <p:clrMapOvr>
    <a:masterClrMapping/>
  </p:clrMapOvr>
  <p:hf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S 3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2949B4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79F82C3-D625-4988-ADD3-EDF9118DA0E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188541" y="1087870"/>
            <a:ext cx="8003459" cy="0"/>
          </a:xfrm>
          <a:prstGeom prst="line">
            <a:avLst/>
          </a:prstGeom>
          <a:noFill/>
          <a:ln w="38100">
            <a:solidFill>
              <a:srgbClr val="004884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7463464"/>
      </p:ext>
    </p:extLst>
  </p:cSld>
  <p:clrMapOvr>
    <a:masterClrMapping/>
  </p:clrMapOvr>
  <p:hf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S 3 : Ti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AABB84E-C3E5-46C5-90CB-7D48E6013BF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188541" y="1087870"/>
            <a:ext cx="8003459" cy="0"/>
          </a:xfrm>
          <a:prstGeom prst="line">
            <a:avLst/>
          </a:prstGeom>
          <a:noFill/>
          <a:ln w="38100">
            <a:solidFill>
              <a:srgbClr val="004884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28864343"/>
      </p:ext>
    </p:extLst>
  </p:cSld>
  <p:clrMapOvr>
    <a:masterClrMapping/>
  </p:clrMapOvr>
  <p:hf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S 3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90763BD-4184-40DC-904D-A6B10D5E01D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188541" y="1087870"/>
            <a:ext cx="8003459" cy="0"/>
          </a:xfrm>
          <a:prstGeom prst="line">
            <a:avLst/>
          </a:prstGeom>
          <a:noFill/>
          <a:ln w="38100">
            <a:solidFill>
              <a:srgbClr val="004884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30279457"/>
      </p:ext>
    </p:extLst>
  </p:cSld>
  <p:clrMapOvr>
    <a:masterClrMapping/>
  </p:clrMapOvr>
  <p:hf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S 4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5EAABB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382767F-E469-4CF5-8278-736F0729162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601497" y="1068848"/>
            <a:ext cx="7590503" cy="0"/>
          </a:xfrm>
          <a:prstGeom prst="line">
            <a:avLst/>
          </a:prstGeom>
          <a:noFill/>
          <a:ln w="38100">
            <a:solidFill>
              <a:srgbClr val="00ADC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51913096"/>
      </p:ext>
    </p:extLst>
  </p:cSld>
  <p:clrMapOvr>
    <a:masterClrMapping/>
  </p:clrMapOvr>
  <p:hf hdr="0" ft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S 4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8E94492-6EA9-4DD4-8335-E91C31ED89C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601497" y="1068848"/>
            <a:ext cx="7590503" cy="0"/>
          </a:xfrm>
          <a:prstGeom prst="line">
            <a:avLst/>
          </a:prstGeom>
          <a:noFill/>
          <a:ln w="38100">
            <a:solidFill>
              <a:srgbClr val="00ADC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41289466"/>
      </p:ext>
    </p:extLst>
  </p:cSld>
  <p:clrMapOvr>
    <a:masterClrMapping/>
  </p:clrMapOvr>
  <p:hf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S 4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buClr>
                <a:srgbClr val="53ACC0"/>
              </a:buCl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3634731-17E6-424B-85E1-0553D662C6A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601497" y="1068848"/>
            <a:ext cx="7590503" cy="0"/>
          </a:xfrm>
          <a:prstGeom prst="line">
            <a:avLst/>
          </a:prstGeom>
          <a:noFill/>
          <a:ln w="38100">
            <a:solidFill>
              <a:srgbClr val="00ADC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02437917"/>
      </p:ext>
    </p:extLst>
  </p:cSld>
  <p:clrMapOvr>
    <a:masterClrMapping/>
  </p:clrMapOvr>
  <p:hf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S 5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85B04E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B89E644-8682-4771-BFA7-83476C4E909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350774" y="1054612"/>
            <a:ext cx="7841227" cy="0"/>
          </a:xfrm>
          <a:prstGeom prst="line">
            <a:avLst/>
          </a:prstGeom>
          <a:noFill/>
          <a:ln w="38100">
            <a:solidFill>
              <a:srgbClr val="83C04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0130262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3108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S 5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956D2C8-EEE0-4EF2-BBE6-59D04A6CC2E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350774" y="1054612"/>
            <a:ext cx="7841227" cy="0"/>
          </a:xfrm>
          <a:prstGeom prst="line">
            <a:avLst/>
          </a:prstGeom>
          <a:noFill/>
          <a:ln w="38100">
            <a:solidFill>
              <a:srgbClr val="83C04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19212439"/>
      </p:ext>
    </p:extLst>
  </p:cSld>
  <p:clrMapOvr>
    <a:masterClrMapping/>
  </p:clrMapOvr>
  <p:hf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S 5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6DD81D6-4DCF-47E0-A652-BE8A7F49C57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350774" y="1054612"/>
            <a:ext cx="7841227" cy="0"/>
          </a:xfrm>
          <a:prstGeom prst="line">
            <a:avLst/>
          </a:prstGeom>
          <a:noFill/>
          <a:ln w="38100">
            <a:solidFill>
              <a:srgbClr val="83C04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34783136"/>
      </p:ext>
    </p:extLst>
  </p:cSld>
  <p:clrMapOvr>
    <a:masterClrMapping/>
  </p:clrMapOvr>
  <p:hf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S 6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6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009592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3CA7ADB-6469-4DB4-B7D1-DD1308EE842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173794" y="1039863"/>
            <a:ext cx="8018206" cy="0"/>
          </a:xfrm>
          <a:prstGeom prst="line">
            <a:avLst/>
          </a:prstGeom>
          <a:noFill/>
          <a:ln w="38100">
            <a:solidFill>
              <a:srgbClr val="005F6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34398405"/>
      </p:ext>
    </p:extLst>
  </p:cSld>
  <p:clrMapOvr>
    <a:masterClrMapping/>
  </p:clrMapOvr>
  <p:hf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S 6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6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8C25B8B-1AE1-4C6E-88BA-B36026DB0FE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173794" y="1039863"/>
            <a:ext cx="8018206" cy="0"/>
          </a:xfrm>
          <a:prstGeom prst="line">
            <a:avLst/>
          </a:prstGeom>
          <a:noFill/>
          <a:ln w="38100">
            <a:solidFill>
              <a:srgbClr val="005F6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51648878"/>
      </p:ext>
    </p:extLst>
  </p:cSld>
  <p:clrMapOvr>
    <a:masterClrMapping/>
  </p:clrMapOvr>
  <p:hf hdr="0" ft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S 6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5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5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A736868-4B50-4EF8-AAE7-06851597268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173794" y="1039863"/>
            <a:ext cx="8018206" cy="0"/>
          </a:xfrm>
          <a:prstGeom prst="line">
            <a:avLst/>
          </a:prstGeom>
          <a:noFill/>
          <a:ln w="38100">
            <a:solidFill>
              <a:srgbClr val="005F6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20126079"/>
      </p:ext>
    </p:extLst>
  </p:cSld>
  <p:clrMapOvr>
    <a:masterClrMapping/>
  </p:clrMapOvr>
  <p:hf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-ble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6" name="Image 5" descr="PMBA-Pri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463819" y="3502750"/>
            <a:ext cx="681675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4267" b="0" dirty="0">
                <a:solidFill>
                  <a:schemeClr val="bg1"/>
                </a:solidFill>
                <a:latin typeface="Neo Sans" panose="02000506020000020004"/>
              </a:rPr>
              <a:t>Merci de votre attention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BD87CCA9-0523-48A8-B2E1-B4A3EEAC7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872" y="640533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8767096"/>
      </p:ext>
    </p:extLst>
  </p:cSld>
  <p:clrMapOvr>
    <a:masterClrMapping/>
  </p:clrMapOvr>
  <p:hf hdr="0" ft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fond-ble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192011" y="2918718"/>
            <a:ext cx="518457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defRPr/>
            </a:pPr>
            <a:r>
              <a:rPr lang="fr-FR" sz="1600" b="1" dirty="0">
                <a:solidFill>
                  <a:schemeClr val="bg1"/>
                </a:solidFill>
                <a:latin typeface="Neo Sans" panose="02000506020000020004"/>
              </a:rPr>
              <a:t>Pôle Me</a:t>
            </a:r>
            <a:r>
              <a:rPr lang="fr-FR" sz="1600" b="1" baseline="0" dirty="0">
                <a:solidFill>
                  <a:schemeClr val="bg1"/>
                </a:solidFill>
                <a:latin typeface="Neo Sans" panose="02000506020000020004"/>
              </a:rPr>
              <a:t>r Bretagne Atlantique</a:t>
            </a:r>
            <a:br>
              <a:rPr lang="fr-FR" sz="1600" b="1" baseline="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Adresse physique</a:t>
            </a: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525, Avenue Alexis de Rochon</a:t>
            </a:r>
            <a:b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29280 Brest Cedex 3</a:t>
            </a:r>
          </a:p>
          <a:p>
            <a:pPr algn="r" eaLnBrk="1" hangingPunct="1">
              <a:defRPr/>
            </a:pPr>
            <a:endParaRPr lang="fr-FR" altLang="fr-FR" sz="1600" b="0" dirty="0">
              <a:solidFill>
                <a:schemeClr val="bg1"/>
              </a:solidFill>
              <a:latin typeface="Neo Sans" panose="02000506020000020004"/>
            </a:endParaRP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Adresse postale</a:t>
            </a: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CS 83809</a:t>
            </a: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29238 Brest Cedex 2</a:t>
            </a:r>
            <a:b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</a:br>
            <a:b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sz="1600" dirty="0">
                <a:solidFill>
                  <a:schemeClr val="bg1"/>
                </a:solidFill>
                <a:latin typeface="Neo Sans" panose="02000506020000020004"/>
              </a:rPr>
              <a:t>T +33 (0)2 98 05 63 17</a:t>
            </a:r>
            <a:br>
              <a:rPr lang="fr-FR" sz="160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sz="1600" dirty="0">
                <a:solidFill>
                  <a:schemeClr val="bg1"/>
                </a:solidFill>
                <a:latin typeface="Neo Sans" panose="02000506020000020004"/>
              </a:rPr>
              <a:t>contact@polemer-ba.com</a:t>
            </a:r>
          </a:p>
          <a:p>
            <a:pPr marL="0" marR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600" dirty="0">
              <a:solidFill>
                <a:schemeClr val="bg1"/>
              </a:solidFill>
              <a:latin typeface="Neo Sans" panose="02000506020000020004"/>
            </a:endParaRPr>
          </a:p>
          <a:p>
            <a:pPr marL="0" marR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chemeClr val="bg1"/>
                </a:solidFill>
                <a:latin typeface="Neo Sans" panose="02000506020000020004"/>
                <a:cs typeface="Helvetica"/>
              </a:rPr>
              <a:t>pole-mer-</a:t>
            </a:r>
            <a:r>
              <a:rPr lang="fr-FR" sz="1600" dirty="0" err="1">
                <a:solidFill>
                  <a:schemeClr val="bg1"/>
                </a:solidFill>
                <a:latin typeface="Neo Sans" panose="02000506020000020004"/>
                <a:cs typeface="Helvetica"/>
              </a:rPr>
              <a:t>bretagne</a:t>
            </a:r>
            <a:r>
              <a:rPr lang="fr-FR" sz="1600" dirty="0">
                <a:solidFill>
                  <a:schemeClr val="bg1"/>
                </a:solidFill>
                <a:latin typeface="Neo Sans" panose="02000506020000020004"/>
                <a:cs typeface="Helvetica"/>
              </a:rPr>
              <a:t>-</a:t>
            </a:r>
            <a:r>
              <a:rPr lang="fr-FR" sz="1600" dirty="0" err="1">
                <a:solidFill>
                  <a:schemeClr val="bg1"/>
                </a:solidFill>
                <a:latin typeface="Neo Sans" panose="02000506020000020004"/>
                <a:cs typeface="Helvetica"/>
              </a:rPr>
              <a:t>atlantique.com</a:t>
            </a:r>
            <a:endParaRPr lang="fr-FR" sz="1600" dirty="0">
              <a:solidFill>
                <a:schemeClr val="bg1"/>
              </a:solidFill>
              <a:latin typeface="Neo Sans" panose="02000506020000020004"/>
              <a:cs typeface="Helvetica"/>
            </a:endParaRPr>
          </a:p>
          <a:p>
            <a:pPr algn="r"/>
            <a:r>
              <a:rPr lang="fr-FR" sz="1600" dirty="0">
                <a:solidFill>
                  <a:schemeClr val="bg1"/>
                </a:solidFill>
                <a:latin typeface="Neo Sans" panose="02000506020000020004"/>
                <a:cs typeface="Helvetica"/>
              </a:rPr>
              <a:t>@</a:t>
            </a:r>
            <a:r>
              <a:rPr lang="fr-FR" sz="1600" dirty="0" err="1">
                <a:solidFill>
                  <a:schemeClr val="bg1"/>
                </a:solidFill>
                <a:latin typeface="Neo Sans" panose="02000506020000020004"/>
                <a:cs typeface="Helvetica"/>
              </a:rPr>
              <a:t>PoleMerBA</a:t>
            </a:r>
            <a:endParaRPr lang="fr-FR" sz="1600" dirty="0">
              <a:solidFill>
                <a:schemeClr val="bg1"/>
              </a:solidFill>
              <a:latin typeface="Neo Sans" panose="02000506020000020004"/>
              <a:cs typeface="Helvetica"/>
            </a:endParaRPr>
          </a:p>
        </p:txBody>
      </p:sp>
      <p:pic>
        <p:nvPicPr>
          <p:cNvPr id="7" name="Image 11" descr="PMBA-BD.png">
            <a:extLst>
              <a:ext uri="{FF2B5EF4-FFF2-40B4-BE49-F238E27FC236}">
                <a16:creationId xmlns:a16="http://schemas.microsoft.com/office/drawing/2014/main" id="{467A63DB-00A1-4B2C-9DAA-F5A2733BC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523875"/>
            <a:ext cx="3071999" cy="147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A35A15-32A6-4BBD-8C57-62E4F0C9A6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t="32319" r="-31" b="37630"/>
          <a:stretch/>
        </p:blipFill>
        <p:spPr>
          <a:xfrm>
            <a:off x="3612" y="-706878"/>
            <a:ext cx="12188388" cy="3662542"/>
          </a:xfrm>
          <a:prstGeom prst="rect">
            <a:avLst/>
          </a:prstGeom>
        </p:spPr>
      </p:pic>
      <p:pic>
        <p:nvPicPr>
          <p:cNvPr id="12" name="Image 11" descr="PMBA-Print.png">
            <a:extLst>
              <a:ext uri="{FF2B5EF4-FFF2-40B4-BE49-F238E27FC236}">
                <a16:creationId xmlns:a16="http://schemas.microsoft.com/office/drawing/2014/main" id="{43897F6C-FB25-495E-A383-536D407513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43142"/>
      </p:ext>
    </p:extLst>
  </p:cSld>
  <p:clrMapOvr>
    <a:masterClrMapping/>
  </p:clrMapOvr>
  <p:hf hdr="0" ftr="0" dt="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 descr="club-partenaire-bandeau-normal.png">
            <a:extLst>
              <a:ext uri="{FF2B5EF4-FFF2-40B4-BE49-F238E27FC236}">
                <a16:creationId xmlns:a16="http://schemas.microsoft.com/office/drawing/2014/main" id="{4152743F-B4C8-46D8-8D66-50C5C11CA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3650"/>
            <a:ext cx="121920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" descr="PMBA-Club-Partenaires-noir.png">
            <a:extLst>
              <a:ext uri="{FF2B5EF4-FFF2-40B4-BE49-F238E27FC236}">
                <a16:creationId xmlns:a16="http://schemas.microsoft.com/office/drawing/2014/main" id="{06593A8B-812F-465C-97B3-46FF87A91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5" y="188912"/>
            <a:ext cx="1920000" cy="10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35627" y="0"/>
            <a:ext cx="9121013" cy="1268760"/>
          </a:xfrm>
          <a:prstGeom prst="rect">
            <a:avLst/>
          </a:prstGeom>
        </p:spPr>
        <p:txBody>
          <a:bodyPr tIns="0" bIns="468000" anchor="ctr"/>
          <a:lstStyle>
            <a:lvl1pPr algn="r">
              <a:defRPr sz="3100" b="0">
                <a:latin typeface="Neo Sans" panose="02000506020000020004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71539" y="1916833"/>
            <a:ext cx="9085101" cy="4209331"/>
          </a:xfrm>
          <a:prstGeom prst="rect">
            <a:avLst/>
          </a:prstGeom>
        </p:spPr>
        <p:txBody>
          <a:bodyPr/>
          <a:lstStyle>
            <a:lvl1pPr>
              <a:buClr>
                <a:srgbClr val="5E707F"/>
              </a:buClr>
              <a:buSzPct val="120000"/>
              <a:buFont typeface="Calibri" pitchFamily="34" charset="0"/>
              <a:buChar char="●"/>
              <a:defRPr sz="1700">
                <a:latin typeface="Neo Sans" panose="02000506020000020004"/>
              </a:defRPr>
            </a:lvl1pPr>
            <a:lvl2pPr>
              <a:buClr>
                <a:srgbClr val="5E707F"/>
              </a:buClr>
              <a:buFont typeface="Courier New" pitchFamily="49" charset="0"/>
              <a:buChar char="o"/>
              <a:defRPr sz="1600">
                <a:latin typeface="Neo Sans" panose="02000506020000020004"/>
              </a:defRPr>
            </a:lvl2pPr>
            <a:lvl3pPr>
              <a:buClr>
                <a:srgbClr val="5E707F"/>
              </a:buClr>
              <a:buFont typeface="Calibri" pitchFamily="34" charset="0"/>
              <a:buChar char="―"/>
              <a:defRPr sz="1600">
                <a:latin typeface="Neo Sans" panose="02000506020000020004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2772584" y="1412876"/>
            <a:ext cx="9084057" cy="360363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rgbClr val="5E707F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ED6E0BB-09C1-48C0-BFF9-15BF09B860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976784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E84FB3-6C5E-4776-9A77-495107E4E7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FEEEE79-0DB1-45C7-BD83-B3AE29712EA6}"/>
              </a:ext>
            </a:extLst>
          </p:cNvPr>
          <p:cNvCxnSpPr>
            <a:cxnSpLocks/>
          </p:cNvCxnSpPr>
          <p:nvPr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151055"/>
      </p:ext>
    </p:extLst>
  </p:cSld>
  <p:clrMapOvr>
    <a:masterClrMapping/>
  </p:clrMapOvr>
  <p:hf hdr="0" ftr="0" dt="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ond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69771" y="2895081"/>
            <a:ext cx="6810805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pic>
        <p:nvPicPr>
          <p:cNvPr id="3" name="Image 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FCCEF388-AE58-4980-8976-357DEC420634}"/>
              </a:ext>
            </a:extLst>
          </p:cNvPr>
          <p:cNvSpPr txBox="1">
            <a:spLocks/>
          </p:cNvSpPr>
          <p:nvPr userDrawn="1"/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606E5B-ED8D-4CF0-8E8D-2D2A188DCAF6}" type="slidenum">
              <a:rPr lang="fr-FR" sz="1333" smtClean="0"/>
              <a:pPr/>
              <a:t>‹N°›</a:t>
            </a:fld>
            <a:endParaRPr lang="fr-FR" sz="1333" dirty="0"/>
          </a:p>
        </p:txBody>
      </p:sp>
    </p:spTree>
    <p:extLst>
      <p:ext uri="{BB962C8B-B14F-4D97-AF65-F5344CB8AC3E}">
        <p14:creationId xmlns:p14="http://schemas.microsoft.com/office/powerpoint/2010/main" val="18116816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pitre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" y="14075"/>
            <a:ext cx="1218838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69771" y="2468894"/>
            <a:ext cx="7386869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chemeClr val="tx1"/>
                </a:solidFill>
                <a:latin typeface="Helvetica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pic>
        <p:nvPicPr>
          <p:cNvPr id="8" name="Image 7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0BAC8526-9FBA-497A-9559-7D729D97D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28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2949B4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4979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dre du jour + pictos 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-da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484784"/>
            <a:ext cx="9134805" cy="4056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" name="Image 7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71F2A8D-FBC3-4BB2-B9A4-38293D20DA07}"/>
              </a:ext>
            </a:extLst>
          </p:cNvPr>
          <p:cNvSpPr txBox="1">
            <a:spLocks/>
          </p:cNvSpPr>
          <p:nvPr userDrawn="1"/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606E5B-ED8D-4CF0-8E8D-2D2A188DCAF6}" type="slidenum">
              <a:rPr lang="fr-FR" sz="1333" smtClean="0"/>
              <a:pPr/>
              <a:t>‹N°›</a:t>
            </a:fld>
            <a:endParaRPr lang="fr-FR" sz="1333" dirty="0"/>
          </a:p>
        </p:txBody>
      </p:sp>
    </p:spTree>
    <p:extLst>
      <p:ext uri="{BB962C8B-B14F-4D97-AF65-F5344CB8AC3E}">
        <p14:creationId xmlns:p14="http://schemas.microsoft.com/office/powerpoint/2010/main" val="181515165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009CDD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6" name="Image 15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3164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34805" cy="45365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C8A558E4-92B6-4277-8E7B-8DEA5475D4F7}"/>
              </a:ext>
            </a:extLst>
          </p:cNvPr>
          <p:cNvSpPr txBox="1">
            <a:spLocks/>
          </p:cNvSpPr>
          <p:nvPr userDrawn="1"/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606E5B-ED8D-4CF0-8E8D-2D2A188DCAF6}" type="slidenum">
              <a:rPr lang="fr-FR" sz="1333" smtClean="0"/>
              <a:pPr/>
              <a:t>‹N°›</a:t>
            </a:fld>
            <a:endParaRPr lang="fr-FR" sz="1333" dirty="0"/>
          </a:p>
        </p:txBody>
      </p:sp>
    </p:spTree>
    <p:extLst>
      <p:ext uri="{BB962C8B-B14F-4D97-AF65-F5344CB8AC3E}">
        <p14:creationId xmlns:p14="http://schemas.microsoft.com/office/powerpoint/2010/main" val="357390444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28800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28800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418877805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7979AD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5" name="Image 14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1837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7475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8207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chemeClr val="accent4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9472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7695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96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7781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2949B4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0075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8075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8207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5EAABB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1201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1253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buClr>
                <a:srgbClr val="53ACC0"/>
              </a:buCl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6226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85B04E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8259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5386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7699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692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009592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50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0795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692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9880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592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592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1494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6" name="Image 5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4463819" y="3502750"/>
            <a:ext cx="681675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4267" b="0" dirty="0">
                <a:solidFill>
                  <a:schemeClr val="bg1"/>
                </a:solidFill>
                <a:latin typeface="Helvetica" pitchFamily="34" charset="0"/>
              </a:rPr>
              <a:t>Merci de votre attention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BD87CCA9-0523-48A8-B2E1-B4A3EEAC7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872" y="640533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770684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fond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6192011" y="3044958"/>
            <a:ext cx="5184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schemeClr val="bg1"/>
                </a:solidFill>
                <a:latin typeface="Helvetica" pitchFamily="34" charset="0"/>
              </a:rPr>
              <a:t>Pôle Me</a:t>
            </a:r>
            <a:r>
              <a:rPr lang="fr-FR" sz="1600" b="1" baseline="0" dirty="0">
                <a:solidFill>
                  <a:schemeClr val="bg1"/>
                </a:solidFill>
                <a:latin typeface="Helvetica" pitchFamily="34" charset="0"/>
              </a:rPr>
              <a:t>r Bretagne Atlantique</a:t>
            </a:r>
            <a:br>
              <a:rPr lang="fr-FR" sz="1600" b="1" baseline="0" dirty="0">
                <a:solidFill>
                  <a:schemeClr val="bg1"/>
                </a:solidFill>
                <a:latin typeface="Helvetica" pitchFamily="34" charset="0"/>
              </a:rPr>
            </a:br>
            <a:r>
              <a:rPr lang="fr-FR" sz="1600" dirty="0">
                <a:solidFill>
                  <a:schemeClr val="bg1"/>
                </a:solidFill>
                <a:latin typeface="Helvetica" pitchFamily="34" charset="0"/>
              </a:rPr>
              <a:t>525, avenue Alexis De Rochon</a:t>
            </a:r>
            <a:br>
              <a:rPr lang="fr-FR" sz="1600" dirty="0">
                <a:solidFill>
                  <a:schemeClr val="bg1"/>
                </a:solidFill>
                <a:latin typeface="Helvetica" pitchFamily="34" charset="0"/>
              </a:rPr>
            </a:br>
            <a:r>
              <a:rPr lang="fr-FR" sz="1600" dirty="0">
                <a:solidFill>
                  <a:schemeClr val="bg1"/>
                </a:solidFill>
                <a:latin typeface="Helvetica" pitchFamily="34" charset="0"/>
              </a:rPr>
              <a:t>29280 Plouzané  </a:t>
            </a:r>
            <a:r>
              <a:rPr lang="fr-FR" sz="1600" dirty="0">
                <a:solidFill>
                  <a:srgbClr val="0092D2"/>
                </a:solidFill>
                <a:latin typeface="Helvetica" pitchFamily="34" charset="0"/>
              </a:rPr>
              <a:t>.</a:t>
            </a:r>
            <a:r>
              <a:rPr lang="fr-FR" sz="1600" dirty="0">
                <a:solidFill>
                  <a:schemeClr val="bg1"/>
                </a:solidFill>
                <a:latin typeface="Helvetica" pitchFamily="34" charset="0"/>
              </a:rPr>
              <a:t>  France</a:t>
            </a:r>
            <a:br>
              <a:rPr lang="fr-FR" sz="1600" dirty="0">
                <a:solidFill>
                  <a:schemeClr val="bg1"/>
                </a:solidFill>
                <a:latin typeface="Helvetica" pitchFamily="34" charset="0"/>
              </a:rPr>
            </a:br>
            <a:br>
              <a:rPr lang="fr-FR" sz="1600" dirty="0">
                <a:solidFill>
                  <a:schemeClr val="bg1"/>
                </a:solidFill>
                <a:latin typeface="Helvetica" pitchFamily="34" charset="0"/>
              </a:rPr>
            </a:br>
            <a:r>
              <a:rPr lang="fr-FR" sz="1600" dirty="0">
                <a:solidFill>
                  <a:schemeClr val="bg1"/>
                </a:solidFill>
                <a:latin typeface="Helvetica" pitchFamily="34" charset="0"/>
              </a:rPr>
              <a:t>T +33 (0)2 98 05 63 17</a:t>
            </a:r>
            <a:br>
              <a:rPr lang="fr-FR" sz="1600" dirty="0">
                <a:solidFill>
                  <a:schemeClr val="bg1"/>
                </a:solidFill>
                <a:latin typeface="Helvetica" pitchFamily="34" charset="0"/>
              </a:rPr>
            </a:br>
            <a:r>
              <a:rPr lang="fr-FR" sz="1600" dirty="0">
                <a:solidFill>
                  <a:schemeClr val="bg1"/>
                </a:solidFill>
                <a:latin typeface="Helvetica" pitchFamily="34" charset="0"/>
              </a:rPr>
              <a:t>contact@polemer-ba.com</a:t>
            </a:r>
          </a:p>
          <a:p>
            <a:pPr marL="0" marR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600" dirty="0">
              <a:solidFill>
                <a:schemeClr val="bg1"/>
              </a:solidFill>
              <a:latin typeface="Helvetica" pitchFamily="34" charset="0"/>
            </a:endParaRPr>
          </a:p>
          <a:p>
            <a:pPr marL="0" marR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chemeClr val="bg1"/>
                </a:solidFill>
                <a:latin typeface="Helvetica"/>
                <a:cs typeface="Helvetica"/>
              </a:rPr>
              <a:t>pole-mer-</a:t>
            </a:r>
            <a:r>
              <a:rPr lang="fr-FR" sz="1600" dirty="0" err="1">
                <a:solidFill>
                  <a:schemeClr val="bg1"/>
                </a:solidFill>
                <a:latin typeface="Helvetica"/>
                <a:cs typeface="Helvetica"/>
              </a:rPr>
              <a:t>bretagne</a:t>
            </a:r>
            <a:r>
              <a:rPr lang="fr-FR" sz="1600" dirty="0">
                <a:solidFill>
                  <a:schemeClr val="bg1"/>
                </a:solidFill>
                <a:latin typeface="Helvetica"/>
                <a:cs typeface="Helvetica"/>
              </a:rPr>
              <a:t>-</a:t>
            </a:r>
            <a:r>
              <a:rPr lang="fr-FR" sz="1600" dirty="0" err="1">
                <a:solidFill>
                  <a:schemeClr val="bg1"/>
                </a:solidFill>
                <a:latin typeface="Helvetica"/>
                <a:cs typeface="Helvetica"/>
              </a:rPr>
              <a:t>atlantique.com</a:t>
            </a:r>
            <a:endParaRPr lang="fr-FR" sz="16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r"/>
            <a:r>
              <a:rPr lang="fr-FR" sz="1600" dirty="0" err="1">
                <a:solidFill>
                  <a:schemeClr val="bg1"/>
                </a:solidFill>
                <a:latin typeface="Helvetica"/>
                <a:cs typeface="Helvetica"/>
              </a:rPr>
              <a:t>twitter.com</a:t>
            </a:r>
            <a:r>
              <a:rPr lang="fr-FR" sz="1600" dirty="0">
                <a:solidFill>
                  <a:schemeClr val="bg1"/>
                </a:solidFill>
                <a:latin typeface="Helvetica"/>
                <a:cs typeface="Helvetica"/>
              </a:rPr>
              <a:t>/</a:t>
            </a:r>
            <a:r>
              <a:rPr lang="fr-FR" sz="1600" dirty="0" err="1">
                <a:solidFill>
                  <a:schemeClr val="bg1"/>
                </a:solidFill>
                <a:latin typeface="Helvetica"/>
                <a:cs typeface="Helvetica"/>
              </a:rPr>
              <a:t>PoleMerBA</a:t>
            </a:r>
            <a:endParaRPr lang="fr-FR" sz="16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0" marR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 err="1">
                <a:solidFill>
                  <a:schemeClr val="bg1"/>
                </a:solidFill>
                <a:latin typeface="Helvetica"/>
                <a:cs typeface="Helvetica"/>
              </a:rPr>
              <a:t>youtube.com</a:t>
            </a:r>
            <a:r>
              <a:rPr lang="fr-FR" sz="1600" dirty="0">
                <a:solidFill>
                  <a:schemeClr val="bg1"/>
                </a:solidFill>
                <a:latin typeface="Helvetica"/>
                <a:cs typeface="Helvetica"/>
              </a:rPr>
              <a:t>/user/</a:t>
            </a:r>
            <a:r>
              <a:rPr lang="fr-FR" sz="1600" dirty="0" err="1">
                <a:solidFill>
                  <a:schemeClr val="bg1"/>
                </a:solidFill>
                <a:latin typeface="Helvetica"/>
                <a:cs typeface="Helvetica"/>
              </a:rPr>
              <a:t>PoleMerBA</a:t>
            </a:r>
            <a:endParaRPr lang="fr-FR" sz="16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0765515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 descr="club-partenaire-bandeau-normal.png">
            <a:extLst>
              <a:ext uri="{FF2B5EF4-FFF2-40B4-BE49-F238E27FC236}">
                <a16:creationId xmlns:a16="http://schemas.microsoft.com/office/drawing/2014/main" id="{4152743F-B4C8-46D8-8D66-50C5C11CA0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3650"/>
            <a:ext cx="121920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" descr="PMBA-Club-Partenaires-noir.png">
            <a:extLst>
              <a:ext uri="{FF2B5EF4-FFF2-40B4-BE49-F238E27FC236}">
                <a16:creationId xmlns:a16="http://schemas.microsoft.com/office/drawing/2014/main" id="{06593A8B-812F-465C-97B3-46FF87A91C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5" y="188912"/>
            <a:ext cx="1920000" cy="10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35627" y="0"/>
            <a:ext cx="9121013" cy="1268760"/>
          </a:xfrm>
          <a:prstGeom prst="rect">
            <a:avLst/>
          </a:prstGeom>
        </p:spPr>
        <p:txBody>
          <a:bodyPr tIns="0" bIns="468000" anchor="ctr"/>
          <a:lstStyle>
            <a:lvl1pPr algn="l">
              <a:defRPr sz="3100" b="1">
                <a:latin typeface="Helvetica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71539" y="1916833"/>
            <a:ext cx="9085101" cy="4209331"/>
          </a:xfrm>
          <a:prstGeom prst="rect">
            <a:avLst/>
          </a:prstGeom>
        </p:spPr>
        <p:txBody>
          <a:bodyPr/>
          <a:lstStyle>
            <a:lvl1pPr>
              <a:buClr>
                <a:srgbClr val="5E707F"/>
              </a:buClr>
              <a:buSzPct val="120000"/>
              <a:buFont typeface="Calibri" pitchFamily="34" charset="0"/>
              <a:buChar char="●"/>
              <a:defRPr sz="1700">
                <a:latin typeface="Helvetica" pitchFamily="34" charset="0"/>
              </a:defRPr>
            </a:lvl1pPr>
            <a:lvl2pPr>
              <a:buClr>
                <a:srgbClr val="5E707F"/>
              </a:buClr>
              <a:buFont typeface="Courier New" pitchFamily="49" charset="0"/>
              <a:buChar char="o"/>
              <a:defRPr sz="1600">
                <a:latin typeface="Helvetica" pitchFamily="34" charset="0"/>
              </a:defRPr>
            </a:lvl2pPr>
            <a:lvl3pPr>
              <a:buClr>
                <a:srgbClr val="5E707F"/>
              </a:buClr>
              <a:buFont typeface="Calibri" pitchFamily="34" charset="0"/>
              <a:buChar char="―"/>
              <a:defRPr sz="1600">
                <a:latin typeface="Helvetica" pitchFamily="34" charset="0"/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2772584" y="1412876"/>
            <a:ext cx="9084057" cy="360363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rgbClr val="5E707F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ED6E0BB-09C1-48C0-BFF9-15BF09B860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976784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E84FB3-6C5E-4776-9A77-495107E4E7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6184150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84018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ond-bleu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786809"/>
            <a:ext cx="12188389" cy="614561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73278" y="1786128"/>
            <a:ext cx="6810805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fr-FR" sz="4000" b="1" kern="1200" dirty="0">
                <a:solidFill>
                  <a:schemeClr val="tx1"/>
                </a:solidFill>
                <a:latin typeface="Neo Sans" panose="02000506020000020004" pitchFamily="2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pic>
        <p:nvPicPr>
          <p:cNvPr id="3" name="Image 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5139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pitre-bleu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" y="14075"/>
            <a:ext cx="12188387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69771" y="2468894"/>
            <a:ext cx="7386869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fr-FR" sz="4000" b="1" kern="1200" dirty="0">
                <a:solidFill>
                  <a:schemeClr val="tx1"/>
                </a:solidFill>
                <a:latin typeface="Neo Sans" panose="02000506020000020004" pitchFamily="2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pic>
        <p:nvPicPr>
          <p:cNvPr id="8" name="Image 7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9630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dre du jour + pictos 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-das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kern="1200" dirty="0">
                <a:solidFill>
                  <a:schemeClr val="tx1"/>
                </a:solidFill>
                <a:latin typeface="Neo Sans" panose="02000506020000020004"/>
                <a:ea typeface="+mj-ea"/>
                <a:cs typeface="+mj-cs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484784"/>
            <a:ext cx="9134805" cy="4056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" name="Image 7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71F2A8D-FBC3-4BB2-B9A4-38293D20DA07}"/>
              </a:ext>
            </a:extLst>
          </p:cNvPr>
          <p:cNvSpPr txBox="1">
            <a:spLocks/>
          </p:cNvSpPr>
          <p:nvPr userDrawn="1"/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606E5B-ED8D-4CF0-8E8D-2D2A188DCAF6}" type="slidenum">
              <a:rPr lang="fr-FR" sz="1333" smtClean="0"/>
              <a:pPr/>
              <a:t>‹N°›</a:t>
            </a:fld>
            <a:endParaRPr lang="fr-FR" sz="1333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B9B32D2-58CC-4CAF-804C-B9E28AA1ADB6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88167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009CDD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kern="1200" dirty="0">
                <a:solidFill>
                  <a:schemeClr val="tx1"/>
                </a:solidFill>
                <a:latin typeface="Neo Sans" panose="02000506020000020004"/>
                <a:ea typeface="+mj-ea"/>
                <a:cs typeface="+mj-cs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6" name="Image 15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81E2BAF-DAE8-4296-907D-0174A22790ED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293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9" y="0"/>
            <a:ext cx="12308113" cy="68580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kern="1200" dirty="0">
                <a:solidFill>
                  <a:schemeClr val="tx1"/>
                </a:solidFill>
                <a:latin typeface="Neo Sans" panose="02000506020000020004"/>
                <a:ea typeface="+mj-ea"/>
                <a:cs typeface="+mj-cs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34805" cy="45365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C8A558E4-92B6-4277-8E7B-8DEA5475D4F7}"/>
              </a:ext>
            </a:extLst>
          </p:cNvPr>
          <p:cNvSpPr txBox="1">
            <a:spLocks/>
          </p:cNvSpPr>
          <p:nvPr userDrawn="1"/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606E5B-ED8D-4CF0-8E8D-2D2A188DCAF6}" type="slidenum">
              <a:rPr lang="fr-FR" sz="1333" smtClean="0"/>
              <a:pPr/>
              <a:t>‹N°›</a:t>
            </a:fld>
            <a:endParaRPr lang="fr-FR" sz="1333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5CFA14B-E631-4B30-B2E2-CEDA9E6A1CA6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38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5EAABB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9597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9" y="0"/>
            <a:ext cx="12308113" cy="68580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kern="1200" dirty="0">
                <a:solidFill>
                  <a:schemeClr val="tx1"/>
                </a:solidFill>
                <a:latin typeface="Neo Sans" panose="02000506020000020004"/>
                <a:ea typeface="+mj-ea"/>
                <a:cs typeface="+mj-cs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34805" cy="45365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C8A558E4-92B6-4277-8E7B-8DEA5475D4F7}"/>
              </a:ext>
            </a:extLst>
          </p:cNvPr>
          <p:cNvSpPr txBox="1">
            <a:spLocks/>
          </p:cNvSpPr>
          <p:nvPr userDrawn="1"/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606E5B-ED8D-4CF0-8E8D-2D2A188DCAF6}" type="slidenum">
              <a:rPr lang="fr-FR" sz="1333" smtClean="0"/>
              <a:pPr/>
              <a:t>‹N°›</a:t>
            </a:fld>
            <a:endParaRPr lang="fr-FR" sz="1333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5CFA14B-E631-4B30-B2E2-CEDA9E6A1CA6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72015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28800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28800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BFAD8DE-D69C-4B1E-BD66-AFAB875659E4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56925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7979AD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5" name="Image 14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6FB5EB-E3A7-4233-B1F6-5861F9C34AB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4474886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66F340F-436A-40CD-94CC-02AB6A79F1B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3079943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9D169EA-B6EA-4A86-916C-DBDE6AFF09D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6754162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chemeClr val="accent4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A3F8E48-0B60-484F-BB22-22913426023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8057929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978BFB8-D6C6-4121-BEE4-C00679DF7A93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5027343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81E0EB3-AA5A-448D-A134-F4F52034E446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850655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2949B4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79F82C3-D625-4988-ADD3-EDF9118DA0E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88541" y="1087870"/>
            <a:ext cx="8003459" cy="0"/>
          </a:xfrm>
          <a:prstGeom prst="line">
            <a:avLst/>
          </a:prstGeom>
          <a:noFill/>
          <a:ln w="38100">
            <a:solidFill>
              <a:srgbClr val="004884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1156303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AABB84E-C3E5-46C5-90CB-7D48E6013BF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88541" y="1087870"/>
            <a:ext cx="8003459" cy="0"/>
          </a:xfrm>
          <a:prstGeom prst="line">
            <a:avLst/>
          </a:prstGeom>
          <a:noFill/>
          <a:ln w="38100">
            <a:solidFill>
              <a:srgbClr val="004884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66866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8085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90763BD-4184-40DC-904D-A6B10D5E01D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88541" y="1087870"/>
            <a:ext cx="8003459" cy="0"/>
          </a:xfrm>
          <a:prstGeom prst="line">
            <a:avLst/>
          </a:prstGeom>
          <a:noFill/>
          <a:ln w="38100">
            <a:solidFill>
              <a:srgbClr val="004884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54756320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4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5EAABB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382767F-E469-4CF5-8278-736F0729162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601497" y="1068848"/>
            <a:ext cx="7590503" cy="0"/>
          </a:xfrm>
          <a:prstGeom prst="line">
            <a:avLst/>
          </a:prstGeom>
          <a:noFill/>
          <a:ln w="38100">
            <a:solidFill>
              <a:srgbClr val="00ADC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0909693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4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8E94492-6EA9-4DD4-8335-E91C31ED89C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601497" y="1068848"/>
            <a:ext cx="7590503" cy="0"/>
          </a:xfrm>
          <a:prstGeom prst="line">
            <a:avLst/>
          </a:prstGeom>
          <a:noFill/>
          <a:ln w="38100">
            <a:solidFill>
              <a:srgbClr val="00ADC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56579781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4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buClr>
                <a:srgbClr val="53ACC0"/>
              </a:buCl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3634731-17E6-424B-85E1-0553D662C6A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601497" y="1068848"/>
            <a:ext cx="7590503" cy="0"/>
          </a:xfrm>
          <a:prstGeom prst="line">
            <a:avLst/>
          </a:prstGeom>
          <a:noFill/>
          <a:ln w="38100">
            <a:solidFill>
              <a:srgbClr val="00ADC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0860882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5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85B04E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B89E644-8682-4771-BFA7-83476C4E9091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350774" y="1054612"/>
            <a:ext cx="7841227" cy="0"/>
          </a:xfrm>
          <a:prstGeom prst="line">
            <a:avLst/>
          </a:prstGeom>
          <a:noFill/>
          <a:ln w="38100">
            <a:solidFill>
              <a:srgbClr val="83C04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8423366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5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956D2C8-EEE0-4EF2-BBE6-59D04A6CC2E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350774" y="1054612"/>
            <a:ext cx="7841227" cy="0"/>
          </a:xfrm>
          <a:prstGeom prst="line">
            <a:avLst/>
          </a:prstGeom>
          <a:noFill/>
          <a:ln w="38100">
            <a:solidFill>
              <a:srgbClr val="83C04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8411539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5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6DD81D6-4DCF-47E0-A652-BE8A7F49C57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350774" y="1054612"/>
            <a:ext cx="7841227" cy="0"/>
          </a:xfrm>
          <a:prstGeom prst="line">
            <a:avLst/>
          </a:prstGeom>
          <a:noFill/>
          <a:ln w="38100">
            <a:solidFill>
              <a:srgbClr val="83C04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85359842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6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6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009592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3CA7ADB-6469-4DB4-B7D1-DD1308EE842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73794" y="1039863"/>
            <a:ext cx="8018206" cy="0"/>
          </a:xfrm>
          <a:prstGeom prst="line">
            <a:avLst/>
          </a:prstGeom>
          <a:noFill/>
          <a:ln w="38100">
            <a:solidFill>
              <a:srgbClr val="005F6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2870863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6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6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8C25B8B-1AE1-4C6E-88BA-B36026DB0FE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73794" y="1039863"/>
            <a:ext cx="8018206" cy="0"/>
          </a:xfrm>
          <a:prstGeom prst="line">
            <a:avLst/>
          </a:prstGeom>
          <a:noFill/>
          <a:ln w="38100">
            <a:solidFill>
              <a:srgbClr val="005F6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0543978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6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5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5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A736868-4B50-4EF8-AAE7-06851597268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73794" y="1039863"/>
            <a:ext cx="8018206" cy="0"/>
          </a:xfrm>
          <a:prstGeom prst="line">
            <a:avLst/>
          </a:prstGeom>
          <a:noFill/>
          <a:ln w="38100">
            <a:solidFill>
              <a:srgbClr val="005F6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28792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buClr>
                <a:srgbClr val="53ACC0"/>
              </a:buCl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9745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-bleu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6" name="Image 5" descr="PMBA-Pri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4463819" y="3502750"/>
            <a:ext cx="681675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4267" b="0" dirty="0">
                <a:solidFill>
                  <a:schemeClr val="bg1"/>
                </a:solidFill>
                <a:latin typeface="Neo Sans" panose="02000506020000020004"/>
              </a:rPr>
              <a:t>Merci de votre attention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BD87CCA9-0523-48A8-B2E1-B4A3EEAC7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872" y="640533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229635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fond-bleu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6192011" y="2918718"/>
            <a:ext cx="518457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defRPr/>
            </a:pPr>
            <a:r>
              <a:rPr lang="fr-FR" sz="1600" b="1" dirty="0">
                <a:solidFill>
                  <a:schemeClr val="bg1"/>
                </a:solidFill>
                <a:latin typeface="Neo Sans" panose="02000506020000020004"/>
              </a:rPr>
              <a:t>Pôle Me</a:t>
            </a:r>
            <a:r>
              <a:rPr lang="fr-FR" sz="1600" b="1" baseline="0" dirty="0">
                <a:solidFill>
                  <a:schemeClr val="bg1"/>
                </a:solidFill>
                <a:latin typeface="Neo Sans" panose="02000506020000020004"/>
              </a:rPr>
              <a:t>r Bretagne Atlantique</a:t>
            </a:r>
            <a:br>
              <a:rPr lang="fr-FR" sz="1600" b="1" baseline="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Adresse physique</a:t>
            </a: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525, Avenue Alexis de Rochon</a:t>
            </a:r>
            <a:b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29280 Brest Cedex 3</a:t>
            </a:r>
          </a:p>
          <a:p>
            <a:pPr algn="r" eaLnBrk="1" hangingPunct="1">
              <a:defRPr/>
            </a:pPr>
            <a:endParaRPr lang="fr-FR" altLang="fr-FR" sz="1600" b="0" dirty="0">
              <a:solidFill>
                <a:schemeClr val="bg1"/>
              </a:solidFill>
              <a:latin typeface="Neo Sans" panose="02000506020000020004"/>
            </a:endParaRP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Adresse postale</a:t>
            </a: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CS 83809</a:t>
            </a: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29238 Brest Cedex 2</a:t>
            </a:r>
            <a:b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</a:br>
            <a:b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sz="1600" dirty="0">
                <a:solidFill>
                  <a:schemeClr val="bg1"/>
                </a:solidFill>
                <a:latin typeface="Neo Sans" panose="02000506020000020004"/>
              </a:rPr>
              <a:t>T +33 (0)2 98 05 63 17</a:t>
            </a:r>
            <a:br>
              <a:rPr lang="fr-FR" sz="160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sz="1600" dirty="0">
                <a:solidFill>
                  <a:schemeClr val="bg1"/>
                </a:solidFill>
                <a:latin typeface="Neo Sans" panose="02000506020000020004"/>
              </a:rPr>
              <a:t>contact@polemer-ba.com</a:t>
            </a:r>
          </a:p>
          <a:p>
            <a:pPr marL="0" marR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600" dirty="0">
              <a:solidFill>
                <a:schemeClr val="bg1"/>
              </a:solidFill>
              <a:latin typeface="Neo Sans" panose="02000506020000020004"/>
            </a:endParaRPr>
          </a:p>
          <a:p>
            <a:pPr marL="0" marR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chemeClr val="bg1"/>
                </a:solidFill>
                <a:latin typeface="Neo Sans" panose="02000506020000020004"/>
                <a:cs typeface="Helvetica"/>
              </a:rPr>
              <a:t>pole-mer-</a:t>
            </a:r>
            <a:r>
              <a:rPr lang="fr-FR" sz="1600" dirty="0" err="1">
                <a:solidFill>
                  <a:schemeClr val="bg1"/>
                </a:solidFill>
                <a:latin typeface="Neo Sans" panose="02000506020000020004"/>
                <a:cs typeface="Helvetica"/>
              </a:rPr>
              <a:t>bretagne</a:t>
            </a:r>
            <a:r>
              <a:rPr lang="fr-FR" sz="1600" dirty="0">
                <a:solidFill>
                  <a:schemeClr val="bg1"/>
                </a:solidFill>
                <a:latin typeface="Neo Sans" panose="02000506020000020004"/>
                <a:cs typeface="Helvetica"/>
              </a:rPr>
              <a:t>-</a:t>
            </a:r>
            <a:r>
              <a:rPr lang="fr-FR" sz="1600" dirty="0" err="1">
                <a:solidFill>
                  <a:schemeClr val="bg1"/>
                </a:solidFill>
                <a:latin typeface="Neo Sans" panose="02000506020000020004"/>
                <a:cs typeface="Helvetica"/>
              </a:rPr>
              <a:t>atlantique.com</a:t>
            </a:r>
            <a:endParaRPr lang="fr-FR" sz="1600" dirty="0">
              <a:solidFill>
                <a:schemeClr val="bg1"/>
              </a:solidFill>
              <a:latin typeface="Neo Sans" panose="02000506020000020004"/>
              <a:cs typeface="Helvetica"/>
            </a:endParaRPr>
          </a:p>
          <a:p>
            <a:pPr algn="r"/>
            <a:r>
              <a:rPr lang="fr-FR" sz="1600" dirty="0">
                <a:solidFill>
                  <a:schemeClr val="bg1"/>
                </a:solidFill>
                <a:latin typeface="Neo Sans" panose="02000506020000020004"/>
                <a:cs typeface="Helvetica"/>
              </a:rPr>
              <a:t>@</a:t>
            </a:r>
            <a:r>
              <a:rPr lang="fr-FR" sz="1600" dirty="0" err="1">
                <a:solidFill>
                  <a:schemeClr val="bg1"/>
                </a:solidFill>
                <a:latin typeface="Neo Sans" panose="02000506020000020004"/>
                <a:cs typeface="Helvetica"/>
              </a:rPr>
              <a:t>PoleMerBA</a:t>
            </a:r>
            <a:endParaRPr lang="fr-FR" sz="1600" dirty="0">
              <a:solidFill>
                <a:schemeClr val="bg1"/>
              </a:solidFill>
              <a:latin typeface="Neo Sans" panose="02000506020000020004"/>
              <a:cs typeface="Helvetica"/>
            </a:endParaRPr>
          </a:p>
        </p:txBody>
      </p:sp>
      <p:pic>
        <p:nvPicPr>
          <p:cNvPr id="7" name="Image 11" descr="PMBA-BD.png">
            <a:extLst>
              <a:ext uri="{FF2B5EF4-FFF2-40B4-BE49-F238E27FC236}">
                <a16:creationId xmlns:a16="http://schemas.microsoft.com/office/drawing/2014/main" id="{467A63DB-00A1-4B2C-9DAA-F5A2733BC0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523875"/>
            <a:ext cx="3071999" cy="147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A35A15-32A6-4BBD-8C57-62E4F0C9A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t="32319" r="-31" b="37630"/>
          <a:stretch/>
        </p:blipFill>
        <p:spPr>
          <a:xfrm>
            <a:off x="3612" y="-706878"/>
            <a:ext cx="12188388" cy="3662542"/>
          </a:xfrm>
          <a:prstGeom prst="rect">
            <a:avLst/>
          </a:prstGeom>
        </p:spPr>
      </p:pic>
      <p:pic>
        <p:nvPicPr>
          <p:cNvPr id="12" name="Image 11" descr="PMBA-Print.png">
            <a:extLst>
              <a:ext uri="{FF2B5EF4-FFF2-40B4-BE49-F238E27FC236}">
                <a16:creationId xmlns:a16="http://schemas.microsoft.com/office/drawing/2014/main" id="{43897F6C-FB25-495E-A383-536D407513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2104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 descr="club-partenaire-bandeau-normal.png">
            <a:extLst>
              <a:ext uri="{FF2B5EF4-FFF2-40B4-BE49-F238E27FC236}">
                <a16:creationId xmlns:a16="http://schemas.microsoft.com/office/drawing/2014/main" id="{4152743F-B4C8-46D8-8D66-50C5C11CA0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3650"/>
            <a:ext cx="121920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" descr="PMBA-Club-Partenaires-noir.png">
            <a:extLst>
              <a:ext uri="{FF2B5EF4-FFF2-40B4-BE49-F238E27FC236}">
                <a16:creationId xmlns:a16="http://schemas.microsoft.com/office/drawing/2014/main" id="{06593A8B-812F-465C-97B3-46FF87A91C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5" y="188912"/>
            <a:ext cx="1920000" cy="10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35627" y="0"/>
            <a:ext cx="9121013" cy="1268760"/>
          </a:xfrm>
          <a:prstGeom prst="rect">
            <a:avLst/>
          </a:prstGeom>
        </p:spPr>
        <p:txBody>
          <a:bodyPr tIns="0" bIns="468000" anchor="ctr"/>
          <a:lstStyle>
            <a:lvl1pPr algn="r">
              <a:defRPr sz="31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71539" y="1916833"/>
            <a:ext cx="9085101" cy="4209331"/>
          </a:xfrm>
          <a:prstGeom prst="rect">
            <a:avLst/>
          </a:prstGeom>
        </p:spPr>
        <p:txBody>
          <a:bodyPr/>
          <a:lstStyle>
            <a:lvl1pPr>
              <a:buClr>
                <a:srgbClr val="5E707F"/>
              </a:buClr>
              <a:buSzPct val="120000"/>
              <a:buFont typeface="Calibri" pitchFamily="34" charset="0"/>
              <a:buChar char="●"/>
              <a:defRPr sz="1700">
                <a:latin typeface="Neo Sans" panose="02000506020000020004"/>
              </a:defRPr>
            </a:lvl1pPr>
            <a:lvl2pPr>
              <a:buClr>
                <a:srgbClr val="5E707F"/>
              </a:buClr>
              <a:buFont typeface="Courier New" pitchFamily="49" charset="0"/>
              <a:buChar char="o"/>
              <a:defRPr sz="1600">
                <a:latin typeface="Neo Sans" panose="02000506020000020004"/>
              </a:defRPr>
            </a:lvl2pPr>
            <a:lvl3pPr>
              <a:buClr>
                <a:srgbClr val="5E707F"/>
              </a:buClr>
              <a:buFont typeface="Calibri" pitchFamily="34" charset="0"/>
              <a:buChar char="―"/>
              <a:defRPr sz="1600">
                <a:latin typeface="Neo Sans" panose="02000506020000020004"/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2772584" y="1412876"/>
            <a:ext cx="9084057" cy="360363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rgbClr val="5E707F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ED6E0BB-09C1-48C0-BFF9-15BF09B860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976784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E84FB3-6C5E-4776-9A77-495107E4E7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FEEEE79-0DB1-45C7-BD83-B3AE29712EA6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57098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ond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786809"/>
            <a:ext cx="12188389" cy="614561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73278" y="1786128"/>
            <a:ext cx="6810805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fr-FR" sz="4000" b="1" kern="1200" dirty="0">
                <a:solidFill>
                  <a:schemeClr val="tx1"/>
                </a:solidFill>
                <a:latin typeface="Neo Sans" panose="02000506020000020004" pitchFamily="2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pic>
        <p:nvPicPr>
          <p:cNvPr id="3" name="Image 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8681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pitre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" y="14075"/>
            <a:ext cx="12188387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69771" y="2468894"/>
            <a:ext cx="7386869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fr-FR" sz="4000" b="1" kern="1200" dirty="0">
                <a:solidFill>
                  <a:schemeClr val="tx1"/>
                </a:solidFill>
                <a:latin typeface="Neo Sans" panose="02000506020000020004" pitchFamily="2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pic>
        <p:nvPicPr>
          <p:cNvPr id="8" name="Image 7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2096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dre du jour + pictos 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-da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kern="1200" dirty="0">
                <a:solidFill>
                  <a:schemeClr val="tx1"/>
                </a:solidFill>
                <a:latin typeface="Neo Sans" panose="02000506020000020004"/>
                <a:ea typeface="+mj-ea"/>
                <a:cs typeface="+mj-cs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484784"/>
            <a:ext cx="9134805" cy="4056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" name="Image 7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71F2A8D-FBC3-4BB2-B9A4-38293D20DA07}"/>
              </a:ext>
            </a:extLst>
          </p:cNvPr>
          <p:cNvSpPr txBox="1">
            <a:spLocks/>
          </p:cNvSpPr>
          <p:nvPr userDrawn="1"/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606E5B-ED8D-4CF0-8E8D-2D2A188DCAF6}" type="slidenum">
              <a:rPr lang="fr-FR" sz="1333" smtClean="0"/>
              <a:pPr/>
              <a:t>‹N°›</a:t>
            </a:fld>
            <a:endParaRPr lang="fr-FR" sz="1333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B9B32D2-58CC-4CAF-804C-B9E28AA1ADB6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69274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009CDD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kern="1200" dirty="0">
                <a:solidFill>
                  <a:schemeClr val="tx1"/>
                </a:solidFill>
                <a:latin typeface="Neo Sans" panose="02000506020000020004"/>
                <a:ea typeface="+mj-ea"/>
                <a:cs typeface="+mj-cs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6" name="Image 15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81E2BAF-DAE8-4296-907D-0174A22790ED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56842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9" y="0"/>
            <a:ext cx="12308113" cy="68580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kern="1200" dirty="0">
                <a:solidFill>
                  <a:schemeClr val="tx1"/>
                </a:solidFill>
                <a:latin typeface="Neo Sans" panose="02000506020000020004"/>
                <a:ea typeface="+mj-ea"/>
                <a:cs typeface="+mj-cs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34805" cy="45365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C8A558E4-92B6-4277-8E7B-8DEA5475D4F7}"/>
              </a:ext>
            </a:extLst>
          </p:cNvPr>
          <p:cNvSpPr txBox="1">
            <a:spLocks/>
          </p:cNvSpPr>
          <p:nvPr userDrawn="1"/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606E5B-ED8D-4CF0-8E8D-2D2A188DCAF6}" type="slidenum">
              <a:rPr lang="fr-FR" sz="1333" smtClean="0"/>
              <a:pPr/>
              <a:t>‹N°›</a:t>
            </a:fld>
            <a:endParaRPr lang="fr-FR" sz="1333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5CFA14B-E631-4B30-B2E2-CEDA9E6A1CA6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88092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28800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28800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BFAD8DE-D69C-4B1E-BD66-AFAB875659E4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34111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7979AD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5" name="Image 14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6FB5EB-E3A7-4233-B1F6-5861F9C34AB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96878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85B04E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0536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66F340F-436A-40CD-94CC-02AB6A79F1B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53236915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9D169EA-B6EA-4A86-916C-DBDE6AFF09D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7043212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chemeClr val="accent4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A3F8E48-0B60-484F-BB22-22913426023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3945092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978BFB8-D6C6-4121-BEE4-C00679DF7A93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5021644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81E0EB3-AA5A-448D-A134-F4F52034E446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2446069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2949B4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79F82C3-D625-4988-ADD3-EDF9118DA0E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88541" y="1087870"/>
            <a:ext cx="8003459" cy="0"/>
          </a:xfrm>
          <a:prstGeom prst="line">
            <a:avLst/>
          </a:prstGeom>
          <a:noFill/>
          <a:ln w="38100">
            <a:solidFill>
              <a:srgbClr val="004884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86867543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AABB84E-C3E5-46C5-90CB-7D48E6013BF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88541" y="1087870"/>
            <a:ext cx="8003459" cy="0"/>
          </a:xfrm>
          <a:prstGeom prst="line">
            <a:avLst/>
          </a:prstGeom>
          <a:noFill/>
          <a:ln w="38100">
            <a:solidFill>
              <a:srgbClr val="004884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2426845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90763BD-4184-40DC-904D-A6B10D5E01D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88541" y="1087870"/>
            <a:ext cx="8003459" cy="0"/>
          </a:xfrm>
          <a:prstGeom prst="line">
            <a:avLst/>
          </a:prstGeom>
          <a:noFill/>
          <a:ln w="38100">
            <a:solidFill>
              <a:srgbClr val="004884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51947279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5EAABB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382767F-E469-4CF5-8278-736F0729162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601497" y="1068848"/>
            <a:ext cx="7590503" cy="0"/>
          </a:xfrm>
          <a:prstGeom prst="line">
            <a:avLst/>
          </a:prstGeom>
          <a:noFill/>
          <a:ln w="38100">
            <a:solidFill>
              <a:srgbClr val="00ADC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08511789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8E94492-6EA9-4DD4-8335-E91C31ED89C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601497" y="1068848"/>
            <a:ext cx="7590503" cy="0"/>
          </a:xfrm>
          <a:prstGeom prst="line">
            <a:avLst/>
          </a:prstGeom>
          <a:noFill/>
          <a:ln w="38100">
            <a:solidFill>
              <a:srgbClr val="00ADC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16289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1764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buClr>
                <a:srgbClr val="53ACC0"/>
              </a:buCl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3634731-17E6-424B-85E1-0553D662C6A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601497" y="1068848"/>
            <a:ext cx="7590503" cy="0"/>
          </a:xfrm>
          <a:prstGeom prst="line">
            <a:avLst/>
          </a:prstGeom>
          <a:noFill/>
          <a:ln w="38100">
            <a:solidFill>
              <a:srgbClr val="00ADC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52464948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85B04E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B89E644-8682-4771-BFA7-83476C4E9091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350774" y="1054612"/>
            <a:ext cx="7841227" cy="0"/>
          </a:xfrm>
          <a:prstGeom prst="line">
            <a:avLst/>
          </a:prstGeom>
          <a:noFill/>
          <a:ln w="38100">
            <a:solidFill>
              <a:srgbClr val="83C04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76749940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956D2C8-EEE0-4EF2-BBE6-59D04A6CC2E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350774" y="1054612"/>
            <a:ext cx="7841227" cy="0"/>
          </a:xfrm>
          <a:prstGeom prst="line">
            <a:avLst/>
          </a:prstGeom>
          <a:noFill/>
          <a:ln w="38100">
            <a:solidFill>
              <a:srgbClr val="83C04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4397841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6DD81D6-4DCF-47E0-A652-BE8A7F49C57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350774" y="1054612"/>
            <a:ext cx="7841227" cy="0"/>
          </a:xfrm>
          <a:prstGeom prst="line">
            <a:avLst/>
          </a:prstGeom>
          <a:noFill/>
          <a:ln w="38100">
            <a:solidFill>
              <a:srgbClr val="83C04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5565491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6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009592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3CA7ADB-6469-4DB4-B7D1-DD1308EE842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73794" y="1039863"/>
            <a:ext cx="8018206" cy="0"/>
          </a:xfrm>
          <a:prstGeom prst="line">
            <a:avLst/>
          </a:prstGeom>
          <a:noFill/>
          <a:ln w="38100">
            <a:solidFill>
              <a:srgbClr val="005F6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9423057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6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8C25B8B-1AE1-4C6E-88BA-B36026DB0FE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73794" y="1039863"/>
            <a:ext cx="8018206" cy="0"/>
          </a:xfrm>
          <a:prstGeom prst="line">
            <a:avLst/>
          </a:prstGeom>
          <a:noFill/>
          <a:ln w="38100">
            <a:solidFill>
              <a:srgbClr val="005F6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0186946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5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5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A736868-4B50-4EF8-AAE7-06851597268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73794" y="1039863"/>
            <a:ext cx="8018206" cy="0"/>
          </a:xfrm>
          <a:prstGeom prst="line">
            <a:avLst/>
          </a:prstGeom>
          <a:noFill/>
          <a:ln w="38100">
            <a:solidFill>
              <a:srgbClr val="005F6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754607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6" name="Image 5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4463819" y="3502750"/>
            <a:ext cx="681675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4267" b="0" dirty="0">
                <a:solidFill>
                  <a:schemeClr val="bg1"/>
                </a:solidFill>
                <a:latin typeface="Neo Sans" panose="02000506020000020004"/>
              </a:rPr>
              <a:t>Merci de votre attention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BD87CCA9-0523-48A8-B2E1-B4A3EEAC7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872" y="640533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320433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fond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6192011" y="2918718"/>
            <a:ext cx="518457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defRPr/>
            </a:pPr>
            <a:r>
              <a:rPr lang="fr-FR" sz="1600" b="1" dirty="0">
                <a:solidFill>
                  <a:schemeClr val="bg1"/>
                </a:solidFill>
                <a:latin typeface="Neo Sans" panose="02000506020000020004"/>
              </a:rPr>
              <a:t>Pôle Me</a:t>
            </a:r>
            <a:r>
              <a:rPr lang="fr-FR" sz="1600" b="1" baseline="0" dirty="0">
                <a:solidFill>
                  <a:schemeClr val="bg1"/>
                </a:solidFill>
                <a:latin typeface="Neo Sans" panose="02000506020000020004"/>
              </a:rPr>
              <a:t>r Bretagne Atlantique</a:t>
            </a:r>
            <a:br>
              <a:rPr lang="fr-FR" sz="1600" b="1" baseline="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Adresse physique</a:t>
            </a: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525, Avenue Alexis de Rochon</a:t>
            </a:r>
            <a:b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29280 Brest Cedex 3</a:t>
            </a:r>
          </a:p>
          <a:p>
            <a:pPr algn="r" eaLnBrk="1" hangingPunct="1">
              <a:defRPr/>
            </a:pPr>
            <a:endParaRPr lang="fr-FR" altLang="fr-FR" sz="1600" b="0" dirty="0">
              <a:solidFill>
                <a:schemeClr val="bg1"/>
              </a:solidFill>
              <a:latin typeface="Neo Sans" panose="02000506020000020004"/>
            </a:endParaRP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Adresse postale</a:t>
            </a: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CS 83809</a:t>
            </a: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29238 Brest Cedex 2</a:t>
            </a:r>
            <a:b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</a:br>
            <a:b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sz="1600" dirty="0">
                <a:solidFill>
                  <a:schemeClr val="bg1"/>
                </a:solidFill>
                <a:latin typeface="Neo Sans" panose="02000506020000020004"/>
              </a:rPr>
              <a:t>T +33 (0)2 98 05 63 17</a:t>
            </a:r>
            <a:br>
              <a:rPr lang="fr-FR" sz="160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sz="1600" dirty="0">
                <a:solidFill>
                  <a:schemeClr val="bg1"/>
                </a:solidFill>
                <a:latin typeface="Neo Sans" panose="02000506020000020004"/>
              </a:rPr>
              <a:t>contact@polemer-ba.com</a:t>
            </a:r>
          </a:p>
          <a:p>
            <a:pPr marL="0" marR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600" dirty="0">
              <a:solidFill>
                <a:schemeClr val="bg1"/>
              </a:solidFill>
              <a:latin typeface="Neo Sans" panose="02000506020000020004"/>
            </a:endParaRPr>
          </a:p>
          <a:p>
            <a:pPr marL="0" marR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chemeClr val="bg1"/>
                </a:solidFill>
                <a:latin typeface="Neo Sans" panose="02000506020000020004"/>
                <a:cs typeface="Helvetica"/>
              </a:rPr>
              <a:t>pole-mer-</a:t>
            </a:r>
            <a:r>
              <a:rPr lang="fr-FR" sz="1600" dirty="0" err="1">
                <a:solidFill>
                  <a:schemeClr val="bg1"/>
                </a:solidFill>
                <a:latin typeface="Neo Sans" panose="02000506020000020004"/>
                <a:cs typeface="Helvetica"/>
              </a:rPr>
              <a:t>bretagne</a:t>
            </a:r>
            <a:r>
              <a:rPr lang="fr-FR" sz="1600" dirty="0">
                <a:solidFill>
                  <a:schemeClr val="bg1"/>
                </a:solidFill>
                <a:latin typeface="Neo Sans" panose="02000506020000020004"/>
                <a:cs typeface="Helvetica"/>
              </a:rPr>
              <a:t>-</a:t>
            </a:r>
            <a:r>
              <a:rPr lang="fr-FR" sz="1600" dirty="0" err="1">
                <a:solidFill>
                  <a:schemeClr val="bg1"/>
                </a:solidFill>
                <a:latin typeface="Neo Sans" panose="02000506020000020004"/>
                <a:cs typeface="Helvetica"/>
              </a:rPr>
              <a:t>atlantique.com</a:t>
            </a:r>
            <a:endParaRPr lang="fr-FR" sz="1600" dirty="0">
              <a:solidFill>
                <a:schemeClr val="bg1"/>
              </a:solidFill>
              <a:latin typeface="Neo Sans" panose="02000506020000020004"/>
              <a:cs typeface="Helvetica"/>
            </a:endParaRPr>
          </a:p>
          <a:p>
            <a:pPr algn="r"/>
            <a:r>
              <a:rPr lang="fr-FR" sz="1600" dirty="0">
                <a:solidFill>
                  <a:schemeClr val="bg1"/>
                </a:solidFill>
                <a:latin typeface="Neo Sans" panose="02000506020000020004"/>
                <a:cs typeface="Helvetica"/>
              </a:rPr>
              <a:t>@</a:t>
            </a:r>
            <a:r>
              <a:rPr lang="fr-FR" sz="1600" dirty="0" err="1">
                <a:solidFill>
                  <a:schemeClr val="bg1"/>
                </a:solidFill>
                <a:latin typeface="Neo Sans" panose="02000506020000020004"/>
                <a:cs typeface="Helvetica"/>
              </a:rPr>
              <a:t>PoleMerBA</a:t>
            </a:r>
            <a:endParaRPr lang="fr-FR" sz="1600" dirty="0">
              <a:solidFill>
                <a:schemeClr val="bg1"/>
              </a:solidFill>
              <a:latin typeface="Neo Sans" panose="02000506020000020004"/>
              <a:cs typeface="Helvetica"/>
            </a:endParaRPr>
          </a:p>
        </p:txBody>
      </p:sp>
      <p:pic>
        <p:nvPicPr>
          <p:cNvPr id="7" name="Image 11" descr="PMBA-BD.png">
            <a:extLst>
              <a:ext uri="{FF2B5EF4-FFF2-40B4-BE49-F238E27FC236}">
                <a16:creationId xmlns:a16="http://schemas.microsoft.com/office/drawing/2014/main" id="{467A63DB-00A1-4B2C-9DAA-F5A2733BC0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523875"/>
            <a:ext cx="3071999" cy="147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A35A15-32A6-4BBD-8C57-62E4F0C9A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t="32319" r="-31" b="37630"/>
          <a:stretch/>
        </p:blipFill>
        <p:spPr>
          <a:xfrm>
            <a:off x="3612" y="-706878"/>
            <a:ext cx="12188388" cy="3662542"/>
          </a:xfrm>
          <a:prstGeom prst="rect">
            <a:avLst/>
          </a:prstGeom>
        </p:spPr>
      </p:pic>
      <p:pic>
        <p:nvPicPr>
          <p:cNvPr id="12" name="Image 11" descr="PMBA-Print.png">
            <a:extLst>
              <a:ext uri="{FF2B5EF4-FFF2-40B4-BE49-F238E27FC236}">
                <a16:creationId xmlns:a16="http://schemas.microsoft.com/office/drawing/2014/main" id="{43897F6C-FB25-495E-A383-536D407513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4918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 descr="club-partenaire-bandeau-normal.png">
            <a:extLst>
              <a:ext uri="{FF2B5EF4-FFF2-40B4-BE49-F238E27FC236}">
                <a16:creationId xmlns:a16="http://schemas.microsoft.com/office/drawing/2014/main" id="{4152743F-B4C8-46D8-8D66-50C5C11CA0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3650"/>
            <a:ext cx="121920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" descr="PMBA-Club-Partenaires-noir.png">
            <a:extLst>
              <a:ext uri="{FF2B5EF4-FFF2-40B4-BE49-F238E27FC236}">
                <a16:creationId xmlns:a16="http://schemas.microsoft.com/office/drawing/2014/main" id="{06593A8B-812F-465C-97B3-46FF87A91C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5" y="188912"/>
            <a:ext cx="1920000" cy="10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35627" y="0"/>
            <a:ext cx="9121013" cy="1268760"/>
          </a:xfrm>
          <a:prstGeom prst="rect">
            <a:avLst/>
          </a:prstGeom>
        </p:spPr>
        <p:txBody>
          <a:bodyPr tIns="0" bIns="468000" anchor="ctr"/>
          <a:lstStyle>
            <a:lvl1pPr algn="r">
              <a:defRPr sz="31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71539" y="1916833"/>
            <a:ext cx="9085101" cy="4209331"/>
          </a:xfrm>
          <a:prstGeom prst="rect">
            <a:avLst/>
          </a:prstGeom>
        </p:spPr>
        <p:txBody>
          <a:bodyPr/>
          <a:lstStyle>
            <a:lvl1pPr>
              <a:buClr>
                <a:srgbClr val="5E707F"/>
              </a:buClr>
              <a:buSzPct val="120000"/>
              <a:buFont typeface="Calibri" pitchFamily="34" charset="0"/>
              <a:buChar char="●"/>
              <a:defRPr sz="1700">
                <a:latin typeface="Neo Sans" panose="02000506020000020004"/>
              </a:defRPr>
            </a:lvl1pPr>
            <a:lvl2pPr>
              <a:buClr>
                <a:srgbClr val="5E707F"/>
              </a:buClr>
              <a:buFont typeface="Courier New" pitchFamily="49" charset="0"/>
              <a:buChar char="o"/>
              <a:defRPr sz="1600">
                <a:latin typeface="Neo Sans" panose="02000506020000020004"/>
              </a:defRPr>
            </a:lvl2pPr>
            <a:lvl3pPr>
              <a:buClr>
                <a:srgbClr val="5E707F"/>
              </a:buClr>
              <a:buFont typeface="Calibri" pitchFamily="34" charset="0"/>
              <a:buChar char="―"/>
              <a:defRPr sz="1600">
                <a:latin typeface="Neo Sans" panose="02000506020000020004"/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2772584" y="1412876"/>
            <a:ext cx="9084057" cy="360363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rgbClr val="5E707F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ED6E0BB-09C1-48C0-BFF9-15BF09B860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976784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E84FB3-6C5E-4776-9A77-495107E4E7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FEEEE79-0DB1-45C7-BD83-B3AE29712EA6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885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89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692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009592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42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692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97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592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592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2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6" name="Image 5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4463819" y="3502750"/>
            <a:ext cx="681675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4267" b="0" dirty="0">
                <a:solidFill>
                  <a:schemeClr val="bg1"/>
                </a:solidFill>
                <a:latin typeface="Helvetica" pitchFamily="34" charset="0"/>
              </a:rPr>
              <a:t>Merci de votre attention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BD87CCA9-0523-48A8-B2E1-B4A3EEAC7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872" y="640533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102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dre du jour + pictos 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-da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kern="1200" dirty="0">
                <a:solidFill>
                  <a:schemeClr val="tx1"/>
                </a:solidFill>
                <a:latin typeface="Neo Sans" panose="02000506020000020004"/>
                <a:ea typeface="+mj-ea"/>
                <a:cs typeface="+mj-cs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484784"/>
            <a:ext cx="9134805" cy="4056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" name="Image 7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71F2A8D-FBC3-4BB2-B9A4-38293D20DA07}"/>
              </a:ext>
            </a:extLst>
          </p:cNvPr>
          <p:cNvSpPr txBox="1">
            <a:spLocks/>
          </p:cNvSpPr>
          <p:nvPr userDrawn="1"/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606E5B-ED8D-4CF0-8E8D-2D2A188DCAF6}" type="slidenum">
              <a:rPr lang="fr-FR" sz="1333" smtClean="0"/>
              <a:pPr/>
              <a:t>‹N°›</a:t>
            </a:fld>
            <a:endParaRPr lang="fr-FR" sz="1333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B9B32D2-58CC-4CAF-804C-B9E28AA1ADB6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694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fond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6192011" y="3044958"/>
            <a:ext cx="5184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schemeClr val="bg1"/>
                </a:solidFill>
                <a:latin typeface="Helvetica" pitchFamily="34" charset="0"/>
              </a:rPr>
              <a:t>Pôle Me</a:t>
            </a:r>
            <a:r>
              <a:rPr lang="fr-FR" sz="1600" b="1" baseline="0" dirty="0">
                <a:solidFill>
                  <a:schemeClr val="bg1"/>
                </a:solidFill>
                <a:latin typeface="Helvetica" pitchFamily="34" charset="0"/>
              </a:rPr>
              <a:t>r Bretagne Atlantique</a:t>
            </a:r>
            <a:br>
              <a:rPr lang="fr-FR" sz="1600" b="1" baseline="0" dirty="0">
                <a:solidFill>
                  <a:schemeClr val="bg1"/>
                </a:solidFill>
                <a:latin typeface="Helvetica" pitchFamily="34" charset="0"/>
              </a:rPr>
            </a:br>
            <a:r>
              <a:rPr lang="fr-FR" sz="1600" dirty="0">
                <a:solidFill>
                  <a:schemeClr val="bg1"/>
                </a:solidFill>
                <a:latin typeface="Helvetica" pitchFamily="34" charset="0"/>
              </a:rPr>
              <a:t>525, avenue Alexis De Rochon</a:t>
            </a:r>
            <a:br>
              <a:rPr lang="fr-FR" sz="1600" dirty="0">
                <a:solidFill>
                  <a:schemeClr val="bg1"/>
                </a:solidFill>
                <a:latin typeface="Helvetica" pitchFamily="34" charset="0"/>
              </a:rPr>
            </a:br>
            <a:r>
              <a:rPr lang="fr-FR" sz="1600" dirty="0">
                <a:solidFill>
                  <a:schemeClr val="bg1"/>
                </a:solidFill>
                <a:latin typeface="Helvetica" pitchFamily="34" charset="0"/>
              </a:rPr>
              <a:t>29280 Plouzané  </a:t>
            </a:r>
            <a:r>
              <a:rPr lang="fr-FR" sz="1600" dirty="0">
                <a:solidFill>
                  <a:srgbClr val="0092D2"/>
                </a:solidFill>
                <a:latin typeface="Helvetica" pitchFamily="34" charset="0"/>
              </a:rPr>
              <a:t>.</a:t>
            </a:r>
            <a:r>
              <a:rPr lang="fr-FR" sz="1600" dirty="0">
                <a:solidFill>
                  <a:schemeClr val="bg1"/>
                </a:solidFill>
                <a:latin typeface="Helvetica" pitchFamily="34" charset="0"/>
              </a:rPr>
              <a:t>  France</a:t>
            </a:r>
            <a:br>
              <a:rPr lang="fr-FR" sz="1600" dirty="0">
                <a:solidFill>
                  <a:schemeClr val="bg1"/>
                </a:solidFill>
                <a:latin typeface="Helvetica" pitchFamily="34" charset="0"/>
              </a:rPr>
            </a:br>
            <a:br>
              <a:rPr lang="fr-FR" sz="1600" dirty="0">
                <a:solidFill>
                  <a:schemeClr val="bg1"/>
                </a:solidFill>
                <a:latin typeface="Helvetica" pitchFamily="34" charset="0"/>
              </a:rPr>
            </a:br>
            <a:r>
              <a:rPr lang="fr-FR" sz="1600" dirty="0">
                <a:solidFill>
                  <a:schemeClr val="bg1"/>
                </a:solidFill>
                <a:latin typeface="Helvetica" pitchFamily="34" charset="0"/>
              </a:rPr>
              <a:t>T +33 (0)2 98 05 63 17</a:t>
            </a:r>
            <a:br>
              <a:rPr lang="fr-FR" sz="1600" dirty="0">
                <a:solidFill>
                  <a:schemeClr val="bg1"/>
                </a:solidFill>
                <a:latin typeface="Helvetica" pitchFamily="34" charset="0"/>
              </a:rPr>
            </a:br>
            <a:r>
              <a:rPr lang="fr-FR" sz="1600" dirty="0">
                <a:solidFill>
                  <a:schemeClr val="bg1"/>
                </a:solidFill>
                <a:latin typeface="Helvetica" pitchFamily="34" charset="0"/>
              </a:rPr>
              <a:t>contact@polemer-ba.com</a:t>
            </a:r>
          </a:p>
          <a:p>
            <a:pPr marL="0" marR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600" dirty="0">
              <a:solidFill>
                <a:schemeClr val="bg1"/>
              </a:solidFill>
              <a:latin typeface="Helvetica" pitchFamily="34" charset="0"/>
            </a:endParaRPr>
          </a:p>
          <a:p>
            <a:pPr marL="0" marR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chemeClr val="bg1"/>
                </a:solidFill>
                <a:latin typeface="Helvetica"/>
                <a:cs typeface="Helvetica"/>
              </a:rPr>
              <a:t>pole-mer-</a:t>
            </a:r>
            <a:r>
              <a:rPr lang="fr-FR" sz="1600" dirty="0" err="1">
                <a:solidFill>
                  <a:schemeClr val="bg1"/>
                </a:solidFill>
                <a:latin typeface="Helvetica"/>
                <a:cs typeface="Helvetica"/>
              </a:rPr>
              <a:t>bretagne</a:t>
            </a:r>
            <a:r>
              <a:rPr lang="fr-FR" sz="1600" dirty="0">
                <a:solidFill>
                  <a:schemeClr val="bg1"/>
                </a:solidFill>
                <a:latin typeface="Helvetica"/>
                <a:cs typeface="Helvetica"/>
              </a:rPr>
              <a:t>-</a:t>
            </a:r>
            <a:r>
              <a:rPr lang="fr-FR" sz="1600" dirty="0" err="1">
                <a:solidFill>
                  <a:schemeClr val="bg1"/>
                </a:solidFill>
                <a:latin typeface="Helvetica"/>
                <a:cs typeface="Helvetica"/>
              </a:rPr>
              <a:t>atlantique.com</a:t>
            </a:r>
            <a:endParaRPr lang="fr-FR" sz="16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r"/>
            <a:r>
              <a:rPr lang="fr-FR" sz="1600" dirty="0" err="1">
                <a:solidFill>
                  <a:schemeClr val="bg1"/>
                </a:solidFill>
                <a:latin typeface="Helvetica"/>
                <a:cs typeface="Helvetica"/>
              </a:rPr>
              <a:t>twitter.com</a:t>
            </a:r>
            <a:r>
              <a:rPr lang="fr-FR" sz="1600" dirty="0">
                <a:solidFill>
                  <a:schemeClr val="bg1"/>
                </a:solidFill>
                <a:latin typeface="Helvetica"/>
                <a:cs typeface="Helvetica"/>
              </a:rPr>
              <a:t>/</a:t>
            </a:r>
            <a:r>
              <a:rPr lang="fr-FR" sz="1600" dirty="0" err="1">
                <a:solidFill>
                  <a:schemeClr val="bg1"/>
                </a:solidFill>
                <a:latin typeface="Helvetica"/>
                <a:cs typeface="Helvetica"/>
              </a:rPr>
              <a:t>PoleMerBA</a:t>
            </a:r>
            <a:endParaRPr lang="fr-FR" sz="16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0" marR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 err="1">
                <a:solidFill>
                  <a:schemeClr val="bg1"/>
                </a:solidFill>
                <a:latin typeface="Helvetica"/>
                <a:cs typeface="Helvetica"/>
              </a:rPr>
              <a:t>youtube.com</a:t>
            </a:r>
            <a:r>
              <a:rPr lang="fr-FR" sz="1600" dirty="0">
                <a:solidFill>
                  <a:schemeClr val="bg1"/>
                </a:solidFill>
                <a:latin typeface="Helvetica"/>
                <a:cs typeface="Helvetica"/>
              </a:rPr>
              <a:t>/user/</a:t>
            </a:r>
            <a:r>
              <a:rPr lang="fr-FR" sz="1600" dirty="0" err="1">
                <a:solidFill>
                  <a:schemeClr val="bg1"/>
                </a:solidFill>
                <a:latin typeface="Helvetica"/>
                <a:cs typeface="Helvetica"/>
              </a:rPr>
              <a:t>PoleMerBA</a:t>
            </a:r>
            <a:endParaRPr lang="fr-FR" sz="16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62863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 descr="club-partenaire-bandeau-normal.png">
            <a:extLst>
              <a:ext uri="{FF2B5EF4-FFF2-40B4-BE49-F238E27FC236}">
                <a16:creationId xmlns:a16="http://schemas.microsoft.com/office/drawing/2014/main" id="{4152743F-B4C8-46D8-8D66-50C5C11CA0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3650"/>
            <a:ext cx="121920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" descr="PMBA-Club-Partenaires-noir.png">
            <a:extLst>
              <a:ext uri="{FF2B5EF4-FFF2-40B4-BE49-F238E27FC236}">
                <a16:creationId xmlns:a16="http://schemas.microsoft.com/office/drawing/2014/main" id="{06593A8B-812F-465C-97B3-46FF87A91C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5" y="188912"/>
            <a:ext cx="1920000" cy="10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35627" y="0"/>
            <a:ext cx="9121013" cy="1268760"/>
          </a:xfrm>
          <a:prstGeom prst="rect">
            <a:avLst/>
          </a:prstGeom>
        </p:spPr>
        <p:txBody>
          <a:bodyPr tIns="0" bIns="468000" anchor="ctr"/>
          <a:lstStyle>
            <a:lvl1pPr algn="l">
              <a:defRPr sz="3100" b="1">
                <a:latin typeface="Helvetica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71539" y="1916833"/>
            <a:ext cx="9085101" cy="4209331"/>
          </a:xfrm>
          <a:prstGeom prst="rect">
            <a:avLst/>
          </a:prstGeom>
        </p:spPr>
        <p:txBody>
          <a:bodyPr/>
          <a:lstStyle>
            <a:lvl1pPr>
              <a:buClr>
                <a:srgbClr val="5E707F"/>
              </a:buClr>
              <a:buSzPct val="120000"/>
              <a:buFont typeface="Calibri" pitchFamily="34" charset="0"/>
              <a:buChar char="●"/>
              <a:defRPr sz="1700">
                <a:latin typeface="Helvetica" pitchFamily="34" charset="0"/>
              </a:defRPr>
            </a:lvl1pPr>
            <a:lvl2pPr>
              <a:buClr>
                <a:srgbClr val="5E707F"/>
              </a:buClr>
              <a:buFont typeface="Courier New" pitchFamily="49" charset="0"/>
              <a:buChar char="o"/>
              <a:defRPr sz="1600">
                <a:latin typeface="Helvetica" pitchFamily="34" charset="0"/>
              </a:defRPr>
            </a:lvl2pPr>
            <a:lvl3pPr>
              <a:buClr>
                <a:srgbClr val="5E707F"/>
              </a:buClr>
              <a:buFont typeface="Calibri" pitchFamily="34" charset="0"/>
              <a:buChar char="―"/>
              <a:defRPr sz="1600">
                <a:latin typeface="Helvetica" pitchFamily="34" charset="0"/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2772584" y="1412876"/>
            <a:ext cx="9084057" cy="360363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rgbClr val="5E707F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ED6E0BB-09C1-48C0-BFF9-15BF09B860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976784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E84FB3-6C5E-4776-9A77-495107E4E7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92545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809548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2217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ond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1097280"/>
            <a:ext cx="12188389" cy="583514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69771" y="2895081"/>
            <a:ext cx="6810805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pic>
        <p:nvPicPr>
          <p:cNvPr id="3" name="Image 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35" y="339635"/>
            <a:ext cx="2635071" cy="126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73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pitre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" y="14075"/>
            <a:ext cx="12188387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69771" y="2468894"/>
            <a:ext cx="7386869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chemeClr val="tx1"/>
                </a:solidFill>
                <a:latin typeface="Helvetica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pic>
        <p:nvPicPr>
          <p:cNvPr id="8" name="Image 7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68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dre du jour + pictos 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-da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484784"/>
            <a:ext cx="9134805" cy="4056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" name="Image 7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71F2A8D-FBC3-4BB2-B9A4-38293D20DA07}"/>
              </a:ext>
            </a:extLst>
          </p:cNvPr>
          <p:cNvSpPr txBox="1">
            <a:spLocks/>
          </p:cNvSpPr>
          <p:nvPr userDrawn="1"/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606E5B-ED8D-4CF0-8E8D-2D2A188DCAF6}" type="slidenum">
              <a:rPr lang="fr-FR" sz="1333" smtClean="0"/>
              <a:pPr/>
              <a:t>‹N°›</a:t>
            </a:fld>
            <a:endParaRPr lang="fr-FR" sz="1333" dirty="0"/>
          </a:p>
        </p:txBody>
      </p:sp>
    </p:spTree>
    <p:extLst>
      <p:ext uri="{BB962C8B-B14F-4D97-AF65-F5344CB8AC3E}">
        <p14:creationId xmlns:p14="http://schemas.microsoft.com/office/powerpoint/2010/main" val="8782664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009CDD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6" name="Image 15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336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9" y="0"/>
            <a:ext cx="12308113" cy="68580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34805" cy="45365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C8A558E4-92B6-4277-8E7B-8DEA5475D4F7}"/>
              </a:ext>
            </a:extLst>
          </p:cNvPr>
          <p:cNvSpPr txBox="1">
            <a:spLocks/>
          </p:cNvSpPr>
          <p:nvPr userDrawn="1"/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606E5B-ED8D-4CF0-8E8D-2D2A188DCAF6}" type="slidenum">
              <a:rPr lang="fr-FR" sz="1333" smtClean="0"/>
              <a:pPr/>
              <a:t>‹N°›</a:t>
            </a:fld>
            <a:endParaRPr lang="fr-FR" sz="1333" dirty="0"/>
          </a:p>
        </p:txBody>
      </p:sp>
    </p:spTree>
    <p:extLst>
      <p:ext uri="{BB962C8B-B14F-4D97-AF65-F5344CB8AC3E}">
        <p14:creationId xmlns:p14="http://schemas.microsoft.com/office/powerpoint/2010/main" val="17734319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28800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28800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8095980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7979AD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5" name="Image 14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25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ond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786809"/>
            <a:ext cx="12188389" cy="614561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73278" y="1786128"/>
            <a:ext cx="6810805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fr-FR" sz="4000" b="1" kern="1200" dirty="0">
                <a:solidFill>
                  <a:schemeClr val="tx1"/>
                </a:solidFill>
                <a:latin typeface="Neo Sans" panose="02000506020000020004" pitchFamily="2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pic>
        <p:nvPicPr>
          <p:cNvPr id="3" name="Image 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36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295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1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chemeClr val="accent4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872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269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221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2949B4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83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322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066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5EAABB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84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5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ond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69771" y="2895081"/>
            <a:ext cx="6810805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pic>
        <p:nvPicPr>
          <p:cNvPr id="3" name="Image 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FCCEF388-AE58-4980-8976-357DEC420634}"/>
              </a:ext>
            </a:extLst>
          </p:cNvPr>
          <p:cNvSpPr txBox="1">
            <a:spLocks/>
          </p:cNvSpPr>
          <p:nvPr userDrawn="1"/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606E5B-ED8D-4CF0-8E8D-2D2A188DCAF6}" type="slidenum">
              <a:rPr lang="fr-FR" sz="1333" smtClean="0"/>
              <a:pPr/>
              <a:t>‹N°›</a:t>
            </a:fld>
            <a:endParaRPr lang="fr-FR" sz="1333" dirty="0"/>
          </a:p>
        </p:txBody>
      </p:sp>
    </p:spTree>
    <p:extLst>
      <p:ext uri="{BB962C8B-B14F-4D97-AF65-F5344CB8AC3E}">
        <p14:creationId xmlns:p14="http://schemas.microsoft.com/office/powerpoint/2010/main" val="13232208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buClr>
                <a:srgbClr val="53ACC0"/>
              </a:buCl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617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85B04E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017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316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864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692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009592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280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692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309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592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592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10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6" name="Image 5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4463819" y="3502750"/>
            <a:ext cx="681675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4267" b="0" dirty="0">
                <a:solidFill>
                  <a:schemeClr val="bg1"/>
                </a:solidFill>
                <a:latin typeface="Helvetica" pitchFamily="34" charset="0"/>
              </a:rPr>
              <a:t>Merci de votre attention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BD87CCA9-0523-48A8-B2E1-B4A3EEAC7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872" y="640533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31266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fond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6192011" y="2918718"/>
            <a:ext cx="518457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defRPr/>
            </a:pPr>
            <a:r>
              <a:rPr lang="fr-FR" sz="1600" b="1" dirty="0">
                <a:solidFill>
                  <a:schemeClr val="bg1"/>
                </a:solidFill>
                <a:latin typeface="Helvetica" pitchFamily="34" charset="0"/>
              </a:rPr>
              <a:t>Pôle Me</a:t>
            </a:r>
            <a:r>
              <a:rPr lang="fr-FR" sz="1600" b="1" baseline="0" dirty="0">
                <a:solidFill>
                  <a:schemeClr val="bg1"/>
                </a:solidFill>
                <a:latin typeface="Helvetica" pitchFamily="34" charset="0"/>
              </a:rPr>
              <a:t>r Bretagne Atlantique</a:t>
            </a:r>
            <a:br>
              <a:rPr lang="fr-FR" sz="1600" b="1" baseline="0" dirty="0">
                <a:solidFill>
                  <a:schemeClr val="bg1"/>
                </a:solidFill>
                <a:latin typeface="Helvetica" pitchFamily="34" charset="0"/>
              </a:rPr>
            </a:br>
            <a:r>
              <a:rPr lang="fr-FR" altLang="fr-FR" sz="1600" b="0" dirty="0">
                <a:solidFill>
                  <a:schemeClr val="bg1"/>
                </a:solidFill>
                <a:latin typeface="Helvetica" panose="020B0604020202020204" pitchFamily="34" charset="0"/>
              </a:rPr>
              <a:t>Adresse physique</a:t>
            </a: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Helvetica" panose="020B0604020202020204" pitchFamily="34" charset="0"/>
              </a:rPr>
              <a:t>525, Avenue Alexis de Rochon</a:t>
            </a:r>
            <a:br>
              <a:rPr lang="fr-FR" altLang="fr-FR" sz="1600" b="0" dirty="0">
                <a:solidFill>
                  <a:schemeClr val="bg1"/>
                </a:solidFill>
                <a:latin typeface="Helvetica" panose="020B0604020202020204" pitchFamily="34" charset="0"/>
              </a:rPr>
            </a:br>
            <a:r>
              <a:rPr lang="fr-FR" altLang="fr-FR" sz="1600" b="0" dirty="0">
                <a:solidFill>
                  <a:schemeClr val="bg1"/>
                </a:solidFill>
                <a:latin typeface="Helvetica" panose="020B0604020202020204" pitchFamily="34" charset="0"/>
              </a:rPr>
              <a:t>29280 Brest Cedex 3</a:t>
            </a:r>
          </a:p>
          <a:p>
            <a:pPr algn="r" eaLnBrk="1" hangingPunct="1">
              <a:defRPr/>
            </a:pPr>
            <a:endParaRPr lang="fr-FR" altLang="fr-FR" sz="1600" b="0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Helvetica" panose="020B0604020202020204" pitchFamily="34" charset="0"/>
              </a:rPr>
              <a:t>Adresse postale</a:t>
            </a: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Helvetica" panose="020B0604020202020204" pitchFamily="34" charset="0"/>
              </a:rPr>
              <a:t>CS 83809</a:t>
            </a: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Helvetica" panose="020B0604020202020204" pitchFamily="34" charset="0"/>
              </a:rPr>
              <a:t>29238 Brest Cedex 2</a:t>
            </a:r>
            <a:br>
              <a:rPr lang="fr-FR" altLang="fr-FR" sz="1600" b="0" dirty="0">
                <a:solidFill>
                  <a:schemeClr val="bg1"/>
                </a:solidFill>
                <a:latin typeface="Helvetica" panose="020B0604020202020204" pitchFamily="34" charset="0"/>
              </a:rPr>
            </a:br>
            <a:br>
              <a:rPr lang="fr-FR" altLang="fr-FR" sz="1600" b="0" dirty="0">
                <a:solidFill>
                  <a:schemeClr val="bg1"/>
                </a:solidFill>
                <a:latin typeface="Helvetica" panose="020B0604020202020204" pitchFamily="34" charset="0"/>
              </a:rPr>
            </a:br>
            <a:r>
              <a:rPr lang="fr-FR" sz="1600" dirty="0">
                <a:solidFill>
                  <a:schemeClr val="bg1"/>
                </a:solidFill>
                <a:latin typeface="Helvetica" pitchFamily="34" charset="0"/>
              </a:rPr>
              <a:t>T +33 (0)2 98 05 63 17</a:t>
            </a:r>
            <a:br>
              <a:rPr lang="fr-FR" sz="1600" dirty="0">
                <a:solidFill>
                  <a:schemeClr val="bg1"/>
                </a:solidFill>
                <a:latin typeface="Helvetica" pitchFamily="34" charset="0"/>
              </a:rPr>
            </a:br>
            <a:r>
              <a:rPr lang="fr-FR" sz="1600" dirty="0">
                <a:solidFill>
                  <a:schemeClr val="bg1"/>
                </a:solidFill>
                <a:latin typeface="Helvetica" pitchFamily="34" charset="0"/>
              </a:rPr>
              <a:t>contact@polemer-ba.com</a:t>
            </a:r>
          </a:p>
          <a:p>
            <a:pPr marL="0" marR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600" dirty="0">
              <a:solidFill>
                <a:schemeClr val="bg1"/>
              </a:solidFill>
              <a:latin typeface="Helvetica" pitchFamily="34" charset="0"/>
            </a:endParaRPr>
          </a:p>
          <a:p>
            <a:pPr marL="0" marR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chemeClr val="bg1"/>
                </a:solidFill>
                <a:latin typeface="Helvetica"/>
                <a:cs typeface="Helvetica"/>
              </a:rPr>
              <a:t>pole-mer-</a:t>
            </a:r>
            <a:r>
              <a:rPr lang="fr-FR" sz="1600" dirty="0" err="1">
                <a:solidFill>
                  <a:schemeClr val="bg1"/>
                </a:solidFill>
                <a:latin typeface="Helvetica"/>
                <a:cs typeface="Helvetica"/>
              </a:rPr>
              <a:t>bretagne</a:t>
            </a:r>
            <a:r>
              <a:rPr lang="fr-FR" sz="1600" dirty="0">
                <a:solidFill>
                  <a:schemeClr val="bg1"/>
                </a:solidFill>
                <a:latin typeface="Helvetica"/>
                <a:cs typeface="Helvetica"/>
              </a:rPr>
              <a:t>-</a:t>
            </a:r>
            <a:r>
              <a:rPr lang="fr-FR" sz="1600" dirty="0" err="1">
                <a:solidFill>
                  <a:schemeClr val="bg1"/>
                </a:solidFill>
                <a:latin typeface="Helvetica"/>
                <a:cs typeface="Helvetica"/>
              </a:rPr>
              <a:t>atlantique.com</a:t>
            </a:r>
            <a:endParaRPr lang="fr-FR" sz="16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r"/>
            <a:r>
              <a:rPr lang="fr-FR" sz="1600" dirty="0">
                <a:solidFill>
                  <a:schemeClr val="bg1"/>
                </a:solidFill>
                <a:latin typeface="Helvetica"/>
                <a:cs typeface="Helvetica"/>
              </a:rPr>
              <a:t>@</a:t>
            </a:r>
            <a:r>
              <a:rPr lang="fr-FR" sz="1600" dirty="0" err="1">
                <a:solidFill>
                  <a:schemeClr val="bg1"/>
                </a:solidFill>
                <a:latin typeface="Helvetica"/>
                <a:cs typeface="Helvetica"/>
              </a:rPr>
              <a:t>PoleMerBA</a:t>
            </a:r>
            <a:endParaRPr lang="fr-FR" sz="16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7" name="Image 11" descr="PMBA-BD.png">
            <a:extLst>
              <a:ext uri="{FF2B5EF4-FFF2-40B4-BE49-F238E27FC236}">
                <a16:creationId xmlns:a16="http://schemas.microsoft.com/office/drawing/2014/main" id="{467A63DB-00A1-4B2C-9DAA-F5A2733BC0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523875"/>
            <a:ext cx="3071999" cy="147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A35A15-32A6-4BBD-8C57-62E4F0C9A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t="32319" r="-31" b="37630"/>
          <a:stretch/>
        </p:blipFill>
        <p:spPr>
          <a:xfrm>
            <a:off x="3612" y="-706878"/>
            <a:ext cx="12188388" cy="3662542"/>
          </a:xfrm>
          <a:prstGeom prst="rect">
            <a:avLst/>
          </a:prstGeom>
        </p:spPr>
      </p:pic>
      <p:pic>
        <p:nvPicPr>
          <p:cNvPr id="12" name="Image 11" descr="PMBA-Print.png">
            <a:extLst>
              <a:ext uri="{FF2B5EF4-FFF2-40B4-BE49-F238E27FC236}">
                <a16:creationId xmlns:a16="http://schemas.microsoft.com/office/drawing/2014/main" id="{43897F6C-FB25-495E-A383-536D407513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746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 descr="club-partenaire-bandeau-normal.png">
            <a:extLst>
              <a:ext uri="{FF2B5EF4-FFF2-40B4-BE49-F238E27FC236}">
                <a16:creationId xmlns:a16="http://schemas.microsoft.com/office/drawing/2014/main" id="{4152743F-B4C8-46D8-8D66-50C5C11CA0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3650"/>
            <a:ext cx="121920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" descr="PMBA-Club-Partenaires-noir.png">
            <a:extLst>
              <a:ext uri="{FF2B5EF4-FFF2-40B4-BE49-F238E27FC236}">
                <a16:creationId xmlns:a16="http://schemas.microsoft.com/office/drawing/2014/main" id="{06593A8B-812F-465C-97B3-46FF87A91C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5" y="188912"/>
            <a:ext cx="1920000" cy="10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35627" y="0"/>
            <a:ext cx="9121013" cy="1268760"/>
          </a:xfrm>
          <a:prstGeom prst="rect">
            <a:avLst/>
          </a:prstGeom>
        </p:spPr>
        <p:txBody>
          <a:bodyPr tIns="0" bIns="468000" anchor="ctr"/>
          <a:lstStyle>
            <a:lvl1pPr algn="l">
              <a:defRPr sz="3100" b="1">
                <a:latin typeface="Helvetica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71539" y="1916833"/>
            <a:ext cx="9085101" cy="4209331"/>
          </a:xfrm>
          <a:prstGeom prst="rect">
            <a:avLst/>
          </a:prstGeom>
        </p:spPr>
        <p:txBody>
          <a:bodyPr/>
          <a:lstStyle>
            <a:lvl1pPr>
              <a:buClr>
                <a:srgbClr val="5E707F"/>
              </a:buClr>
              <a:buSzPct val="120000"/>
              <a:buFont typeface="Calibri" pitchFamily="34" charset="0"/>
              <a:buChar char="●"/>
              <a:defRPr sz="1700">
                <a:latin typeface="Helvetica" pitchFamily="34" charset="0"/>
              </a:defRPr>
            </a:lvl1pPr>
            <a:lvl2pPr>
              <a:buClr>
                <a:srgbClr val="5E707F"/>
              </a:buClr>
              <a:buFont typeface="Courier New" pitchFamily="49" charset="0"/>
              <a:buChar char="o"/>
              <a:defRPr sz="1600">
                <a:latin typeface="Helvetica" pitchFamily="34" charset="0"/>
              </a:defRPr>
            </a:lvl2pPr>
            <a:lvl3pPr>
              <a:buClr>
                <a:srgbClr val="5E707F"/>
              </a:buClr>
              <a:buFont typeface="Calibri" pitchFamily="34" charset="0"/>
              <a:buChar char="―"/>
              <a:defRPr sz="1600">
                <a:latin typeface="Helvetica" pitchFamily="34" charset="0"/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2772584" y="1412876"/>
            <a:ext cx="9084057" cy="360363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rgbClr val="5E707F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ED6E0BB-09C1-48C0-BFF9-15BF09B860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976784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E84FB3-6C5E-4776-9A77-495107E4E7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43890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pitre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" y="14075"/>
            <a:ext cx="1218838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69771" y="2468894"/>
            <a:ext cx="7386869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chemeClr val="tx1"/>
                </a:solidFill>
                <a:latin typeface="Helvetica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pic>
        <p:nvPicPr>
          <p:cNvPr id="8" name="Image 7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0BAC8526-9FBA-497A-9559-7D729D97D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64781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ond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786809"/>
            <a:ext cx="12188389" cy="614561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73278" y="1786128"/>
            <a:ext cx="6810805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fr-FR" sz="4000" b="1" kern="1200" dirty="0">
                <a:solidFill>
                  <a:schemeClr val="tx1"/>
                </a:solidFill>
                <a:latin typeface="Neo Sans" panose="02000506020000020004" pitchFamily="2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pic>
        <p:nvPicPr>
          <p:cNvPr id="3" name="Image 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929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pitre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" y="14075"/>
            <a:ext cx="12188387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69771" y="2468894"/>
            <a:ext cx="7386869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fr-FR" sz="4000" b="1" kern="1200" dirty="0">
                <a:solidFill>
                  <a:schemeClr val="tx1"/>
                </a:solidFill>
                <a:latin typeface="Neo Sans" panose="02000506020000020004" pitchFamily="2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pic>
        <p:nvPicPr>
          <p:cNvPr id="8" name="Image 7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30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dre du jour + pictos 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-da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kern="1200" dirty="0">
                <a:solidFill>
                  <a:schemeClr val="tx1"/>
                </a:solidFill>
                <a:latin typeface="Neo Sans" panose="02000506020000020004"/>
                <a:ea typeface="+mj-ea"/>
                <a:cs typeface="+mj-cs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484784"/>
            <a:ext cx="9134805" cy="4056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" name="Image 7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71F2A8D-FBC3-4BB2-B9A4-38293D20DA07}"/>
              </a:ext>
            </a:extLst>
          </p:cNvPr>
          <p:cNvSpPr txBox="1">
            <a:spLocks/>
          </p:cNvSpPr>
          <p:nvPr userDrawn="1"/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606E5B-ED8D-4CF0-8E8D-2D2A188DCAF6}" type="slidenum">
              <a:rPr lang="fr-FR" sz="1333" smtClean="0"/>
              <a:pPr/>
              <a:t>‹N°›</a:t>
            </a:fld>
            <a:endParaRPr lang="fr-FR" sz="1333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B9B32D2-58CC-4CAF-804C-B9E28AA1ADB6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875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009CDD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kern="1200" dirty="0">
                <a:solidFill>
                  <a:schemeClr val="tx1"/>
                </a:solidFill>
                <a:latin typeface="Neo Sans" panose="02000506020000020004"/>
                <a:ea typeface="+mj-ea"/>
                <a:cs typeface="+mj-cs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6" name="Image 15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81E2BAF-DAE8-4296-907D-0174A22790ED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9005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9" y="0"/>
            <a:ext cx="12308113" cy="68580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kern="1200" dirty="0">
                <a:solidFill>
                  <a:schemeClr val="tx1"/>
                </a:solidFill>
                <a:latin typeface="Neo Sans" panose="02000506020000020004"/>
                <a:ea typeface="+mj-ea"/>
                <a:cs typeface="+mj-cs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34805" cy="45365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C8A558E4-92B6-4277-8E7B-8DEA5475D4F7}"/>
              </a:ext>
            </a:extLst>
          </p:cNvPr>
          <p:cNvSpPr txBox="1">
            <a:spLocks/>
          </p:cNvSpPr>
          <p:nvPr userDrawn="1"/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606E5B-ED8D-4CF0-8E8D-2D2A188DCAF6}" type="slidenum">
              <a:rPr lang="fr-FR" sz="1333" smtClean="0"/>
              <a:pPr/>
              <a:t>‹N°›</a:t>
            </a:fld>
            <a:endParaRPr lang="fr-FR" sz="1333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5CFA14B-E631-4B30-B2E2-CEDA9E6A1CA6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9597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28800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28800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BFAD8DE-D69C-4B1E-BD66-AFAB875659E4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3047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7979AD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5" name="Image 14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6FB5EB-E3A7-4233-B1F6-5861F9C34AB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236531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66F340F-436A-40CD-94CC-02AB6A79F1B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487143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9D169EA-B6EA-4A86-916C-DBDE6AFF09D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497507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chemeClr val="accent4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A3F8E48-0B60-484F-BB22-22913426023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17161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dre du jour + pictos 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-da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484784"/>
            <a:ext cx="9134805" cy="4056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" name="Image 7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71F2A8D-FBC3-4BB2-B9A4-38293D20DA07}"/>
              </a:ext>
            </a:extLst>
          </p:cNvPr>
          <p:cNvSpPr txBox="1">
            <a:spLocks/>
          </p:cNvSpPr>
          <p:nvPr userDrawn="1"/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606E5B-ED8D-4CF0-8E8D-2D2A188DCAF6}" type="slidenum">
              <a:rPr lang="fr-FR" sz="1333" smtClean="0"/>
              <a:pPr/>
              <a:t>‹N°›</a:t>
            </a:fld>
            <a:endParaRPr lang="fr-FR" sz="1333" dirty="0"/>
          </a:p>
        </p:txBody>
      </p:sp>
    </p:spTree>
    <p:extLst>
      <p:ext uri="{BB962C8B-B14F-4D97-AF65-F5344CB8AC3E}">
        <p14:creationId xmlns:p14="http://schemas.microsoft.com/office/powerpoint/2010/main" val="38288439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978BFB8-D6C6-4121-BEE4-C00679DF7A93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100937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81E0EB3-AA5A-448D-A134-F4F52034E446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280296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2949B4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79F82C3-D625-4988-ADD3-EDF9118DA0E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88541" y="1087870"/>
            <a:ext cx="8003459" cy="0"/>
          </a:xfrm>
          <a:prstGeom prst="line">
            <a:avLst/>
          </a:prstGeom>
          <a:noFill/>
          <a:ln w="38100">
            <a:solidFill>
              <a:srgbClr val="004884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169154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AABB84E-C3E5-46C5-90CB-7D48E6013BF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88541" y="1087870"/>
            <a:ext cx="8003459" cy="0"/>
          </a:xfrm>
          <a:prstGeom prst="line">
            <a:avLst/>
          </a:prstGeom>
          <a:noFill/>
          <a:ln w="38100">
            <a:solidFill>
              <a:srgbClr val="004884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0475703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90763BD-4184-40DC-904D-A6B10D5E01D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88541" y="1087870"/>
            <a:ext cx="8003459" cy="0"/>
          </a:xfrm>
          <a:prstGeom prst="line">
            <a:avLst/>
          </a:prstGeom>
          <a:noFill/>
          <a:ln w="38100">
            <a:solidFill>
              <a:srgbClr val="004884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466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5EAABB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382767F-E469-4CF5-8278-736F0729162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601497" y="1068848"/>
            <a:ext cx="7590503" cy="0"/>
          </a:xfrm>
          <a:prstGeom prst="line">
            <a:avLst/>
          </a:prstGeom>
          <a:noFill/>
          <a:ln w="38100">
            <a:solidFill>
              <a:srgbClr val="00ADC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430265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8E94492-6EA9-4DD4-8335-E91C31ED89C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601497" y="1068848"/>
            <a:ext cx="7590503" cy="0"/>
          </a:xfrm>
          <a:prstGeom prst="line">
            <a:avLst/>
          </a:prstGeom>
          <a:noFill/>
          <a:ln w="38100">
            <a:solidFill>
              <a:srgbClr val="00ADC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7305000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4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5EAABB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5EAABB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5EAABB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buClr>
                <a:srgbClr val="53ACC0"/>
              </a:buCl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3634731-17E6-424B-85E1-0553D662C6A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601497" y="1068848"/>
            <a:ext cx="7590503" cy="0"/>
          </a:xfrm>
          <a:prstGeom prst="line">
            <a:avLst/>
          </a:prstGeom>
          <a:noFill/>
          <a:ln w="38100">
            <a:solidFill>
              <a:srgbClr val="00ADC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717668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85B04E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B89E644-8682-4771-BFA7-83476C4E9091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350774" y="1054612"/>
            <a:ext cx="7841227" cy="0"/>
          </a:xfrm>
          <a:prstGeom prst="line">
            <a:avLst/>
          </a:prstGeom>
          <a:noFill/>
          <a:ln w="38100">
            <a:solidFill>
              <a:srgbClr val="83C04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8337115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956D2C8-EEE0-4EF2-BBE6-59D04A6CC2E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350774" y="1054612"/>
            <a:ext cx="7841227" cy="0"/>
          </a:xfrm>
          <a:prstGeom prst="line">
            <a:avLst/>
          </a:prstGeom>
          <a:noFill/>
          <a:ln w="38100">
            <a:solidFill>
              <a:srgbClr val="83C04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4150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009CDD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6" name="Image 15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556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5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85B04E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85B04E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85B04E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6DD81D6-4DCF-47E0-A652-BE8A7F49C57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350774" y="1054612"/>
            <a:ext cx="7841227" cy="0"/>
          </a:xfrm>
          <a:prstGeom prst="line">
            <a:avLst/>
          </a:prstGeom>
          <a:noFill/>
          <a:ln w="38100">
            <a:solidFill>
              <a:srgbClr val="83C04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0839759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6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009592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3CA7ADB-6469-4DB4-B7D1-DD1308EE842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73794" y="1039863"/>
            <a:ext cx="8018206" cy="0"/>
          </a:xfrm>
          <a:prstGeom prst="line">
            <a:avLst/>
          </a:prstGeom>
          <a:noFill/>
          <a:ln w="38100">
            <a:solidFill>
              <a:srgbClr val="005F6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0455423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6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8C25B8B-1AE1-4C6E-88BA-B36026DB0FE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73794" y="1039863"/>
            <a:ext cx="8018206" cy="0"/>
          </a:xfrm>
          <a:prstGeom prst="line">
            <a:avLst/>
          </a:prstGeom>
          <a:noFill/>
          <a:ln w="38100">
            <a:solidFill>
              <a:srgbClr val="005F6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440341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6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5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59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592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6060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A736868-4B50-4EF8-AAE7-06851597268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73794" y="1039863"/>
            <a:ext cx="8018206" cy="0"/>
          </a:xfrm>
          <a:prstGeom prst="line">
            <a:avLst/>
          </a:prstGeom>
          <a:noFill/>
          <a:ln w="38100">
            <a:solidFill>
              <a:srgbClr val="005F6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326228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6" name="Image 5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4463819" y="3502750"/>
            <a:ext cx="681675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4267" b="0" dirty="0">
                <a:solidFill>
                  <a:schemeClr val="bg1"/>
                </a:solidFill>
                <a:latin typeface="Neo Sans" panose="02000506020000020004"/>
              </a:rPr>
              <a:t>Merci de votre attention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BD87CCA9-0523-48A8-B2E1-B4A3EEAC7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872" y="640533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02461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fond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6192011" y="2918718"/>
            <a:ext cx="518457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defRPr/>
            </a:pPr>
            <a:r>
              <a:rPr lang="fr-FR" sz="1600" b="1" dirty="0">
                <a:solidFill>
                  <a:schemeClr val="bg1"/>
                </a:solidFill>
                <a:latin typeface="Neo Sans" panose="02000506020000020004"/>
              </a:rPr>
              <a:t>Pôle Me</a:t>
            </a:r>
            <a:r>
              <a:rPr lang="fr-FR" sz="1600" b="1" baseline="0" dirty="0">
                <a:solidFill>
                  <a:schemeClr val="bg1"/>
                </a:solidFill>
                <a:latin typeface="Neo Sans" panose="02000506020000020004"/>
              </a:rPr>
              <a:t>r Bretagne Atlantique</a:t>
            </a:r>
            <a:br>
              <a:rPr lang="fr-FR" sz="1600" b="1" baseline="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Adresse physique</a:t>
            </a: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525, Avenue Alexis de Rochon</a:t>
            </a:r>
            <a:b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29280 Brest Cedex 3</a:t>
            </a:r>
          </a:p>
          <a:p>
            <a:pPr algn="r" eaLnBrk="1" hangingPunct="1">
              <a:defRPr/>
            </a:pPr>
            <a:endParaRPr lang="fr-FR" altLang="fr-FR" sz="1600" b="0" dirty="0">
              <a:solidFill>
                <a:schemeClr val="bg1"/>
              </a:solidFill>
              <a:latin typeface="Neo Sans" panose="02000506020000020004"/>
            </a:endParaRP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Adresse postale</a:t>
            </a: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CS 83809</a:t>
            </a:r>
          </a:p>
          <a:p>
            <a:pPr algn="r" eaLnBrk="1" hangingPunct="1">
              <a:defRPr/>
            </a:pPr>
            <a: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  <a:t>29238 Brest Cedex 2</a:t>
            </a:r>
            <a:b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</a:br>
            <a:br>
              <a:rPr lang="fr-FR" altLang="fr-FR" sz="1600" b="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sz="1600" dirty="0">
                <a:solidFill>
                  <a:schemeClr val="bg1"/>
                </a:solidFill>
                <a:latin typeface="Neo Sans" panose="02000506020000020004"/>
              </a:rPr>
              <a:t>T +33 (0)2 98 05 63 17</a:t>
            </a:r>
            <a:br>
              <a:rPr lang="fr-FR" sz="1600" dirty="0">
                <a:solidFill>
                  <a:schemeClr val="bg1"/>
                </a:solidFill>
                <a:latin typeface="Neo Sans" panose="02000506020000020004"/>
              </a:rPr>
            </a:br>
            <a:r>
              <a:rPr lang="fr-FR" sz="1600" dirty="0">
                <a:solidFill>
                  <a:schemeClr val="bg1"/>
                </a:solidFill>
                <a:latin typeface="Neo Sans" panose="02000506020000020004"/>
              </a:rPr>
              <a:t>contact@polemer-ba.com</a:t>
            </a:r>
          </a:p>
          <a:p>
            <a:pPr marL="0" marR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600" dirty="0">
              <a:solidFill>
                <a:schemeClr val="bg1"/>
              </a:solidFill>
              <a:latin typeface="Neo Sans" panose="02000506020000020004"/>
            </a:endParaRPr>
          </a:p>
          <a:p>
            <a:pPr marL="0" marR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chemeClr val="bg1"/>
                </a:solidFill>
                <a:latin typeface="Neo Sans" panose="02000506020000020004"/>
                <a:cs typeface="Helvetica"/>
              </a:rPr>
              <a:t>pole-mer-</a:t>
            </a:r>
            <a:r>
              <a:rPr lang="fr-FR" sz="1600" dirty="0" err="1">
                <a:solidFill>
                  <a:schemeClr val="bg1"/>
                </a:solidFill>
                <a:latin typeface="Neo Sans" panose="02000506020000020004"/>
                <a:cs typeface="Helvetica"/>
              </a:rPr>
              <a:t>bretagne</a:t>
            </a:r>
            <a:r>
              <a:rPr lang="fr-FR" sz="1600" dirty="0">
                <a:solidFill>
                  <a:schemeClr val="bg1"/>
                </a:solidFill>
                <a:latin typeface="Neo Sans" panose="02000506020000020004"/>
                <a:cs typeface="Helvetica"/>
              </a:rPr>
              <a:t>-</a:t>
            </a:r>
            <a:r>
              <a:rPr lang="fr-FR" sz="1600" dirty="0" err="1">
                <a:solidFill>
                  <a:schemeClr val="bg1"/>
                </a:solidFill>
                <a:latin typeface="Neo Sans" panose="02000506020000020004"/>
                <a:cs typeface="Helvetica"/>
              </a:rPr>
              <a:t>atlantique.com</a:t>
            </a:r>
            <a:endParaRPr lang="fr-FR" sz="1600" dirty="0">
              <a:solidFill>
                <a:schemeClr val="bg1"/>
              </a:solidFill>
              <a:latin typeface="Neo Sans" panose="02000506020000020004"/>
              <a:cs typeface="Helvetica"/>
            </a:endParaRPr>
          </a:p>
          <a:p>
            <a:pPr algn="r"/>
            <a:r>
              <a:rPr lang="fr-FR" sz="1600" dirty="0">
                <a:solidFill>
                  <a:schemeClr val="bg1"/>
                </a:solidFill>
                <a:latin typeface="Neo Sans" panose="02000506020000020004"/>
                <a:cs typeface="Helvetica"/>
              </a:rPr>
              <a:t>@</a:t>
            </a:r>
            <a:r>
              <a:rPr lang="fr-FR" sz="1600" dirty="0" err="1">
                <a:solidFill>
                  <a:schemeClr val="bg1"/>
                </a:solidFill>
                <a:latin typeface="Neo Sans" panose="02000506020000020004"/>
                <a:cs typeface="Helvetica"/>
              </a:rPr>
              <a:t>PoleMerBA</a:t>
            </a:r>
            <a:endParaRPr lang="fr-FR" sz="1600" dirty="0">
              <a:solidFill>
                <a:schemeClr val="bg1"/>
              </a:solidFill>
              <a:latin typeface="Neo Sans" panose="02000506020000020004"/>
              <a:cs typeface="Helvetica"/>
            </a:endParaRPr>
          </a:p>
        </p:txBody>
      </p:sp>
      <p:pic>
        <p:nvPicPr>
          <p:cNvPr id="7" name="Image 11" descr="PMBA-BD.png">
            <a:extLst>
              <a:ext uri="{FF2B5EF4-FFF2-40B4-BE49-F238E27FC236}">
                <a16:creationId xmlns:a16="http://schemas.microsoft.com/office/drawing/2014/main" id="{467A63DB-00A1-4B2C-9DAA-F5A2733BC0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523875"/>
            <a:ext cx="3071999" cy="147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A35A15-32A6-4BBD-8C57-62E4F0C9A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t="32319" r="-31" b="37630"/>
          <a:stretch/>
        </p:blipFill>
        <p:spPr>
          <a:xfrm>
            <a:off x="3612" y="-706878"/>
            <a:ext cx="12188388" cy="3662542"/>
          </a:xfrm>
          <a:prstGeom prst="rect">
            <a:avLst/>
          </a:prstGeom>
        </p:spPr>
      </p:pic>
      <p:pic>
        <p:nvPicPr>
          <p:cNvPr id="12" name="Image 11" descr="PMBA-Print.png">
            <a:extLst>
              <a:ext uri="{FF2B5EF4-FFF2-40B4-BE49-F238E27FC236}">
                <a16:creationId xmlns:a16="http://schemas.microsoft.com/office/drawing/2014/main" id="{43897F6C-FB25-495E-A383-536D407513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640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 descr="club-partenaire-bandeau-normal.png">
            <a:extLst>
              <a:ext uri="{FF2B5EF4-FFF2-40B4-BE49-F238E27FC236}">
                <a16:creationId xmlns:a16="http://schemas.microsoft.com/office/drawing/2014/main" id="{4152743F-B4C8-46D8-8D66-50C5C11CA0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3650"/>
            <a:ext cx="121920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" descr="PMBA-Club-Partenaires-noir.png">
            <a:extLst>
              <a:ext uri="{FF2B5EF4-FFF2-40B4-BE49-F238E27FC236}">
                <a16:creationId xmlns:a16="http://schemas.microsoft.com/office/drawing/2014/main" id="{06593A8B-812F-465C-97B3-46FF87A91C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5" y="188912"/>
            <a:ext cx="1920000" cy="10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35627" y="0"/>
            <a:ext cx="9121013" cy="1268760"/>
          </a:xfrm>
          <a:prstGeom prst="rect">
            <a:avLst/>
          </a:prstGeom>
        </p:spPr>
        <p:txBody>
          <a:bodyPr tIns="0" bIns="468000" anchor="ctr"/>
          <a:lstStyle>
            <a:lvl1pPr algn="r">
              <a:defRPr sz="31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71539" y="1916833"/>
            <a:ext cx="9085101" cy="4209331"/>
          </a:xfrm>
          <a:prstGeom prst="rect">
            <a:avLst/>
          </a:prstGeom>
        </p:spPr>
        <p:txBody>
          <a:bodyPr/>
          <a:lstStyle>
            <a:lvl1pPr>
              <a:buClr>
                <a:srgbClr val="5E707F"/>
              </a:buClr>
              <a:buSzPct val="120000"/>
              <a:buFont typeface="Calibri" pitchFamily="34" charset="0"/>
              <a:buChar char="●"/>
              <a:defRPr sz="1700">
                <a:latin typeface="Neo Sans" panose="02000506020000020004"/>
              </a:defRPr>
            </a:lvl1pPr>
            <a:lvl2pPr>
              <a:buClr>
                <a:srgbClr val="5E707F"/>
              </a:buClr>
              <a:buFont typeface="Courier New" pitchFamily="49" charset="0"/>
              <a:buChar char="o"/>
              <a:defRPr sz="1600">
                <a:latin typeface="Neo Sans" panose="02000506020000020004"/>
              </a:defRPr>
            </a:lvl2pPr>
            <a:lvl3pPr>
              <a:buClr>
                <a:srgbClr val="5E707F"/>
              </a:buClr>
              <a:buFont typeface="Calibri" pitchFamily="34" charset="0"/>
              <a:buChar char="―"/>
              <a:defRPr sz="1600">
                <a:latin typeface="Neo Sans" panose="02000506020000020004"/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2772584" y="1412876"/>
            <a:ext cx="9084057" cy="360363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rgbClr val="5E707F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ED6E0BB-09C1-48C0-BFF9-15BF09B860E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976784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E84FB3-6C5E-4776-9A77-495107E4E7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FEEEE79-0DB1-45C7-BD83-B3AE29712EA6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8405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ond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786809"/>
            <a:ext cx="12188389" cy="614561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73278" y="1786128"/>
            <a:ext cx="6810805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fr-FR" sz="4000" b="1" kern="1200" dirty="0">
                <a:solidFill>
                  <a:schemeClr val="tx1"/>
                </a:solidFill>
                <a:latin typeface="Neo Sans" panose="02000506020000020004" pitchFamily="2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pic>
        <p:nvPicPr>
          <p:cNvPr id="3" name="Image 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948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apitre-bl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" y="14075"/>
            <a:ext cx="12188387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69771" y="2468894"/>
            <a:ext cx="7386869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fr-FR" sz="4000" b="1" kern="1200" dirty="0">
                <a:solidFill>
                  <a:schemeClr val="tx1"/>
                </a:solidFill>
                <a:latin typeface="Neo Sans" panose="02000506020000020004" pitchFamily="2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pic>
        <p:nvPicPr>
          <p:cNvPr id="8" name="Image 7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623472"/>
            <a:ext cx="3072000" cy="14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034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dre du jour + pictos 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-da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kern="1200" dirty="0">
                <a:solidFill>
                  <a:schemeClr val="tx1"/>
                </a:solidFill>
                <a:latin typeface="Neo Sans" panose="02000506020000020004"/>
                <a:ea typeface="+mj-ea"/>
                <a:cs typeface="+mj-cs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484784"/>
            <a:ext cx="9134805" cy="4056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" name="Image 7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71F2A8D-FBC3-4BB2-B9A4-38293D20DA07}"/>
              </a:ext>
            </a:extLst>
          </p:cNvPr>
          <p:cNvSpPr txBox="1">
            <a:spLocks/>
          </p:cNvSpPr>
          <p:nvPr userDrawn="1"/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606E5B-ED8D-4CF0-8E8D-2D2A188DCAF6}" type="slidenum">
              <a:rPr lang="fr-FR" sz="1333" smtClean="0"/>
              <a:pPr/>
              <a:t>‹N°›</a:t>
            </a:fld>
            <a:endParaRPr lang="fr-FR" sz="1333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B9B32D2-58CC-4CAF-804C-B9E28AA1ADB6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676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l">
              <a:defRPr sz="4000" b="1">
                <a:latin typeface="Helvetica" pitchFamily="34" charset="0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34805" cy="45365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Helvetica" pitchFamily="34" charset="0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Helvetica" pitchFamily="34" charset="0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Helvetica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C8A558E4-92B6-4277-8E7B-8DEA5475D4F7}"/>
              </a:ext>
            </a:extLst>
          </p:cNvPr>
          <p:cNvSpPr txBox="1">
            <a:spLocks/>
          </p:cNvSpPr>
          <p:nvPr userDrawn="1"/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606E5B-ED8D-4CF0-8E8D-2D2A188DCAF6}" type="slidenum">
              <a:rPr lang="fr-FR" sz="1333" smtClean="0"/>
              <a:pPr/>
              <a:t>‹N°›</a:t>
            </a:fld>
            <a:endParaRPr lang="fr-FR" sz="1333" dirty="0"/>
          </a:p>
        </p:txBody>
      </p:sp>
    </p:spTree>
    <p:extLst>
      <p:ext uri="{BB962C8B-B14F-4D97-AF65-F5344CB8AC3E}">
        <p14:creationId xmlns:p14="http://schemas.microsoft.com/office/powerpoint/2010/main" val="38079200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009CDD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kern="1200" dirty="0">
                <a:solidFill>
                  <a:schemeClr val="tx1"/>
                </a:solidFill>
                <a:latin typeface="Neo Sans" panose="02000506020000020004"/>
                <a:ea typeface="+mj-ea"/>
                <a:cs typeface="+mj-cs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6" name="Image 15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81E2BAF-DAE8-4296-907D-0174A22790ED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5803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589" y="0"/>
            <a:ext cx="12308113" cy="68580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kern="1200" dirty="0">
                <a:solidFill>
                  <a:schemeClr val="tx1"/>
                </a:solidFill>
                <a:latin typeface="Neo Sans" panose="02000506020000020004"/>
                <a:ea typeface="+mj-ea"/>
                <a:cs typeface="+mj-cs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34805" cy="45365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C8A558E4-92B6-4277-8E7B-8DEA5475D4F7}"/>
              </a:ext>
            </a:extLst>
          </p:cNvPr>
          <p:cNvSpPr txBox="1">
            <a:spLocks/>
          </p:cNvSpPr>
          <p:nvPr userDrawn="1"/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606E5B-ED8D-4CF0-8E8D-2D2A188DCAF6}" type="slidenum">
              <a:rPr lang="fr-FR" sz="1333" smtClean="0"/>
              <a:pPr/>
              <a:t>‹N°›</a:t>
            </a:fld>
            <a:endParaRPr lang="fr-FR" sz="1333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5CFA14B-E631-4B30-B2E2-CEDA9E6A1CA6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3821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énérique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onten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28800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28800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9CD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009CD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09CD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BFAD8DE-D69C-4B1E-BD66-AFAB875659E4}"/>
              </a:ext>
            </a:extLst>
          </p:cNvPr>
          <p:cNvCxnSpPr>
            <a:cxnSpLocks/>
          </p:cNvCxnSpPr>
          <p:nvPr userDrawn="1"/>
        </p:nvCxnSpPr>
        <p:spPr>
          <a:xfrm>
            <a:off x="2711303" y="1067434"/>
            <a:ext cx="9480697" cy="0"/>
          </a:xfrm>
          <a:prstGeom prst="line">
            <a:avLst/>
          </a:prstGeom>
          <a:ln>
            <a:solidFill>
              <a:srgbClr val="32B4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7263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7979AD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5" name="Image 14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6FB5EB-E3A7-4233-B1F6-5861F9C34AB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715635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66F340F-436A-40CD-94CC-02AB6A79F1B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415339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1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7979AD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rgbClr val="7979AD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7979AD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9D169EA-B6EA-4A86-916C-DBDE6AFF09D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1317010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chemeClr val="accent4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A3F8E48-0B60-484F-BB22-22913426023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311080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ontenu-das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1512000"/>
            <a:ext cx="9121013" cy="44644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978BFB8-D6C6-4121-BEE4-C00679DF7A93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640614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2 : 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ontenu-das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95467" y="1600201"/>
            <a:ext cx="5088565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64085" y="1600201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4"/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chemeClr val="accent4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81E0EB3-AA5A-448D-A134-F4F52034E446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3878826" y="1054612"/>
            <a:ext cx="8313174" cy="0"/>
          </a:xfrm>
          <a:prstGeom prst="line">
            <a:avLst/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603038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 3 : 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enu-das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5627" y="2016000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E4982"/>
              </a:buClr>
              <a:buSzPct val="120000"/>
              <a:buFont typeface="Calibri" pitchFamily="34" charset="0"/>
              <a:buChar char="●"/>
              <a:defRPr sz="2267">
                <a:latin typeface="Neo Sans" panose="02000506020000020004"/>
              </a:defRPr>
            </a:lvl1pPr>
            <a:lvl2pPr>
              <a:buClr>
                <a:schemeClr val="accent1">
                  <a:lumMod val="75000"/>
                </a:schemeClr>
              </a:buClr>
              <a:buFont typeface="Courier New" pitchFamily="49" charset="0"/>
              <a:buChar char="o"/>
              <a:defRPr sz="2133">
                <a:latin typeface="Neo Sans" panose="02000506020000020004"/>
              </a:defRPr>
            </a:lvl2pPr>
            <a:lvl3pPr>
              <a:buClr>
                <a:srgbClr val="0E4982"/>
              </a:buClr>
              <a:buFont typeface="Calibri" pitchFamily="34" charset="0"/>
              <a:buChar char="―"/>
              <a:defRPr sz="2133">
                <a:latin typeface="Neo Sans" panose="02000506020000020004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>
          <a:xfrm>
            <a:off x="2735627" y="1512001"/>
            <a:ext cx="9121013" cy="5046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667">
                <a:solidFill>
                  <a:srgbClr val="2949B4"/>
                </a:solidFill>
                <a:latin typeface="Neo Sans" panose="02000506020000020004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2735627" y="187200"/>
            <a:ext cx="9121013" cy="1268760"/>
          </a:xfrm>
          <a:prstGeom prst="rect">
            <a:avLst/>
          </a:prstGeom>
        </p:spPr>
        <p:txBody>
          <a:bodyPr tIns="0" bIns="468000" anchor="ctr">
            <a:normAutofit/>
          </a:bodyPr>
          <a:lstStyle>
            <a:lvl1pPr algn="r">
              <a:defRPr sz="3200" b="0">
                <a:latin typeface="Neo Sans" panose="02000506020000020004"/>
              </a:defRPr>
            </a:lvl1pPr>
          </a:lstStyle>
          <a:p>
            <a:r>
              <a:rPr lang="fr-FR" dirty="0"/>
              <a:t>Cliquez pour modifier le titre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49287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33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A606E5B-ED8D-4CF0-8E8D-2D2A188DCA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PMBA-Pri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88641"/>
            <a:ext cx="1920000" cy="92324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79F82C3-D625-4988-ADD3-EDF9118DA0E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4188541" y="1087870"/>
            <a:ext cx="8003459" cy="0"/>
          </a:xfrm>
          <a:prstGeom prst="line">
            <a:avLst/>
          </a:prstGeom>
          <a:noFill/>
          <a:ln w="38100">
            <a:solidFill>
              <a:srgbClr val="004884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84737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26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2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slideLayout" Target="../slideLayouts/slideLayout136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Relationship Id="rId27" Type="http://schemas.openxmlformats.org/officeDocument/2006/relationships/slideLayout" Target="../slideLayouts/slideLayout1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26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43.xml"/><Relationship Id="rId21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5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24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23" Type="http://schemas.openxmlformats.org/officeDocument/2006/relationships/slideLayout" Target="../slideLayouts/slideLayout163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150.xml"/><Relationship Id="rId19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Relationship Id="rId22" Type="http://schemas.openxmlformats.org/officeDocument/2006/relationships/slideLayout" Target="../slideLayouts/slideLayout162.xml"/><Relationship Id="rId27" Type="http://schemas.openxmlformats.org/officeDocument/2006/relationships/slideLayout" Target="../slideLayouts/slideLayout1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26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70.xml"/><Relationship Id="rId21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5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slideLayout" Target="../slideLayouts/slideLayout187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2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23" Type="http://schemas.openxmlformats.org/officeDocument/2006/relationships/slideLayout" Target="../slideLayouts/slideLayout190.xml"/><Relationship Id="rId28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189.xml"/><Relationship Id="rId27" Type="http://schemas.openxmlformats.org/officeDocument/2006/relationships/slideLayout" Target="../slideLayouts/slideLayout1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18" Type="http://schemas.openxmlformats.org/officeDocument/2006/relationships/slideLayout" Target="../slideLayouts/slideLayout213.xml"/><Relationship Id="rId26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198.xml"/><Relationship Id="rId21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2.xml"/><Relationship Id="rId25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20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24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23" Type="http://schemas.openxmlformats.org/officeDocument/2006/relationships/slideLayout" Target="../slideLayouts/slideLayout218.xml"/><Relationship Id="rId28" Type="http://schemas.openxmlformats.org/officeDocument/2006/relationships/theme" Target="../theme/theme8.xml"/><Relationship Id="rId10" Type="http://schemas.openxmlformats.org/officeDocument/2006/relationships/slideLayout" Target="../slideLayouts/slideLayout205.xml"/><Relationship Id="rId19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Relationship Id="rId22" Type="http://schemas.openxmlformats.org/officeDocument/2006/relationships/slideLayout" Target="../slideLayouts/slideLayout217.xml"/><Relationship Id="rId27" Type="http://schemas.openxmlformats.org/officeDocument/2006/relationships/slideLayout" Target="../slideLayouts/slideLayout22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235.xml"/><Relationship Id="rId18" Type="http://schemas.openxmlformats.org/officeDocument/2006/relationships/slideLayout" Target="../slideLayouts/slideLayout240.xml"/><Relationship Id="rId26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25.xml"/><Relationship Id="rId21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17" Type="http://schemas.openxmlformats.org/officeDocument/2006/relationships/slideLayout" Target="../slideLayouts/slideLayout239.xml"/><Relationship Id="rId25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24.xml"/><Relationship Id="rId16" Type="http://schemas.openxmlformats.org/officeDocument/2006/relationships/slideLayout" Target="../slideLayouts/slideLayout238.xml"/><Relationship Id="rId20" Type="http://schemas.openxmlformats.org/officeDocument/2006/relationships/slideLayout" Target="../slideLayouts/slideLayout242.xml"/><Relationship Id="rId29" Type="http://schemas.openxmlformats.org/officeDocument/2006/relationships/vmlDrawing" Target="../drawings/vmlDrawing1.v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24" Type="http://schemas.openxmlformats.org/officeDocument/2006/relationships/slideLayout" Target="../slideLayouts/slideLayout246.xml"/><Relationship Id="rId32" Type="http://schemas.openxmlformats.org/officeDocument/2006/relationships/image" Target="../media/image53.emf"/><Relationship Id="rId5" Type="http://schemas.openxmlformats.org/officeDocument/2006/relationships/slideLayout" Target="../slideLayouts/slideLayout227.xml"/><Relationship Id="rId15" Type="http://schemas.openxmlformats.org/officeDocument/2006/relationships/slideLayout" Target="../slideLayouts/slideLayout237.xml"/><Relationship Id="rId23" Type="http://schemas.openxmlformats.org/officeDocument/2006/relationships/slideLayout" Target="../slideLayouts/slideLayout245.xml"/><Relationship Id="rId28" Type="http://schemas.openxmlformats.org/officeDocument/2006/relationships/theme" Target="../theme/theme9.xml"/><Relationship Id="rId10" Type="http://schemas.openxmlformats.org/officeDocument/2006/relationships/slideLayout" Target="../slideLayouts/slideLayout232.xml"/><Relationship Id="rId19" Type="http://schemas.openxmlformats.org/officeDocument/2006/relationships/slideLayout" Target="../slideLayouts/slideLayout241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slideLayout" Target="../slideLayouts/slideLayout236.xml"/><Relationship Id="rId22" Type="http://schemas.openxmlformats.org/officeDocument/2006/relationships/slideLayout" Target="../slideLayouts/slideLayout244.xml"/><Relationship Id="rId27" Type="http://schemas.openxmlformats.org/officeDocument/2006/relationships/slideLayout" Target="../slideLayouts/slideLayout249.xml"/><Relationship Id="rId30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r-FR"/>
              <a:t>Réunion du 23/06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797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2" r:id="rId3"/>
    <p:sldLayoutId id="2147483673" r:id="rId4"/>
    <p:sldLayoutId id="2147484107" r:id="rId5"/>
    <p:sldLayoutId id="2147484105" r:id="rId6"/>
    <p:sldLayoutId id="2147483663" r:id="rId7"/>
    <p:sldLayoutId id="2147484104" r:id="rId8"/>
    <p:sldLayoutId id="2147484114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990" r:id="rId17"/>
    <p:sldLayoutId id="2147484108" r:id="rId18"/>
    <p:sldLayoutId id="2147484109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991" r:id="rId26"/>
    <p:sldLayoutId id="2147483993" r:id="rId27"/>
    <p:sldLayoutId id="2147483992" r:id="rId28"/>
    <p:sldLayoutId id="2147483685" r:id="rId29"/>
    <p:sldLayoutId id="2147483686" r:id="rId30"/>
    <p:sldLayoutId id="2147483687" r:id="rId31"/>
    <p:sldLayoutId id="2147484111" r:id="rId32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r-FR"/>
              <a:t>Réunion du 23/06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137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  <p:sldLayoutId id="2147483792" r:id="rId24"/>
    <p:sldLayoutId id="2147483793" r:id="rId25"/>
    <p:sldLayoutId id="2147483794" r:id="rId26"/>
    <p:sldLayoutId id="2147483795" r:id="rId27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r-FR"/>
              <a:t>Réunion du 23/06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793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  <p:sldLayoutId id="2147483833" r:id="rId24"/>
    <p:sldLayoutId id="2147483834" r:id="rId25"/>
    <p:sldLayoutId id="2147483835" r:id="rId26"/>
    <p:sldLayoutId id="2147483836" r:id="rId27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r-FR"/>
              <a:t>Réunion du 23/06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801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  <p:sldLayoutId id="2147483889" r:id="rId18"/>
    <p:sldLayoutId id="2147483890" r:id="rId19"/>
    <p:sldLayoutId id="2147483891" r:id="rId20"/>
    <p:sldLayoutId id="2147483892" r:id="rId21"/>
    <p:sldLayoutId id="2147483893" r:id="rId22"/>
    <p:sldLayoutId id="2147483894" r:id="rId23"/>
    <p:sldLayoutId id="2147483895" r:id="rId24"/>
    <p:sldLayoutId id="2147483896" r:id="rId25"/>
    <p:sldLayoutId id="2147483897" r:id="rId26"/>
    <p:sldLayoutId id="2147483898" r:id="rId27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r-FR" dirty="0"/>
              <a:t>Réunion du 23/06</a:t>
            </a:r>
          </a:p>
        </p:txBody>
      </p:sp>
    </p:spTree>
    <p:extLst>
      <p:ext uri="{BB962C8B-B14F-4D97-AF65-F5344CB8AC3E}">
        <p14:creationId xmlns:p14="http://schemas.microsoft.com/office/powerpoint/2010/main" val="25667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  <p:sldLayoutId id="2147483924" r:id="rId18"/>
    <p:sldLayoutId id="2147483925" r:id="rId19"/>
    <p:sldLayoutId id="2147483926" r:id="rId20"/>
    <p:sldLayoutId id="2147483927" r:id="rId21"/>
    <p:sldLayoutId id="2147483928" r:id="rId22"/>
    <p:sldLayoutId id="2147483929" r:id="rId23"/>
    <p:sldLayoutId id="2147483930" r:id="rId24"/>
    <p:sldLayoutId id="2147483931" r:id="rId25"/>
    <p:sldLayoutId id="2147483932" r:id="rId26"/>
    <p:sldLayoutId id="2147483933" r:id="rId27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28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  <p:sldLayoutId id="2147483966" r:id="rId18"/>
    <p:sldLayoutId id="2147483967" r:id="rId19"/>
    <p:sldLayoutId id="2147483968" r:id="rId20"/>
    <p:sldLayoutId id="2147483969" r:id="rId21"/>
    <p:sldLayoutId id="2147483970" r:id="rId22"/>
    <p:sldLayoutId id="2147483971" r:id="rId23"/>
    <p:sldLayoutId id="2147483972" r:id="rId24"/>
    <p:sldLayoutId id="2147483973" r:id="rId25"/>
    <p:sldLayoutId id="2147483974" r:id="rId26"/>
    <p:sldLayoutId id="2147483975" r:id="rId2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r-FR"/>
              <a:t>Réunion du 23/06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602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  <p:sldLayoutId id="2147484007" r:id="rId13"/>
    <p:sldLayoutId id="2147484008" r:id="rId14"/>
    <p:sldLayoutId id="2147484009" r:id="rId15"/>
    <p:sldLayoutId id="2147484010" r:id="rId16"/>
    <p:sldLayoutId id="2147484011" r:id="rId17"/>
    <p:sldLayoutId id="2147484012" r:id="rId18"/>
    <p:sldLayoutId id="2147484013" r:id="rId19"/>
    <p:sldLayoutId id="2147484014" r:id="rId20"/>
    <p:sldLayoutId id="2147484015" r:id="rId21"/>
    <p:sldLayoutId id="2147484016" r:id="rId22"/>
    <p:sldLayoutId id="2147484017" r:id="rId23"/>
    <p:sldLayoutId id="2147484018" r:id="rId24"/>
    <p:sldLayoutId id="2147484019" r:id="rId25"/>
    <p:sldLayoutId id="2147484020" r:id="rId26"/>
    <p:sldLayoutId id="2147484021" r:id="rId27"/>
    <p:sldLayoutId id="2147484022" r:id="rId28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r-FR"/>
              <a:t>Réunion du 23/06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27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7" r:id="rId14"/>
    <p:sldLayoutId id="2147484038" r:id="rId15"/>
    <p:sldLayoutId id="2147484039" r:id="rId16"/>
    <p:sldLayoutId id="2147484040" r:id="rId17"/>
    <p:sldLayoutId id="2147484041" r:id="rId18"/>
    <p:sldLayoutId id="2147484042" r:id="rId19"/>
    <p:sldLayoutId id="2147484043" r:id="rId20"/>
    <p:sldLayoutId id="2147484044" r:id="rId21"/>
    <p:sldLayoutId id="2147484045" r:id="rId22"/>
    <p:sldLayoutId id="2147484046" r:id="rId23"/>
    <p:sldLayoutId id="2147484047" r:id="rId24"/>
    <p:sldLayoutId id="2147484048" r:id="rId25"/>
    <p:sldLayoutId id="2147484049" r:id="rId26"/>
    <p:sldLayoutId id="2147484050" r:id="rId27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ED5152E7-ECDA-4B5B-B6E9-957561ADAF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13767454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Diapositive think-cell" r:id="rId31" imgW="425" imgH="424" progId="TCLayout.ActiveDocument.1">
                  <p:embed/>
                </p:oleObj>
              </mc:Choice>
              <mc:Fallback>
                <p:oleObj name="Diapositive think-cell" r:id="rId31" imgW="425" imgH="424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ED5152E7-ECDA-4B5B-B6E9-957561ADAF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r-FR"/>
              <a:t>Réunion du 23/06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187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  <p:sldLayoutId id="2147484077" r:id="rId13"/>
    <p:sldLayoutId id="2147484078" r:id="rId14"/>
    <p:sldLayoutId id="2147484079" r:id="rId15"/>
    <p:sldLayoutId id="2147484080" r:id="rId16"/>
    <p:sldLayoutId id="2147484081" r:id="rId17"/>
    <p:sldLayoutId id="2147484082" r:id="rId18"/>
    <p:sldLayoutId id="2147484083" r:id="rId19"/>
    <p:sldLayoutId id="2147484084" r:id="rId20"/>
    <p:sldLayoutId id="2147484085" r:id="rId21"/>
    <p:sldLayoutId id="2147484086" r:id="rId22"/>
    <p:sldLayoutId id="2147484087" r:id="rId23"/>
    <p:sldLayoutId id="2147484088" r:id="rId24"/>
    <p:sldLayoutId id="2147484089" r:id="rId25"/>
    <p:sldLayoutId id="2147484090" r:id="rId26"/>
    <p:sldLayoutId id="2147484091" r:id="rId27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hyperlink" Target="mailto:Philippe.monbet@polemer-ba.com" TargetMode="External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hyperlink" Target="https://www.linkedin.com/in/eve-raymond-20709446" TargetMode="External"/><Relationship Id="rId4" Type="http://schemas.openxmlformats.org/officeDocument/2006/relationships/hyperlink" Target="https://www.linkedin.com/in/phil-monbet-60b63212/" TargetMode="External"/><Relationship Id="rId9" Type="http://schemas.openxmlformats.org/officeDocument/2006/relationships/hyperlink" Target="mailto:raymond@polemermediterranee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hyperlink" Target="https://sinay.ai/en/sinay-hub/" TargetMode="External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hyperlink" Target="https://www.lestr.app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svg"/><Relationship Id="rId9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>
            <a:spLocks noGrp="1"/>
          </p:cNvSpPr>
          <p:nvPr>
            <p:ph type="title"/>
          </p:nvPr>
        </p:nvSpPr>
        <p:spPr>
          <a:xfrm>
            <a:off x="1619891" y="2519339"/>
            <a:ext cx="9120900" cy="909661"/>
          </a:xfrm>
          <a:prstGeom prst="rect">
            <a:avLst/>
          </a:prstGeom>
        </p:spPr>
        <p:txBody>
          <a:bodyPr spcFirstLastPara="1" wrap="square" lIns="91425" tIns="0" rIns="91425" bIns="4680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/>
              <a:t>FR-NO / 2 </a:t>
            </a:r>
            <a:r>
              <a:rPr lang="fr-FR" b="1" dirty="0" err="1"/>
              <a:t>things</a:t>
            </a:r>
            <a:r>
              <a:rPr lang="fr-FR" b="1" dirty="0"/>
              <a:t> in </a:t>
            </a:r>
            <a:r>
              <a:rPr lang="fr-FR" b="1" dirty="0" err="1"/>
              <a:t>common</a:t>
            </a:r>
            <a:r>
              <a:rPr lang="fr-FR" b="1" dirty="0"/>
              <a:t> ?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729663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>
            <a:spLocks noGrp="1"/>
          </p:cNvSpPr>
          <p:nvPr>
            <p:ph type="title"/>
          </p:nvPr>
        </p:nvSpPr>
        <p:spPr>
          <a:xfrm>
            <a:off x="2735627" y="187200"/>
            <a:ext cx="9120900" cy="1268700"/>
          </a:xfrm>
          <a:prstGeom prst="rect">
            <a:avLst/>
          </a:prstGeom>
        </p:spPr>
        <p:txBody>
          <a:bodyPr spcFirstLastPara="1" wrap="square" lIns="91425" tIns="0" rIns="91425" bIns="4680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Contacts</a:t>
            </a:r>
            <a:endParaRPr dirty="0"/>
          </a:p>
        </p:txBody>
      </p:sp>
      <p:sp>
        <p:nvSpPr>
          <p:cNvPr id="218" name="Google Shape;218;p30"/>
          <p:cNvSpPr txBox="1">
            <a:spLocks noGrp="1"/>
          </p:cNvSpPr>
          <p:nvPr>
            <p:ph type="body" idx="1"/>
          </p:nvPr>
        </p:nvSpPr>
        <p:spPr>
          <a:xfrm>
            <a:off x="3312726" y="1325461"/>
            <a:ext cx="9001607" cy="1509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>
              <a:spcBef>
                <a:spcPts val="453"/>
              </a:spcBef>
            </a:pPr>
            <a:r>
              <a:rPr lang="fr-FR" sz="2250" b="1" dirty="0"/>
              <a:t>Phil Monbet</a:t>
            </a:r>
          </a:p>
          <a:p>
            <a:pPr marL="0" indent="0">
              <a:spcBef>
                <a:spcPts val="453"/>
              </a:spcBef>
              <a:buNone/>
            </a:pPr>
            <a:r>
              <a:rPr lang="fr-FR" sz="1500" dirty="0" err="1"/>
              <a:t>Deputy</a:t>
            </a:r>
            <a:r>
              <a:rPr lang="fr-FR" sz="1500" dirty="0"/>
              <a:t> </a:t>
            </a:r>
            <a:r>
              <a:rPr lang="fr-FR" sz="1500" dirty="0" err="1"/>
              <a:t>Director</a:t>
            </a:r>
            <a:endParaRPr lang="fr-FR" sz="1500" dirty="0"/>
          </a:p>
          <a:p>
            <a:pPr marL="0" indent="0">
              <a:spcBef>
                <a:spcPts val="453"/>
              </a:spcBef>
              <a:buNone/>
            </a:pPr>
            <a:r>
              <a:rPr lang="fr-FR" sz="1500" dirty="0">
                <a:hlinkClick r:id="rId3"/>
              </a:rPr>
              <a:t>Philippe.monbet@polemer-ba.com</a:t>
            </a:r>
            <a:endParaRPr lang="fr-FR" sz="1500" dirty="0"/>
          </a:p>
          <a:p>
            <a:pPr marL="0" indent="0">
              <a:spcBef>
                <a:spcPts val="453"/>
              </a:spcBef>
              <a:buNone/>
            </a:pPr>
            <a:r>
              <a:rPr lang="fr-FR" sz="1500" dirty="0"/>
              <a:t>Tel: +33631221005</a:t>
            </a:r>
          </a:p>
          <a:p>
            <a:pPr marL="0" indent="0">
              <a:spcBef>
                <a:spcPts val="453"/>
              </a:spcBef>
              <a:buNone/>
            </a:pPr>
            <a:r>
              <a:rPr lang="fr-FR" sz="1500" dirty="0">
                <a:hlinkClick r:id="rId4"/>
              </a:rPr>
              <a:t>https://www.linkedin.com/in/phil-monbet-60b63212/</a:t>
            </a:r>
            <a:endParaRPr lang="fr-FR" sz="1500" dirty="0"/>
          </a:p>
          <a:p>
            <a:pPr marL="0" indent="0">
              <a:spcBef>
                <a:spcPts val="453"/>
              </a:spcBef>
              <a:buNone/>
            </a:pPr>
            <a:endParaRPr lang="fr-FR" sz="15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9A381D2-ACE7-415D-ADC0-758C4AB23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4" y="1694586"/>
            <a:ext cx="2264526" cy="1140862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3AE37A85-868E-4239-9747-83553C8A5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3530" y="2456048"/>
            <a:ext cx="3381375" cy="2762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611AA60-5CCA-4DFC-90CF-B6113B640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24" y="3649210"/>
            <a:ext cx="1566065" cy="1117361"/>
          </a:xfrm>
          <a:prstGeom prst="rect">
            <a:avLst/>
          </a:prstGeom>
        </p:spPr>
      </p:pic>
      <p:sp>
        <p:nvSpPr>
          <p:cNvPr id="12" name="Google Shape;218;p30">
            <a:extLst>
              <a:ext uri="{FF2B5EF4-FFF2-40B4-BE49-F238E27FC236}">
                <a16:creationId xmlns:a16="http://schemas.microsoft.com/office/drawing/2014/main" id="{1F6A78A6-4DCD-4873-A32B-37871A865E65}"/>
              </a:ext>
            </a:extLst>
          </p:cNvPr>
          <p:cNvSpPr txBox="1">
            <a:spLocks/>
          </p:cNvSpPr>
          <p:nvPr/>
        </p:nvSpPr>
        <p:spPr>
          <a:xfrm>
            <a:off x="3312726" y="3732421"/>
            <a:ext cx="9001607" cy="1509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Clr>
                <a:srgbClr val="009CDD"/>
              </a:buClr>
              <a:buSzPct val="120000"/>
              <a:buFont typeface="Calibri" pitchFamily="34" charset="0"/>
              <a:buChar char="●"/>
              <a:defRPr sz="2267" kern="1200">
                <a:solidFill>
                  <a:schemeClr val="tx1"/>
                </a:solidFill>
                <a:latin typeface="Neo Sans" panose="02000506020000020004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Clr>
                <a:srgbClr val="009CDD"/>
              </a:buClr>
              <a:buFont typeface="Courier New" pitchFamily="49" charset="0"/>
              <a:buChar char="o"/>
              <a:defRPr sz="2133" kern="1200">
                <a:solidFill>
                  <a:schemeClr val="tx1"/>
                </a:solidFill>
                <a:latin typeface="Neo Sans" panose="02000506020000020004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Clr>
                <a:srgbClr val="009CDD"/>
              </a:buClr>
              <a:buFont typeface="Calibri" pitchFamily="34" charset="0"/>
              <a:buChar char="―"/>
              <a:defRPr sz="2133" kern="1200">
                <a:solidFill>
                  <a:schemeClr val="tx1"/>
                </a:solidFill>
                <a:latin typeface="Neo Sans" panose="02000506020000020004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3"/>
              </a:spcBef>
            </a:pPr>
            <a:r>
              <a:rPr lang="fr-FR" sz="2250" b="1" dirty="0"/>
              <a:t>Eve Raymond</a:t>
            </a:r>
          </a:p>
          <a:p>
            <a:pPr marL="0" indent="0">
              <a:spcBef>
                <a:spcPts val="453"/>
              </a:spcBef>
              <a:buNone/>
            </a:pPr>
            <a:r>
              <a:rPr lang="fr-FR" sz="1500" dirty="0"/>
              <a:t>International </a:t>
            </a:r>
            <a:r>
              <a:rPr lang="fr-FR" sz="1500" dirty="0" err="1"/>
              <a:t>Development</a:t>
            </a:r>
            <a:r>
              <a:rPr lang="fr-FR" sz="1500" dirty="0"/>
              <a:t> Manager </a:t>
            </a:r>
            <a:endParaRPr lang="fr-FR" sz="1500" dirty="0">
              <a:hlinkClick r:id="rId3"/>
            </a:endParaRPr>
          </a:p>
          <a:p>
            <a:pPr marL="0" indent="0">
              <a:spcBef>
                <a:spcPts val="453"/>
              </a:spcBef>
              <a:buNone/>
            </a:pPr>
            <a:r>
              <a:rPr lang="fr-FR" sz="1500" dirty="0">
                <a:hlinkClick r:id="rId9"/>
              </a:rPr>
              <a:t>raymond@polemermediterranee.com</a:t>
            </a:r>
            <a:endParaRPr lang="fr-FR" sz="1500" dirty="0"/>
          </a:p>
          <a:p>
            <a:pPr marL="0" indent="0">
              <a:spcBef>
                <a:spcPts val="453"/>
              </a:spcBef>
              <a:buNone/>
            </a:pPr>
            <a:r>
              <a:rPr lang="fr-FR" sz="1500" dirty="0"/>
              <a:t>Tel: +33619931104</a:t>
            </a:r>
          </a:p>
          <a:p>
            <a:pPr marL="0" indent="0">
              <a:spcBef>
                <a:spcPts val="453"/>
              </a:spcBef>
              <a:buNone/>
            </a:pPr>
            <a:r>
              <a:rPr lang="fr-FR" sz="1500" dirty="0">
                <a:hlinkClick r:id="rId10"/>
              </a:rPr>
              <a:t>https://www.linkedin.com/in/eve-raymond-20709446</a:t>
            </a:r>
            <a:endParaRPr lang="fr-FR" sz="1500" dirty="0"/>
          </a:p>
          <a:p>
            <a:pPr marL="0" indent="0">
              <a:spcBef>
                <a:spcPts val="453"/>
              </a:spcBef>
              <a:buNone/>
            </a:pPr>
            <a:endParaRPr lang="fr-FR" sz="1500" dirty="0"/>
          </a:p>
        </p:txBody>
      </p:sp>
    </p:spTree>
    <p:extLst>
      <p:ext uri="{BB962C8B-B14F-4D97-AF65-F5344CB8AC3E}">
        <p14:creationId xmlns:p14="http://schemas.microsoft.com/office/powerpoint/2010/main" val="2508330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>
            <a:spLocks noGrp="1"/>
          </p:cNvSpPr>
          <p:nvPr>
            <p:ph type="title"/>
          </p:nvPr>
        </p:nvSpPr>
        <p:spPr>
          <a:xfrm>
            <a:off x="2735627" y="187200"/>
            <a:ext cx="9120900" cy="1268700"/>
          </a:xfrm>
          <a:prstGeom prst="rect">
            <a:avLst/>
          </a:prstGeom>
        </p:spPr>
        <p:txBody>
          <a:bodyPr spcFirstLastPara="1" wrap="square" lIns="91425" tIns="0" rIns="91425" bIns="4680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#</a:t>
            </a:r>
            <a:r>
              <a:rPr lang="fr-FR" b="1" dirty="0"/>
              <a:t>1 – High </a:t>
            </a:r>
            <a:r>
              <a:rPr lang="fr-FR" b="1" dirty="0" err="1"/>
              <a:t>number</a:t>
            </a:r>
            <a:r>
              <a:rPr lang="fr-FR" b="1" dirty="0"/>
              <a:t> of ports</a:t>
            </a:r>
            <a:endParaRPr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2E8BE79-D4CE-453C-9B3A-3803DDA558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89"/>
          <a:stretch/>
        </p:blipFill>
        <p:spPr>
          <a:xfrm>
            <a:off x="444616" y="1224997"/>
            <a:ext cx="5431025" cy="37486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F3A4722-E4E9-4C99-8450-93DF1940C4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270"/>
          <a:stretch/>
        </p:blipFill>
        <p:spPr>
          <a:xfrm>
            <a:off x="4401751" y="5691943"/>
            <a:ext cx="3388501" cy="371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3E8AE78-C452-4832-A91C-1C5732462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272" y="1224997"/>
            <a:ext cx="5615336" cy="3748657"/>
          </a:xfrm>
          <a:prstGeom prst="rect">
            <a:avLst/>
          </a:prstGeom>
        </p:spPr>
      </p:pic>
      <p:sp>
        <p:nvSpPr>
          <p:cNvPr id="12" name="Google Shape;218;p30">
            <a:extLst>
              <a:ext uri="{FF2B5EF4-FFF2-40B4-BE49-F238E27FC236}">
                <a16:creationId xmlns:a16="http://schemas.microsoft.com/office/drawing/2014/main" id="{442E117C-C1E8-466A-A90B-2C3647E2D031}"/>
              </a:ext>
            </a:extLst>
          </p:cNvPr>
          <p:cNvSpPr txBox="1">
            <a:spLocks/>
          </p:cNvSpPr>
          <p:nvPr/>
        </p:nvSpPr>
        <p:spPr>
          <a:xfrm>
            <a:off x="2120075" y="4973654"/>
            <a:ext cx="2686817" cy="7182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Clr>
                <a:srgbClr val="009CDD"/>
              </a:buClr>
              <a:buSzPct val="120000"/>
              <a:buFont typeface="Calibri" pitchFamily="34" charset="0"/>
              <a:buChar char="●"/>
              <a:defRPr sz="2267" kern="1200">
                <a:solidFill>
                  <a:schemeClr val="tx1"/>
                </a:solidFill>
                <a:latin typeface="Neo Sans" panose="02000506020000020004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Clr>
                <a:srgbClr val="009CDD"/>
              </a:buClr>
              <a:buFont typeface="Courier New" pitchFamily="49" charset="0"/>
              <a:buChar char="o"/>
              <a:defRPr sz="2133" kern="1200">
                <a:solidFill>
                  <a:schemeClr val="tx1"/>
                </a:solidFill>
                <a:latin typeface="Neo Sans" panose="02000506020000020004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Clr>
                <a:srgbClr val="009CDD"/>
              </a:buClr>
              <a:buFont typeface="Calibri" pitchFamily="34" charset="0"/>
              <a:buChar char="―"/>
              <a:defRPr sz="2133" kern="1200">
                <a:solidFill>
                  <a:schemeClr val="tx1"/>
                </a:solidFill>
                <a:latin typeface="Neo Sans" panose="02000506020000020004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53"/>
              </a:spcBef>
              <a:buNone/>
            </a:pPr>
            <a:r>
              <a:rPr lang="en-US" sz="2250" b="1" dirty="0"/>
              <a:t>Western France</a:t>
            </a:r>
            <a:endParaRPr lang="en-US" sz="2250" dirty="0"/>
          </a:p>
        </p:txBody>
      </p:sp>
      <p:sp>
        <p:nvSpPr>
          <p:cNvPr id="13" name="Google Shape;218;p30">
            <a:extLst>
              <a:ext uri="{FF2B5EF4-FFF2-40B4-BE49-F238E27FC236}">
                <a16:creationId xmlns:a16="http://schemas.microsoft.com/office/drawing/2014/main" id="{736DEA9E-99B1-4513-A9B6-DA461B720466}"/>
              </a:ext>
            </a:extLst>
          </p:cNvPr>
          <p:cNvSpPr txBox="1">
            <a:spLocks/>
          </p:cNvSpPr>
          <p:nvPr/>
        </p:nvSpPr>
        <p:spPr>
          <a:xfrm>
            <a:off x="7385110" y="4973654"/>
            <a:ext cx="3017239" cy="7182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Clr>
                <a:srgbClr val="009CDD"/>
              </a:buClr>
              <a:buSzPct val="120000"/>
              <a:buFont typeface="Calibri" pitchFamily="34" charset="0"/>
              <a:buChar char="●"/>
              <a:defRPr sz="2267" kern="1200">
                <a:solidFill>
                  <a:schemeClr val="tx1"/>
                </a:solidFill>
                <a:latin typeface="Neo Sans" panose="02000506020000020004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Clr>
                <a:srgbClr val="009CDD"/>
              </a:buClr>
              <a:buFont typeface="Courier New" pitchFamily="49" charset="0"/>
              <a:buChar char="o"/>
              <a:defRPr sz="2133" kern="1200">
                <a:solidFill>
                  <a:schemeClr val="tx1"/>
                </a:solidFill>
                <a:latin typeface="Neo Sans" panose="02000506020000020004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Clr>
                <a:srgbClr val="009CDD"/>
              </a:buClr>
              <a:buFont typeface="Calibri" pitchFamily="34" charset="0"/>
              <a:buChar char="―"/>
              <a:defRPr sz="2133" kern="1200">
                <a:solidFill>
                  <a:schemeClr val="tx1"/>
                </a:solidFill>
                <a:latin typeface="Neo Sans" panose="02000506020000020004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53"/>
              </a:spcBef>
              <a:buNone/>
            </a:pPr>
            <a:r>
              <a:rPr lang="en-US" sz="2250" b="1" dirty="0"/>
              <a:t>Southern Norway</a:t>
            </a:r>
            <a:endParaRPr lang="en-US" sz="22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>
            <a:spLocks noGrp="1"/>
          </p:cNvSpPr>
          <p:nvPr>
            <p:ph type="title"/>
          </p:nvPr>
        </p:nvSpPr>
        <p:spPr>
          <a:xfrm>
            <a:off x="2735627" y="187200"/>
            <a:ext cx="9120900" cy="1268700"/>
          </a:xfrm>
          <a:prstGeom prst="rect">
            <a:avLst/>
          </a:prstGeom>
        </p:spPr>
        <p:txBody>
          <a:bodyPr spcFirstLastPara="1" wrap="square" lIns="91425" tIns="0" rIns="91425" bIns="4680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#</a:t>
            </a:r>
            <a:r>
              <a:rPr lang="fr-FR" b="1" dirty="0"/>
              <a:t>2 – Absence in the TOP 50</a:t>
            </a:r>
            <a:endParaRPr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37E2264-8BBE-4606-8793-16FF5669FA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03"/>
          <a:stretch/>
        </p:blipFill>
        <p:spPr>
          <a:xfrm>
            <a:off x="2507102" y="578445"/>
            <a:ext cx="4520668" cy="55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90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>
            <a:spLocks noGrp="1"/>
          </p:cNvSpPr>
          <p:nvPr>
            <p:ph type="title"/>
          </p:nvPr>
        </p:nvSpPr>
        <p:spPr>
          <a:xfrm>
            <a:off x="2735627" y="187200"/>
            <a:ext cx="9120900" cy="1268700"/>
          </a:xfrm>
          <a:prstGeom prst="rect">
            <a:avLst/>
          </a:prstGeom>
        </p:spPr>
        <p:txBody>
          <a:bodyPr spcFirstLastPara="1" wrap="square" lIns="91425" tIns="0" rIns="91425" bIns="4680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Background</a:t>
            </a:r>
            <a:endParaRPr dirty="0"/>
          </a:p>
        </p:txBody>
      </p:sp>
      <p:sp>
        <p:nvSpPr>
          <p:cNvPr id="218" name="Google Shape;218;p30"/>
          <p:cNvSpPr txBox="1">
            <a:spLocks noGrp="1"/>
          </p:cNvSpPr>
          <p:nvPr>
            <p:ph type="body" idx="1"/>
          </p:nvPr>
        </p:nvSpPr>
        <p:spPr>
          <a:xfrm>
            <a:off x="376831" y="1789919"/>
            <a:ext cx="5805855" cy="405720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>
              <a:spcBef>
                <a:spcPts val="453"/>
              </a:spcBef>
            </a:pPr>
            <a:r>
              <a:rPr lang="fr-FR" sz="2250" dirty="0"/>
              <a:t>France has the 2</a:t>
            </a:r>
            <a:r>
              <a:rPr lang="fr-FR" sz="2250" baseline="30000" dirty="0"/>
              <a:t>nd</a:t>
            </a:r>
            <a:r>
              <a:rPr lang="fr-FR" sz="2250" dirty="0"/>
              <a:t> </a:t>
            </a:r>
            <a:r>
              <a:rPr lang="fr-FR" sz="2250" dirty="0" err="1"/>
              <a:t>largest</a:t>
            </a:r>
            <a:r>
              <a:rPr lang="fr-FR" sz="2250" dirty="0"/>
              <a:t> EEZ</a:t>
            </a:r>
          </a:p>
          <a:p>
            <a:pPr>
              <a:spcBef>
                <a:spcPts val="453"/>
              </a:spcBef>
            </a:pPr>
            <a:r>
              <a:rPr lang="fr-FR" sz="2250" dirty="0"/>
              <a:t>Ports are essential to </a:t>
            </a:r>
            <a:r>
              <a:rPr lang="fr-FR" sz="2250" dirty="0" err="1"/>
              <a:t>sustain</a:t>
            </a:r>
            <a:r>
              <a:rPr lang="fr-FR" sz="2250" dirty="0"/>
              <a:t> </a:t>
            </a:r>
            <a:r>
              <a:rPr lang="fr-FR" sz="2250" dirty="0" err="1"/>
              <a:t>our</a:t>
            </a:r>
            <a:r>
              <a:rPr lang="fr-FR" sz="2250" dirty="0"/>
              <a:t> </a:t>
            </a:r>
            <a:r>
              <a:rPr lang="fr-FR" sz="2250" dirty="0" err="1"/>
              <a:t>economy</a:t>
            </a:r>
            <a:endParaRPr lang="fr-FR" sz="2250" dirty="0"/>
          </a:p>
          <a:p>
            <a:pPr lvl="1">
              <a:spcBef>
                <a:spcPts val="453"/>
              </a:spcBef>
            </a:pPr>
            <a:r>
              <a:rPr lang="fr-FR" sz="2116" dirty="0"/>
              <a:t>350 millions T of </a:t>
            </a:r>
            <a:r>
              <a:rPr lang="fr-FR" sz="2116" dirty="0" err="1"/>
              <a:t>goods</a:t>
            </a:r>
            <a:endParaRPr lang="fr-FR" sz="2116" dirty="0"/>
          </a:p>
          <a:p>
            <a:pPr lvl="1">
              <a:spcBef>
                <a:spcPts val="453"/>
              </a:spcBef>
            </a:pPr>
            <a:r>
              <a:rPr lang="fr-FR" sz="2116" dirty="0"/>
              <a:t>30 millions of </a:t>
            </a:r>
            <a:r>
              <a:rPr lang="fr-FR" sz="2116" dirty="0" err="1"/>
              <a:t>passengers</a:t>
            </a:r>
            <a:endParaRPr lang="fr-FR" sz="2116" dirty="0"/>
          </a:p>
          <a:p>
            <a:pPr lvl="1">
              <a:spcBef>
                <a:spcPts val="453"/>
              </a:spcBef>
            </a:pPr>
            <a:r>
              <a:rPr lang="fr-FR" sz="2116" dirty="0"/>
              <a:t>300000 jobs</a:t>
            </a:r>
            <a:endParaRPr sz="2116" dirty="0"/>
          </a:p>
          <a:p>
            <a:pPr marL="0" lvl="0" indent="0" algn="l" rtl="0">
              <a:spcBef>
                <a:spcPts val="45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50" dirty="0"/>
          </a:p>
          <a:p>
            <a:pPr marL="0" lvl="0" indent="0" algn="l" rtl="0">
              <a:spcBef>
                <a:spcPts val="453"/>
              </a:spcBef>
              <a:spcAft>
                <a:spcPts val="0"/>
              </a:spcAft>
              <a:buNone/>
            </a:pPr>
            <a:r>
              <a:rPr lang="fr-FR" b="1" dirty="0"/>
              <a:t>On the western part of France</a:t>
            </a:r>
            <a:endParaRPr b="1" dirty="0"/>
          </a:p>
          <a:p>
            <a:pPr marL="457200" lvl="0" indent="-401345" algn="l" rtl="0">
              <a:spcBef>
                <a:spcPts val="453"/>
              </a:spcBef>
              <a:spcAft>
                <a:spcPts val="0"/>
              </a:spcAft>
              <a:buSzPts val="2720"/>
              <a:buChar char="●"/>
            </a:pPr>
            <a:r>
              <a:rPr lang="fr-FR" dirty="0"/>
              <a:t>Over 2500 km of </a:t>
            </a:r>
            <a:r>
              <a:rPr lang="fr-FR" dirty="0" err="1"/>
              <a:t>coastline</a:t>
            </a:r>
            <a:r>
              <a:rPr lang="fr-FR" dirty="0"/>
              <a:t> (Brittany &amp; Pays de la Loire)</a:t>
            </a:r>
          </a:p>
          <a:p>
            <a:pPr marL="55855" lvl="0" indent="0" algn="l" rtl="0">
              <a:spcBef>
                <a:spcPts val="453"/>
              </a:spcBef>
              <a:spcAft>
                <a:spcPts val="0"/>
              </a:spcAft>
              <a:buSzPts val="2720"/>
              <a:buNone/>
            </a:pPr>
            <a:endParaRPr lang="fr-FR" dirty="0"/>
          </a:p>
          <a:p>
            <a:pPr marL="457200" lvl="0" indent="-401345" algn="l" rtl="0">
              <a:spcBef>
                <a:spcPts val="453"/>
              </a:spcBef>
              <a:spcAft>
                <a:spcPts val="0"/>
              </a:spcAft>
              <a:buSzPts val="2720"/>
              <a:buChar char="●"/>
            </a:pPr>
            <a:r>
              <a:rPr lang="fr-FR" dirty="0"/>
              <a:t>More </a:t>
            </a:r>
            <a:r>
              <a:rPr lang="fr-FR" dirty="0" err="1"/>
              <a:t>than</a:t>
            </a:r>
            <a:r>
              <a:rPr lang="fr-FR" dirty="0"/>
              <a:t> 20 commercial ports (</a:t>
            </a:r>
            <a:r>
              <a:rPr lang="fr-FR" dirty="0" err="1"/>
              <a:t>fisheries</a:t>
            </a:r>
            <a:r>
              <a:rPr lang="fr-FR" dirty="0"/>
              <a:t>, </a:t>
            </a:r>
            <a:r>
              <a:rPr lang="fr-FR" dirty="0" err="1"/>
              <a:t>goods</a:t>
            </a:r>
            <a:r>
              <a:rPr lang="fr-FR" dirty="0"/>
              <a:t>, </a:t>
            </a:r>
            <a:r>
              <a:rPr lang="fr-FR" dirty="0" err="1"/>
              <a:t>passengers</a:t>
            </a:r>
            <a:r>
              <a:rPr lang="fr-FR" dirty="0"/>
              <a:t>, </a:t>
            </a:r>
            <a:r>
              <a:rPr lang="fr-FR" dirty="0" err="1"/>
              <a:t>shipbuilding</a:t>
            </a:r>
            <a:r>
              <a:rPr lang="fr-FR" dirty="0"/>
              <a:t>…) </a:t>
            </a:r>
            <a:r>
              <a:rPr lang="fr-FR" i="1" dirty="0">
                <a:solidFill>
                  <a:schemeClr val="bg1">
                    <a:lumMod val="75000"/>
                  </a:schemeClr>
                </a:solidFill>
              </a:rPr>
              <a:t>+ 100 marinas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E89A5F3-9E24-41BA-AABE-8AC4F3329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52"/>
          <a:stretch/>
        </p:blipFill>
        <p:spPr>
          <a:xfrm>
            <a:off x="6849121" y="1145019"/>
            <a:ext cx="5007406" cy="5041499"/>
          </a:xfrm>
          <a:prstGeom prst="rect">
            <a:avLst/>
          </a:prstGeom>
        </p:spPr>
      </p:pic>
      <p:pic>
        <p:nvPicPr>
          <p:cNvPr id="5" name="Picture 26" descr="Logo_PMBA_2014 light small">
            <a:extLst>
              <a:ext uri="{FF2B5EF4-FFF2-40B4-BE49-F238E27FC236}">
                <a16:creationId xmlns:a16="http://schemas.microsoft.com/office/drawing/2014/main" id="{F06DC361-F6E0-4BA6-B2BB-FFA62E964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1865" y="1244993"/>
            <a:ext cx="1287160" cy="65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DAB0350-DA1F-41ED-8A9E-746CF4BC22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79" r="1" b="38"/>
          <a:stretch/>
        </p:blipFill>
        <p:spPr>
          <a:xfrm rot="2163101">
            <a:off x="8157178" y="1611909"/>
            <a:ext cx="3338044" cy="422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>
            <a:spLocks noGrp="1"/>
          </p:cNvSpPr>
          <p:nvPr>
            <p:ph type="title"/>
          </p:nvPr>
        </p:nvSpPr>
        <p:spPr>
          <a:xfrm>
            <a:off x="2735627" y="187200"/>
            <a:ext cx="9120900" cy="1268700"/>
          </a:xfrm>
          <a:prstGeom prst="rect">
            <a:avLst/>
          </a:prstGeom>
        </p:spPr>
        <p:txBody>
          <a:bodyPr spcFirstLastPara="1" wrap="square" lIns="91425" tIns="0" rIns="91425" bIns="4680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/>
              <a:t>Recent</a:t>
            </a:r>
            <a:r>
              <a:rPr lang="fr-FR" dirty="0"/>
              <a:t> national (french) port </a:t>
            </a:r>
            <a:r>
              <a:rPr lang="fr-FR" dirty="0" err="1"/>
              <a:t>strategy</a:t>
            </a:r>
            <a:endParaRPr dirty="0"/>
          </a:p>
        </p:txBody>
      </p:sp>
      <p:sp>
        <p:nvSpPr>
          <p:cNvPr id="218" name="Google Shape;218;p30"/>
          <p:cNvSpPr txBox="1">
            <a:spLocks noGrp="1"/>
          </p:cNvSpPr>
          <p:nvPr>
            <p:ph type="body" idx="1"/>
          </p:nvPr>
        </p:nvSpPr>
        <p:spPr>
          <a:xfrm>
            <a:off x="376831" y="1325461"/>
            <a:ext cx="10176519" cy="35904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spcBef>
                <a:spcPts val="453"/>
              </a:spcBef>
            </a:pPr>
            <a:endParaRPr lang="fr-FR" sz="2250" dirty="0"/>
          </a:p>
          <a:p>
            <a:pPr>
              <a:spcBef>
                <a:spcPts val="453"/>
              </a:spcBef>
            </a:pPr>
            <a:r>
              <a:rPr lang="fr-FR" sz="2250" b="1" dirty="0" err="1"/>
              <a:t>Context</a:t>
            </a:r>
            <a:endParaRPr lang="fr-FR" sz="2250" b="1" dirty="0"/>
          </a:p>
          <a:p>
            <a:pPr lvl="1">
              <a:spcBef>
                <a:spcPts val="453"/>
              </a:spcBef>
            </a:pPr>
            <a:r>
              <a:rPr lang="fr-FR" sz="2116" dirty="0"/>
              <a:t>Over the last 2 </a:t>
            </a:r>
            <a:r>
              <a:rPr lang="fr-FR" sz="2116" dirty="0" err="1"/>
              <a:t>decades</a:t>
            </a:r>
            <a:r>
              <a:rPr lang="fr-FR" sz="2116" dirty="0"/>
              <a:t>, </a:t>
            </a:r>
            <a:r>
              <a:rPr lang="fr-FR" sz="2116" dirty="0" err="1"/>
              <a:t>mainly</a:t>
            </a:r>
            <a:r>
              <a:rPr lang="fr-FR" sz="2116" dirty="0"/>
              <a:t> </a:t>
            </a:r>
            <a:r>
              <a:rPr lang="fr-FR" sz="2116" dirty="0" err="1"/>
              <a:t>evolution</a:t>
            </a:r>
            <a:r>
              <a:rPr lang="fr-FR" sz="2116" dirty="0"/>
              <a:t> of </a:t>
            </a:r>
            <a:r>
              <a:rPr lang="fr-FR" sz="2116" dirty="0" err="1"/>
              <a:t>governance</a:t>
            </a:r>
            <a:r>
              <a:rPr lang="fr-FR" sz="2116" dirty="0"/>
              <a:t> </a:t>
            </a:r>
          </a:p>
          <a:p>
            <a:pPr lvl="1">
              <a:spcBef>
                <a:spcPts val="453"/>
              </a:spcBef>
            </a:pPr>
            <a:r>
              <a:rPr lang="fr-FR" sz="2116" dirty="0" err="1"/>
              <a:t>Now</a:t>
            </a:r>
            <a:r>
              <a:rPr lang="fr-FR" sz="2116" dirty="0"/>
              <a:t>, </a:t>
            </a:r>
            <a:r>
              <a:rPr lang="fr-FR" sz="2116" dirty="0" err="1"/>
              <a:t>there</a:t>
            </a:r>
            <a:r>
              <a:rPr lang="fr-FR" sz="2116" dirty="0"/>
              <a:t> </a:t>
            </a:r>
            <a:r>
              <a:rPr lang="fr-FR" sz="2116" dirty="0" err="1"/>
              <a:t>is</a:t>
            </a:r>
            <a:r>
              <a:rPr lang="fr-FR" sz="2116" dirty="0"/>
              <a:t> a real ambition to use the ports as:</a:t>
            </a:r>
          </a:p>
          <a:p>
            <a:pPr lvl="2">
              <a:spcBef>
                <a:spcPts val="453"/>
              </a:spcBef>
            </a:pPr>
            <a:r>
              <a:rPr lang="fr-FR" sz="2116" dirty="0"/>
              <a:t>Hubs for </a:t>
            </a:r>
            <a:r>
              <a:rPr lang="fr-FR" sz="2116" dirty="0" err="1"/>
              <a:t>economy</a:t>
            </a:r>
            <a:r>
              <a:rPr lang="fr-FR" sz="2116" dirty="0"/>
              <a:t> (</a:t>
            </a:r>
            <a:r>
              <a:rPr lang="fr-FR" sz="2116" dirty="0" err="1"/>
              <a:t>blue</a:t>
            </a:r>
            <a:r>
              <a:rPr lang="fr-FR" sz="2116" dirty="0"/>
              <a:t> </a:t>
            </a:r>
            <a:r>
              <a:rPr lang="fr-FR" sz="2116" dirty="0" err="1"/>
              <a:t>economy</a:t>
            </a:r>
            <a:r>
              <a:rPr lang="fr-FR" sz="2116" dirty="0"/>
              <a:t>)</a:t>
            </a:r>
          </a:p>
          <a:p>
            <a:pPr lvl="2">
              <a:spcBef>
                <a:spcPts val="453"/>
              </a:spcBef>
            </a:pPr>
            <a:r>
              <a:rPr lang="fr-FR" sz="2116" dirty="0"/>
              <a:t>(</a:t>
            </a:r>
            <a:r>
              <a:rPr lang="fr-FR" sz="2116" dirty="0" err="1"/>
              <a:t>better</a:t>
            </a:r>
            <a:r>
              <a:rPr lang="fr-FR" sz="2116" dirty="0"/>
              <a:t>) Link value </a:t>
            </a:r>
            <a:r>
              <a:rPr lang="fr-FR" sz="2116" dirty="0" err="1"/>
              <a:t>chains</a:t>
            </a:r>
            <a:endParaRPr lang="fr-FR" sz="2116" dirty="0"/>
          </a:p>
          <a:p>
            <a:pPr lvl="2">
              <a:spcBef>
                <a:spcPts val="453"/>
              </a:spcBef>
            </a:pPr>
            <a:r>
              <a:rPr lang="fr-FR" sz="2116" dirty="0"/>
              <a:t>A support for </a:t>
            </a:r>
            <a:r>
              <a:rPr lang="fr-FR" sz="2116" dirty="0" err="1"/>
              <a:t>ecological</a:t>
            </a:r>
            <a:r>
              <a:rPr lang="fr-FR" sz="2116" dirty="0"/>
              <a:t> transition</a:t>
            </a:r>
          </a:p>
          <a:p>
            <a:pPr lvl="2">
              <a:spcBef>
                <a:spcPts val="453"/>
              </a:spcBef>
            </a:pPr>
            <a:r>
              <a:rPr lang="fr-FR" sz="2116" dirty="0"/>
              <a:t>A driver for innovation and digitalisation</a:t>
            </a:r>
            <a:endParaRPr sz="2116" dirty="0"/>
          </a:p>
          <a:p>
            <a:pPr marL="0" lvl="0" indent="0" algn="l" rtl="0">
              <a:spcBef>
                <a:spcPts val="45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50" dirty="0"/>
          </a:p>
        </p:txBody>
      </p:sp>
    </p:spTree>
    <p:extLst>
      <p:ext uri="{BB962C8B-B14F-4D97-AF65-F5344CB8AC3E}">
        <p14:creationId xmlns:p14="http://schemas.microsoft.com/office/powerpoint/2010/main" val="3762358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>
            <a:spLocks noGrp="1"/>
          </p:cNvSpPr>
          <p:nvPr>
            <p:ph type="title"/>
          </p:nvPr>
        </p:nvSpPr>
        <p:spPr>
          <a:xfrm>
            <a:off x="2735627" y="187200"/>
            <a:ext cx="9120900" cy="1268700"/>
          </a:xfrm>
          <a:prstGeom prst="rect">
            <a:avLst/>
          </a:prstGeom>
        </p:spPr>
        <p:txBody>
          <a:bodyPr spcFirstLastPara="1" wrap="square" lIns="91425" tIns="0" rIns="91425" bIns="4680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Evolution</a:t>
            </a:r>
            <a:endParaRPr dirty="0"/>
          </a:p>
        </p:txBody>
      </p:sp>
      <p:sp>
        <p:nvSpPr>
          <p:cNvPr id="218" name="Google Shape;218;p30"/>
          <p:cNvSpPr txBox="1">
            <a:spLocks noGrp="1"/>
          </p:cNvSpPr>
          <p:nvPr>
            <p:ph type="body" idx="1"/>
          </p:nvPr>
        </p:nvSpPr>
        <p:spPr>
          <a:xfrm>
            <a:off x="376831" y="1325461"/>
            <a:ext cx="10176519" cy="35904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spcBef>
                <a:spcPts val="453"/>
              </a:spcBef>
            </a:pPr>
            <a:r>
              <a:rPr lang="fr-FR" sz="2250" b="1" dirty="0"/>
              <a:t>Innovation </a:t>
            </a:r>
            <a:r>
              <a:rPr lang="fr-FR" sz="2250" b="1" dirty="0" err="1"/>
              <a:t>is</a:t>
            </a:r>
            <a:r>
              <a:rPr lang="fr-FR" sz="2250" b="1" dirty="0"/>
              <a:t> </a:t>
            </a:r>
            <a:r>
              <a:rPr lang="fr-FR" sz="2250" b="1" dirty="0" err="1"/>
              <a:t>required</a:t>
            </a:r>
            <a:r>
              <a:rPr lang="fr-FR" sz="2250" b="1" dirty="0"/>
              <a:t>!</a:t>
            </a:r>
          </a:p>
          <a:p>
            <a:pPr lvl="1">
              <a:spcBef>
                <a:spcPts val="453"/>
              </a:spcBef>
            </a:pPr>
            <a:r>
              <a:rPr lang="fr-FR" sz="2116" dirty="0" err="1"/>
              <a:t>Towards</a:t>
            </a:r>
            <a:r>
              <a:rPr lang="fr-FR" sz="2116" dirty="0"/>
              <a:t> </a:t>
            </a:r>
            <a:r>
              <a:rPr lang="fr-FR" sz="2116" dirty="0" err="1"/>
              <a:t>Greener</a:t>
            </a:r>
            <a:r>
              <a:rPr lang="fr-FR" sz="2116" dirty="0"/>
              <a:t> and </a:t>
            </a:r>
            <a:r>
              <a:rPr lang="fr-FR" sz="2116" dirty="0" err="1"/>
              <a:t>Smarter</a:t>
            </a:r>
            <a:r>
              <a:rPr lang="fr-FR" sz="2116" dirty="0"/>
              <a:t> Ports</a:t>
            </a:r>
          </a:p>
          <a:p>
            <a:pPr lvl="2">
              <a:spcBef>
                <a:spcPts val="453"/>
              </a:spcBef>
            </a:pPr>
            <a:r>
              <a:rPr lang="fr-FR" sz="2116" dirty="0" err="1"/>
              <a:t>Examples</a:t>
            </a:r>
            <a:r>
              <a:rPr lang="fr-FR" sz="2116" dirty="0"/>
              <a:t> of trends:</a:t>
            </a:r>
          </a:p>
          <a:p>
            <a:pPr marL="0" lvl="0" indent="0" algn="l" rtl="0">
              <a:spcBef>
                <a:spcPts val="45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5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C4409C5-D42A-4B12-8930-357955A1F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616" y="2869064"/>
            <a:ext cx="4575148" cy="237719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6FF4D87-D539-43E9-BA69-79D5508A6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728" y="2869064"/>
            <a:ext cx="4863725" cy="2377191"/>
          </a:xfrm>
          <a:prstGeom prst="rect">
            <a:avLst/>
          </a:prstGeom>
        </p:spPr>
      </p:pic>
      <p:sp>
        <p:nvSpPr>
          <p:cNvPr id="6" name="Google Shape;218;p30">
            <a:extLst>
              <a:ext uri="{FF2B5EF4-FFF2-40B4-BE49-F238E27FC236}">
                <a16:creationId xmlns:a16="http://schemas.microsoft.com/office/drawing/2014/main" id="{6415B06C-75D6-4050-B03B-7DE0DCEC4F05}"/>
              </a:ext>
            </a:extLst>
          </p:cNvPr>
          <p:cNvSpPr txBox="1">
            <a:spLocks/>
          </p:cNvSpPr>
          <p:nvPr/>
        </p:nvSpPr>
        <p:spPr>
          <a:xfrm>
            <a:off x="2656970" y="5335921"/>
            <a:ext cx="2686817" cy="7182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Clr>
                <a:srgbClr val="009CDD"/>
              </a:buClr>
              <a:buSzPct val="120000"/>
              <a:buFont typeface="Calibri" pitchFamily="34" charset="0"/>
              <a:buChar char="●"/>
              <a:defRPr sz="2267" kern="1200">
                <a:solidFill>
                  <a:schemeClr val="tx1"/>
                </a:solidFill>
                <a:latin typeface="Neo Sans" panose="02000506020000020004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Clr>
                <a:srgbClr val="009CDD"/>
              </a:buClr>
              <a:buFont typeface="Courier New" pitchFamily="49" charset="0"/>
              <a:buChar char="o"/>
              <a:defRPr sz="2133" kern="1200">
                <a:solidFill>
                  <a:schemeClr val="tx1"/>
                </a:solidFill>
                <a:latin typeface="Neo Sans" panose="02000506020000020004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Clr>
                <a:srgbClr val="009CDD"/>
              </a:buClr>
              <a:buFont typeface="Calibri" pitchFamily="34" charset="0"/>
              <a:buChar char="―"/>
              <a:defRPr sz="2133" kern="1200">
                <a:solidFill>
                  <a:schemeClr val="tx1"/>
                </a:solidFill>
                <a:latin typeface="Neo Sans" panose="02000506020000020004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53"/>
              </a:spcBef>
              <a:buNone/>
            </a:pPr>
            <a:r>
              <a:rPr lang="en-US" sz="2250" b="1" dirty="0"/>
              <a:t>HYDROGEN</a:t>
            </a:r>
            <a:endParaRPr lang="en-US" sz="2250" dirty="0"/>
          </a:p>
        </p:txBody>
      </p:sp>
      <p:sp>
        <p:nvSpPr>
          <p:cNvPr id="7" name="Google Shape;218;p30">
            <a:extLst>
              <a:ext uri="{FF2B5EF4-FFF2-40B4-BE49-F238E27FC236}">
                <a16:creationId xmlns:a16="http://schemas.microsoft.com/office/drawing/2014/main" id="{2BFD17F0-7E82-453F-ACAE-6B1401773801}"/>
              </a:ext>
            </a:extLst>
          </p:cNvPr>
          <p:cNvSpPr txBox="1">
            <a:spLocks/>
          </p:cNvSpPr>
          <p:nvPr/>
        </p:nvSpPr>
        <p:spPr>
          <a:xfrm>
            <a:off x="7354805" y="5335921"/>
            <a:ext cx="2686817" cy="7182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Clr>
                <a:srgbClr val="009CDD"/>
              </a:buClr>
              <a:buSzPct val="120000"/>
              <a:buFont typeface="Calibri" pitchFamily="34" charset="0"/>
              <a:buChar char="●"/>
              <a:defRPr sz="2267" kern="1200">
                <a:solidFill>
                  <a:schemeClr val="tx1"/>
                </a:solidFill>
                <a:latin typeface="Neo Sans" panose="02000506020000020004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Clr>
                <a:srgbClr val="009CDD"/>
              </a:buClr>
              <a:buFont typeface="Courier New" pitchFamily="49" charset="0"/>
              <a:buChar char="o"/>
              <a:defRPr sz="2133" kern="1200">
                <a:solidFill>
                  <a:schemeClr val="tx1"/>
                </a:solidFill>
                <a:latin typeface="Neo Sans" panose="02000506020000020004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Clr>
                <a:srgbClr val="009CDD"/>
              </a:buClr>
              <a:buFont typeface="Calibri" pitchFamily="34" charset="0"/>
              <a:buChar char="―"/>
              <a:defRPr sz="2133" kern="1200">
                <a:solidFill>
                  <a:schemeClr val="tx1"/>
                </a:solidFill>
                <a:latin typeface="Neo Sans" panose="02000506020000020004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53"/>
              </a:spcBef>
              <a:buNone/>
            </a:pPr>
            <a:r>
              <a:rPr lang="en-US" sz="2250" b="1" dirty="0"/>
              <a:t>DIGITALISATION</a:t>
            </a:r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790671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>
            <a:spLocks noGrp="1"/>
          </p:cNvSpPr>
          <p:nvPr>
            <p:ph type="title"/>
          </p:nvPr>
        </p:nvSpPr>
        <p:spPr>
          <a:xfrm>
            <a:off x="2735627" y="187200"/>
            <a:ext cx="9120900" cy="1268700"/>
          </a:xfrm>
          <a:prstGeom prst="rect">
            <a:avLst/>
          </a:prstGeom>
        </p:spPr>
        <p:txBody>
          <a:bodyPr spcFirstLastPara="1" wrap="square" lIns="91425" tIns="0" rIns="91425" bIns="4680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/>
              <a:t>Regional</a:t>
            </a:r>
            <a:r>
              <a:rPr lang="fr-FR" dirty="0"/>
              <a:t> initiatives and Project </a:t>
            </a:r>
            <a:r>
              <a:rPr lang="fr-FR" dirty="0" err="1"/>
              <a:t>Examples</a:t>
            </a:r>
            <a:endParaRPr dirty="0"/>
          </a:p>
        </p:txBody>
      </p:sp>
      <p:sp>
        <p:nvSpPr>
          <p:cNvPr id="218" name="Google Shape;218;p30"/>
          <p:cNvSpPr txBox="1">
            <a:spLocks noGrp="1"/>
          </p:cNvSpPr>
          <p:nvPr>
            <p:ph type="body" idx="1"/>
          </p:nvPr>
        </p:nvSpPr>
        <p:spPr>
          <a:xfrm>
            <a:off x="2735627" y="1282875"/>
            <a:ext cx="7918391" cy="35904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>
              <a:spcBef>
                <a:spcPts val="453"/>
              </a:spcBef>
            </a:pPr>
            <a:r>
              <a:rPr lang="fr-FR" sz="2250" b="1" dirty="0"/>
              <a:t>H2 </a:t>
            </a:r>
            <a:r>
              <a:rPr lang="fr-FR" sz="2250" b="1" dirty="0" err="1"/>
              <a:t>regional</a:t>
            </a:r>
            <a:r>
              <a:rPr lang="fr-FR" sz="2250" b="1" dirty="0"/>
              <a:t> roadmaps!</a:t>
            </a:r>
          </a:p>
          <a:p>
            <a:pPr lvl="1">
              <a:spcBef>
                <a:spcPts val="453"/>
              </a:spcBef>
            </a:pPr>
            <a:r>
              <a:rPr lang="fr-FR" sz="2116" dirty="0"/>
              <a:t>Brittany </a:t>
            </a:r>
          </a:p>
          <a:p>
            <a:pPr lvl="2">
              <a:spcBef>
                <a:spcPts val="453"/>
              </a:spcBef>
            </a:pPr>
            <a:r>
              <a:rPr lang="fr-FR" sz="2116" dirty="0"/>
              <a:t> Ports as location for </a:t>
            </a:r>
            <a:r>
              <a:rPr lang="fr-FR" sz="2116" dirty="0" err="1"/>
              <a:t>trigerring</a:t>
            </a:r>
            <a:r>
              <a:rPr lang="fr-FR" sz="2116" dirty="0"/>
              <a:t> H2 use (3 </a:t>
            </a:r>
            <a:r>
              <a:rPr lang="fr-FR" sz="2116" dirty="0" err="1"/>
              <a:t>port’s</a:t>
            </a:r>
            <a:r>
              <a:rPr lang="fr-FR" sz="2116" dirty="0"/>
              <a:t> </a:t>
            </a:r>
            <a:r>
              <a:rPr lang="fr-FR" sz="2116" dirty="0" err="1"/>
              <a:t>ecosystems</a:t>
            </a:r>
            <a:r>
              <a:rPr lang="fr-FR" sz="2116" dirty="0"/>
              <a:t>) 1TH2/</a:t>
            </a:r>
            <a:r>
              <a:rPr lang="fr-FR" sz="2116" dirty="0" err="1"/>
              <a:t>day</a:t>
            </a:r>
            <a:endParaRPr lang="fr-FR" sz="2116" dirty="0"/>
          </a:p>
          <a:p>
            <a:pPr lvl="2">
              <a:spcBef>
                <a:spcPts val="453"/>
              </a:spcBef>
            </a:pPr>
            <a:r>
              <a:rPr lang="fr-FR" sz="2116" dirty="0"/>
              <a:t>Link </a:t>
            </a:r>
            <a:r>
              <a:rPr lang="fr-FR" sz="2116" dirty="0" err="1"/>
              <a:t>with</a:t>
            </a:r>
            <a:r>
              <a:rPr lang="fr-FR" sz="2116" dirty="0"/>
              <a:t> Marine </a:t>
            </a:r>
            <a:r>
              <a:rPr lang="fr-FR" sz="2116" dirty="0" err="1"/>
              <a:t>renewables</a:t>
            </a:r>
            <a:r>
              <a:rPr lang="fr-FR" sz="2116" dirty="0"/>
              <a:t> for production (250 MW of </a:t>
            </a:r>
            <a:r>
              <a:rPr lang="fr-FR" sz="2116" dirty="0" err="1"/>
              <a:t>floating</a:t>
            </a:r>
            <a:r>
              <a:rPr lang="fr-FR" sz="2116" dirty="0"/>
              <a:t> offshore </a:t>
            </a:r>
            <a:r>
              <a:rPr lang="fr-FR" sz="2116" dirty="0" err="1"/>
              <a:t>wind</a:t>
            </a:r>
            <a:r>
              <a:rPr lang="fr-FR" sz="2116" dirty="0"/>
              <a:t>)</a:t>
            </a:r>
          </a:p>
          <a:p>
            <a:pPr lvl="2">
              <a:spcBef>
                <a:spcPts val="453"/>
              </a:spcBef>
            </a:pPr>
            <a:r>
              <a:rPr lang="fr-FR" sz="2116" dirty="0"/>
              <a:t>10 </a:t>
            </a:r>
            <a:r>
              <a:rPr lang="fr-FR" sz="2116" dirty="0" err="1"/>
              <a:t>ships</a:t>
            </a:r>
            <a:r>
              <a:rPr lang="fr-FR" sz="2116" dirty="0"/>
              <a:t> </a:t>
            </a:r>
            <a:r>
              <a:rPr lang="fr-FR" sz="2116" dirty="0" err="1"/>
              <a:t>equiped</a:t>
            </a:r>
            <a:r>
              <a:rPr lang="fr-FR" sz="2116" dirty="0"/>
              <a:t> </a:t>
            </a:r>
            <a:r>
              <a:rPr lang="fr-FR" sz="2116" dirty="0" err="1"/>
              <a:t>with</a:t>
            </a:r>
            <a:r>
              <a:rPr lang="fr-FR" sz="2116" dirty="0"/>
              <a:t> H2 propulsion (0,5 to 6MW)</a:t>
            </a:r>
          </a:p>
          <a:p>
            <a:pPr lvl="2">
              <a:spcBef>
                <a:spcPts val="453"/>
              </a:spcBef>
            </a:pPr>
            <a:endParaRPr lang="fr-FR" sz="2116" dirty="0"/>
          </a:p>
          <a:p>
            <a:pPr lvl="1">
              <a:spcBef>
                <a:spcPts val="453"/>
              </a:spcBef>
            </a:pPr>
            <a:r>
              <a:rPr lang="fr-FR" sz="2116" dirty="0"/>
              <a:t>Pays de la Loire</a:t>
            </a:r>
          </a:p>
          <a:p>
            <a:pPr lvl="2">
              <a:spcBef>
                <a:spcPts val="453"/>
              </a:spcBef>
            </a:pPr>
            <a:r>
              <a:rPr lang="fr-FR" sz="2116" dirty="0"/>
              <a:t>Over 100 M€ of </a:t>
            </a:r>
            <a:r>
              <a:rPr lang="fr-FR" sz="2116" dirty="0" err="1"/>
              <a:t>investment</a:t>
            </a:r>
            <a:r>
              <a:rPr lang="fr-FR" sz="2116" dirty="0"/>
              <a:t> </a:t>
            </a:r>
          </a:p>
          <a:p>
            <a:pPr lvl="2">
              <a:spcBef>
                <a:spcPts val="453"/>
              </a:spcBef>
            </a:pPr>
            <a:r>
              <a:rPr lang="fr-FR" sz="2116" dirty="0"/>
              <a:t>First ‘maritime’ </a:t>
            </a:r>
            <a:r>
              <a:rPr lang="fr-FR" sz="2116" dirty="0" err="1"/>
              <a:t>electrolyser</a:t>
            </a:r>
            <a:r>
              <a:rPr lang="fr-FR" sz="2116" dirty="0"/>
              <a:t> about to </a:t>
            </a:r>
            <a:r>
              <a:rPr lang="fr-FR" sz="2116" dirty="0" err="1"/>
              <a:t>be</a:t>
            </a:r>
            <a:r>
              <a:rPr lang="fr-FR" sz="2116" dirty="0"/>
              <a:t> </a:t>
            </a:r>
            <a:r>
              <a:rPr lang="fr-FR" sz="2116" dirty="0" err="1"/>
              <a:t>tested</a:t>
            </a:r>
            <a:endParaRPr lang="fr-FR" sz="2116" dirty="0"/>
          </a:p>
          <a:p>
            <a:pPr lvl="2">
              <a:spcBef>
                <a:spcPts val="453"/>
              </a:spcBef>
            </a:pPr>
            <a:r>
              <a:rPr lang="fr-FR" sz="2116" dirty="0"/>
              <a:t>Passenger </a:t>
            </a:r>
            <a:r>
              <a:rPr lang="fr-FR" sz="2116" dirty="0" err="1"/>
              <a:t>ship</a:t>
            </a:r>
            <a:r>
              <a:rPr lang="fr-FR" sz="2116" dirty="0"/>
              <a:t> for local transport</a:t>
            </a:r>
          </a:p>
          <a:p>
            <a:pPr lvl="1">
              <a:spcBef>
                <a:spcPts val="453"/>
              </a:spcBef>
            </a:pPr>
            <a:endParaRPr lang="fr-FR" sz="2116" dirty="0"/>
          </a:p>
          <a:p>
            <a:pPr marL="0" lvl="0" indent="0" algn="l" rtl="0">
              <a:spcBef>
                <a:spcPts val="45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5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C4409C5-D42A-4B12-8930-357955A1F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84" y="1257031"/>
            <a:ext cx="1989279" cy="10336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51932B4-D360-4D36-AF8A-6904522A5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84" y="4158977"/>
            <a:ext cx="3613944" cy="181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33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>
            <a:spLocks noGrp="1"/>
          </p:cNvSpPr>
          <p:nvPr>
            <p:ph type="title"/>
          </p:nvPr>
        </p:nvSpPr>
        <p:spPr>
          <a:xfrm>
            <a:off x="2735627" y="187200"/>
            <a:ext cx="9120900" cy="1268700"/>
          </a:xfrm>
          <a:prstGeom prst="rect">
            <a:avLst/>
          </a:prstGeom>
        </p:spPr>
        <p:txBody>
          <a:bodyPr spcFirstLastPara="1" wrap="square" lIns="91425" tIns="0" rIns="91425" bIns="4680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/>
              <a:t>Regional</a:t>
            </a:r>
            <a:r>
              <a:rPr lang="fr-FR" dirty="0"/>
              <a:t> initiatives and Project </a:t>
            </a:r>
            <a:r>
              <a:rPr lang="fr-FR" dirty="0" err="1"/>
              <a:t>Examples</a:t>
            </a:r>
            <a:endParaRPr dirty="0"/>
          </a:p>
        </p:txBody>
      </p:sp>
      <p:sp>
        <p:nvSpPr>
          <p:cNvPr id="218" name="Google Shape;218;p30"/>
          <p:cNvSpPr txBox="1">
            <a:spLocks noGrp="1"/>
          </p:cNvSpPr>
          <p:nvPr>
            <p:ph type="body" idx="1"/>
          </p:nvPr>
        </p:nvSpPr>
        <p:spPr>
          <a:xfrm>
            <a:off x="2886629" y="1325461"/>
            <a:ext cx="9001607" cy="464749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>
              <a:spcBef>
                <a:spcPts val="453"/>
              </a:spcBef>
            </a:pPr>
            <a:r>
              <a:rPr lang="fr-FR" sz="2250" b="1" dirty="0"/>
              <a:t>Digitalisation</a:t>
            </a:r>
          </a:p>
          <a:p>
            <a:pPr lvl="1">
              <a:spcBef>
                <a:spcPts val="453"/>
              </a:spcBef>
            </a:pPr>
            <a:r>
              <a:rPr lang="fr-FR" sz="2116" dirty="0" err="1"/>
              <a:t>Development</a:t>
            </a:r>
            <a:r>
              <a:rPr lang="fr-FR" sz="2116" dirty="0"/>
              <a:t> of new services </a:t>
            </a:r>
            <a:r>
              <a:rPr lang="fr-FR" sz="2116" dirty="0" err="1"/>
              <a:t>based</a:t>
            </a:r>
            <a:r>
              <a:rPr lang="fr-FR" sz="2116" dirty="0"/>
              <a:t> on AI and big data</a:t>
            </a:r>
          </a:p>
          <a:p>
            <a:pPr marL="609585" lvl="1" indent="0">
              <a:spcBef>
                <a:spcPts val="453"/>
              </a:spcBef>
              <a:buNone/>
            </a:pPr>
            <a:r>
              <a:rPr lang="fr-FR" sz="2116" b="1" i="1" dirty="0"/>
              <a:t>		SINAY HUB SOFTWARE</a:t>
            </a:r>
          </a:p>
          <a:p>
            <a:pPr lvl="2">
              <a:spcBef>
                <a:spcPts val="453"/>
              </a:spcBef>
            </a:pPr>
            <a:r>
              <a:rPr lang="fr-FR" sz="2116" dirty="0"/>
              <a:t>Setup </a:t>
            </a:r>
            <a:r>
              <a:rPr lang="fr-FR" sz="2116" dirty="0" err="1"/>
              <a:t>enviro</a:t>
            </a:r>
            <a:r>
              <a:rPr lang="fr-FR" sz="2116" dirty="0"/>
              <a:t>-monitoring program</a:t>
            </a:r>
          </a:p>
          <a:p>
            <a:pPr lvl="2">
              <a:spcBef>
                <a:spcPts val="453"/>
              </a:spcBef>
            </a:pPr>
            <a:r>
              <a:rPr lang="fr-FR" sz="2116" dirty="0" err="1"/>
              <a:t>Various</a:t>
            </a:r>
            <a:r>
              <a:rPr lang="fr-FR" sz="2116" dirty="0"/>
              <a:t> modules (Water </a:t>
            </a:r>
            <a:r>
              <a:rPr lang="fr-FR" sz="2116" dirty="0" err="1"/>
              <a:t>quality</a:t>
            </a:r>
            <a:r>
              <a:rPr lang="fr-FR" sz="2116" dirty="0"/>
              <a:t>, Air </a:t>
            </a:r>
            <a:r>
              <a:rPr lang="fr-FR" sz="2116" dirty="0" err="1"/>
              <a:t>quality</a:t>
            </a:r>
            <a:r>
              <a:rPr lang="fr-FR" sz="2116" dirty="0"/>
              <a:t>, ETA, Fish </a:t>
            </a:r>
            <a:r>
              <a:rPr lang="fr-FR" sz="2116" dirty="0" err="1"/>
              <a:t>price</a:t>
            </a:r>
            <a:r>
              <a:rPr lang="fr-FR" sz="2116" dirty="0"/>
              <a:t>...)</a:t>
            </a:r>
          </a:p>
          <a:p>
            <a:pPr lvl="2">
              <a:spcBef>
                <a:spcPts val="453"/>
              </a:spcBef>
            </a:pPr>
            <a:r>
              <a:rPr lang="en-US" sz="2116" dirty="0"/>
              <a:t>Aggregate all data to support decision making</a:t>
            </a:r>
          </a:p>
          <a:p>
            <a:pPr lvl="2">
              <a:spcBef>
                <a:spcPts val="453"/>
              </a:spcBef>
            </a:pPr>
            <a:r>
              <a:rPr lang="en-US" sz="2116" dirty="0"/>
              <a:t>Comply with regulations</a:t>
            </a:r>
          </a:p>
          <a:p>
            <a:pPr marL="1219170" lvl="2" indent="0">
              <a:spcBef>
                <a:spcPts val="453"/>
              </a:spcBef>
              <a:buNone/>
            </a:pPr>
            <a:r>
              <a:rPr lang="fr-FR" sz="2116" dirty="0">
                <a:hlinkClick r:id="rId3"/>
              </a:rPr>
              <a:t>https://sinay.ai/en/sinay-hub/</a:t>
            </a:r>
            <a:endParaRPr lang="fr-FR" sz="2116" dirty="0"/>
          </a:p>
          <a:p>
            <a:pPr marL="1219170" lvl="2" indent="0">
              <a:spcBef>
                <a:spcPts val="453"/>
              </a:spcBef>
              <a:buNone/>
            </a:pPr>
            <a:endParaRPr lang="fr-FR" sz="2116" dirty="0"/>
          </a:p>
          <a:p>
            <a:pPr lvl="1">
              <a:spcBef>
                <a:spcPts val="453"/>
              </a:spcBef>
            </a:pPr>
            <a:r>
              <a:rPr lang="fr-FR" sz="2116" dirty="0"/>
              <a:t>International </a:t>
            </a:r>
            <a:r>
              <a:rPr lang="fr-FR" sz="2116" dirty="0" err="1"/>
              <a:t>trade</a:t>
            </a:r>
            <a:r>
              <a:rPr lang="fr-FR" sz="2116" dirty="0"/>
              <a:t> </a:t>
            </a:r>
            <a:r>
              <a:rPr lang="fr-FR" sz="2116" dirty="0" err="1"/>
              <a:t>security</a:t>
            </a:r>
            <a:endParaRPr lang="fr-FR" sz="2116" dirty="0"/>
          </a:p>
          <a:p>
            <a:pPr marL="609585" lvl="1" indent="0">
              <a:spcBef>
                <a:spcPts val="453"/>
              </a:spcBef>
              <a:buNone/>
            </a:pPr>
            <a:r>
              <a:rPr lang="fr-FR" sz="2116" b="1" dirty="0"/>
              <a:t>		</a:t>
            </a:r>
            <a:r>
              <a:rPr lang="fr-FR" sz="2116" b="1" dirty="0" err="1"/>
              <a:t>Lestr</a:t>
            </a:r>
            <a:endParaRPr lang="fr-FR" sz="2116" b="1" dirty="0"/>
          </a:p>
          <a:p>
            <a:pPr lvl="2">
              <a:spcBef>
                <a:spcPts val="453"/>
              </a:spcBef>
            </a:pPr>
            <a:r>
              <a:rPr lang="fr-FR" sz="2116" dirty="0" err="1"/>
              <a:t>Aggregate</a:t>
            </a:r>
            <a:r>
              <a:rPr lang="fr-FR" sz="2116" dirty="0"/>
              <a:t> maritime data </a:t>
            </a:r>
            <a:r>
              <a:rPr lang="fr-FR" sz="2116" dirty="0" err="1"/>
              <a:t>within</a:t>
            </a:r>
            <a:r>
              <a:rPr lang="fr-FR" sz="2116" dirty="0"/>
              <a:t> </a:t>
            </a:r>
            <a:r>
              <a:rPr lang="fr-FR" sz="2116" dirty="0" err="1"/>
              <a:t>int</a:t>
            </a:r>
            <a:r>
              <a:rPr lang="fr-FR" sz="2116" dirty="0"/>
              <a:t>. </a:t>
            </a:r>
            <a:r>
              <a:rPr lang="fr-FR" sz="2116" dirty="0" err="1"/>
              <a:t>trades</a:t>
            </a:r>
            <a:endParaRPr lang="fr-FR" sz="2116" dirty="0"/>
          </a:p>
          <a:p>
            <a:pPr lvl="2">
              <a:spcBef>
                <a:spcPts val="453"/>
              </a:spcBef>
            </a:pPr>
            <a:r>
              <a:rPr lang="fr-FR" sz="2116" dirty="0"/>
              <a:t>check international transactions</a:t>
            </a:r>
          </a:p>
          <a:p>
            <a:pPr lvl="2">
              <a:spcBef>
                <a:spcPts val="453"/>
              </a:spcBef>
            </a:pPr>
            <a:r>
              <a:rPr lang="en-US" sz="2116" dirty="0"/>
              <a:t>Detect and prevent financial crimes</a:t>
            </a:r>
          </a:p>
          <a:p>
            <a:pPr marL="1219170" lvl="2" indent="0">
              <a:spcBef>
                <a:spcPts val="453"/>
              </a:spcBef>
              <a:buNone/>
            </a:pPr>
            <a:r>
              <a:rPr lang="fr-FR" sz="2116" dirty="0">
                <a:hlinkClick r:id="rId4"/>
              </a:rPr>
              <a:t>https://www.lestr.app</a:t>
            </a:r>
            <a:endParaRPr lang="fr-FR" sz="2116" dirty="0"/>
          </a:p>
          <a:p>
            <a:pPr lvl="2">
              <a:spcBef>
                <a:spcPts val="453"/>
              </a:spcBef>
            </a:pPr>
            <a:endParaRPr lang="fr-FR" sz="2116" dirty="0"/>
          </a:p>
          <a:p>
            <a:pPr lvl="2">
              <a:spcBef>
                <a:spcPts val="453"/>
              </a:spcBef>
            </a:pPr>
            <a:endParaRPr lang="fr-FR" sz="2116" dirty="0"/>
          </a:p>
          <a:p>
            <a:pPr lvl="2">
              <a:spcBef>
                <a:spcPts val="453"/>
              </a:spcBef>
            </a:pPr>
            <a:endParaRPr lang="fr-FR" sz="2116" dirty="0"/>
          </a:p>
          <a:p>
            <a:pPr marL="0" lvl="0" indent="0" algn="l" rtl="0">
              <a:spcBef>
                <a:spcPts val="45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5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6FF4D87-D539-43E9-BA69-79D5508A6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64" y="1325462"/>
            <a:ext cx="2471593" cy="1208014"/>
          </a:xfrm>
          <a:prstGeom prst="rect">
            <a:avLst/>
          </a:prstGeom>
        </p:spPr>
      </p:pic>
      <p:pic>
        <p:nvPicPr>
          <p:cNvPr id="8" name="Image 7" descr="Une image contenant texte, signe, horloge&#10;&#10;Description générée automatiquement">
            <a:extLst>
              <a:ext uri="{FF2B5EF4-FFF2-40B4-BE49-F238E27FC236}">
                <a16:creationId xmlns:a16="http://schemas.microsoft.com/office/drawing/2014/main" id="{03B8FB0F-880C-40AD-A571-A998152189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45" y="2784242"/>
            <a:ext cx="2090304" cy="4691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D05E8C9-B110-46DD-8A55-BEBEB2C2F8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0171" y="3322882"/>
            <a:ext cx="3129550" cy="251765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AB0B043-7BEA-423C-A907-61F9B3E7EF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40" y="4581708"/>
            <a:ext cx="2285714" cy="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85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>
            <a:spLocks noGrp="1"/>
          </p:cNvSpPr>
          <p:nvPr>
            <p:ph type="title"/>
          </p:nvPr>
        </p:nvSpPr>
        <p:spPr>
          <a:xfrm>
            <a:off x="2735627" y="187200"/>
            <a:ext cx="9120900" cy="1268700"/>
          </a:xfrm>
          <a:prstGeom prst="rect">
            <a:avLst/>
          </a:prstGeom>
        </p:spPr>
        <p:txBody>
          <a:bodyPr spcFirstLastPara="1" wrap="square" lIns="91425" tIns="0" rIns="91425" bIns="4680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Collaborations</a:t>
            </a:r>
            <a:endParaRPr dirty="0"/>
          </a:p>
        </p:txBody>
      </p:sp>
      <p:sp>
        <p:nvSpPr>
          <p:cNvPr id="218" name="Google Shape;218;p30"/>
          <p:cNvSpPr txBox="1">
            <a:spLocks noGrp="1"/>
          </p:cNvSpPr>
          <p:nvPr>
            <p:ph type="body" idx="1"/>
          </p:nvPr>
        </p:nvSpPr>
        <p:spPr>
          <a:xfrm>
            <a:off x="2886629" y="1325461"/>
            <a:ext cx="9001607" cy="464749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spcBef>
                <a:spcPts val="453"/>
              </a:spcBef>
            </a:pPr>
            <a:r>
              <a:rPr lang="fr-FR" sz="2250" b="1" dirty="0" err="1"/>
              <a:t>Interclustering</a:t>
            </a:r>
            <a:endParaRPr lang="fr-FR" sz="2250" b="1" dirty="0"/>
          </a:p>
          <a:p>
            <a:pPr lvl="1">
              <a:spcBef>
                <a:spcPts val="453"/>
              </a:spcBef>
            </a:pPr>
            <a:r>
              <a:rPr lang="fr-FR" sz="2116" dirty="0" err="1"/>
              <a:t>Foundations</a:t>
            </a:r>
            <a:r>
              <a:rPr lang="fr-FR" sz="2116" dirty="0"/>
              <a:t> for ‘</a:t>
            </a:r>
            <a:r>
              <a:rPr lang="fr-FR" sz="2116" dirty="0" err="1"/>
              <a:t>member</a:t>
            </a:r>
            <a:r>
              <a:rPr lang="fr-FR" sz="2116" dirty="0"/>
              <a:t>’ collaborations</a:t>
            </a:r>
          </a:p>
          <a:p>
            <a:pPr marL="609585" lvl="1" indent="0">
              <a:spcBef>
                <a:spcPts val="453"/>
              </a:spcBef>
              <a:buNone/>
            </a:pPr>
            <a:r>
              <a:rPr lang="fr-FR" sz="2116" b="1" i="1" dirty="0"/>
              <a:t>		</a:t>
            </a:r>
            <a:endParaRPr lang="fr-FR" sz="2116" dirty="0"/>
          </a:p>
          <a:p>
            <a:pPr lvl="2">
              <a:spcBef>
                <a:spcPts val="453"/>
              </a:spcBef>
            </a:pPr>
            <a:endParaRPr lang="fr-FR" sz="2116" dirty="0"/>
          </a:p>
          <a:p>
            <a:pPr lvl="2">
              <a:spcBef>
                <a:spcPts val="453"/>
              </a:spcBef>
            </a:pPr>
            <a:endParaRPr lang="fr-FR" sz="2116" dirty="0"/>
          </a:p>
          <a:p>
            <a:pPr lvl="2">
              <a:spcBef>
                <a:spcPts val="453"/>
              </a:spcBef>
            </a:pPr>
            <a:endParaRPr lang="fr-FR" sz="2116" dirty="0"/>
          </a:p>
          <a:p>
            <a:pPr marL="0" lvl="0" indent="0" algn="l" rtl="0">
              <a:spcBef>
                <a:spcPts val="45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50"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63F6E38C-39D6-4122-80A4-238503110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9100" y="2456048"/>
            <a:ext cx="3733800" cy="12382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A381D2-ACE7-415D-ADC0-758C4AB23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074" y="3900890"/>
            <a:ext cx="2264526" cy="1140862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3AE37A85-868E-4239-9747-83553C8A5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3530" y="2456048"/>
            <a:ext cx="3381375" cy="2762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8706AA4-1C57-40DB-8B0C-6B86DF3AC0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0842" b="32795"/>
          <a:stretch/>
        </p:blipFill>
        <p:spPr>
          <a:xfrm>
            <a:off x="-225221" y="2586702"/>
            <a:ext cx="4118295" cy="99897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4CDE13E-41A2-4847-99A6-A6108289C690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568" y="5378199"/>
            <a:ext cx="1755945" cy="70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4C36DDC-549C-4BCE-9027-1B5F3126B6A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44" t="10512" r="8830" b="5706"/>
          <a:stretch/>
        </p:blipFill>
        <p:spPr>
          <a:xfrm>
            <a:off x="8463197" y="2560165"/>
            <a:ext cx="3381375" cy="98156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B793019-0711-47C4-AD76-EC20B2201A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3074" y="5248344"/>
            <a:ext cx="4570123" cy="81763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611AA60-5CCA-4DFC-90CF-B6113B6402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464" y="3886723"/>
            <a:ext cx="1566065" cy="111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624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odèle_ppt_Pole_M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solidFill>
              <a:srgbClr val="009CDD"/>
            </a:solidFill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dèle_ppt_Pole_M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solidFill>
              <a:srgbClr val="009CDD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Modèle_ppt_Pole_M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solidFill>
              <a:srgbClr val="009CDD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4_Modèle_ppt_Pole_M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solidFill>
              <a:srgbClr val="009CDD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5_Modèle_ppt_Pole_M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solidFill>
              <a:srgbClr val="009CDD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3_Modèle_ppt_Pole_M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solidFill>
              <a:srgbClr val="009CDD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6_Modèle_ppt_Pole_M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solidFill>
              <a:srgbClr val="009CDD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7_Modèle_ppt_Pole_M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solidFill>
              <a:srgbClr val="009CDD"/>
            </a:solidFill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8_Modèle_ppt_Pole_M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solidFill>
              <a:srgbClr val="009CDD"/>
            </a:solidFill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81DF11FFAEFB48A45184094F5C41CC" ma:contentTypeVersion="13" ma:contentTypeDescription="Opprett et nytt dokument." ma:contentTypeScope="" ma:versionID="70308702a29515e672b93f9e7121f68d">
  <xsd:schema xmlns:xsd="http://www.w3.org/2001/XMLSchema" xmlns:xs="http://www.w3.org/2001/XMLSchema" xmlns:p="http://schemas.microsoft.com/office/2006/metadata/properties" xmlns:ns2="cd27b14d-30b1-4e36-a288-062aa5892cc9" xmlns:ns3="3c7d13ab-80cc-49c4-a0ef-2634b0bc1112" targetNamespace="http://schemas.microsoft.com/office/2006/metadata/properties" ma:root="true" ma:fieldsID="57353941cd6c45ced1693fd97114d080" ns2:_="" ns3:_="">
    <xsd:import namespace="cd27b14d-30b1-4e36-a288-062aa5892cc9"/>
    <xsd:import namespace="3c7d13ab-80cc-49c4-a0ef-2634b0bc111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27b14d-30b1-4e36-a288-062aa5892cc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7d13ab-80cc-49c4-a0ef-2634b0bc11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B41FFB-CD07-4976-BEAD-B56C352398A4}"/>
</file>

<file path=customXml/itemProps2.xml><?xml version="1.0" encoding="utf-8"?>
<ds:datastoreItem xmlns:ds="http://schemas.openxmlformats.org/officeDocument/2006/customXml" ds:itemID="{1CC170FF-2AFE-4174-9BF6-4B7B6BD070CC}"/>
</file>

<file path=customXml/itemProps3.xml><?xml version="1.0" encoding="utf-8"?>
<ds:datastoreItem xmlns:ds="http://schemas.openxmlformats.org/officeDocument/2006/customXml" ds:itemID="{92E635A2-5BE6-4F87-A6D8-8F5F31D333E7}"/>
</file>

<file path=docProps/app.xml><?xml version="1.0" encoding="utf-8"?>
<Properties xmlns="http://schemas.openxmlformats.org/officeDocument/2006/extended-properties" xmlns:vt="http://schemas.openxmlformats.org/officeDocument/2006/docPropsVTypes">
  <TotalTime>26090</TotalTime>
  <Words>392</Words>
  <Application>Microsoft Office PowerPoint</Application>
  <PresentationFormat>Grand écran</PresentationFormat>
  <Paragraphs>87</Paragraphs>
  <Slides>10</Slides>
  <Notes>10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9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25" baseType="lpstr">
      <vt:lpstr>Arial</vt:lpstr>
      <vt:lpstr>Calibri</vt:lpstr>
      <vt:lpstr>Courier New</vt:lpstr>
      <vt:lpstr>Helvetica</vt:lpstr>
      <vt:lpstr>Neo Sans</vt:lpstr>
      <vt:lpstr>Modèle_ppt_Pole_Mer</vt:lpstr>
      <vt:lpstr>1_Modèle_ppt_Pole_Mer</vt:lpstr>
      <vt:lpstr>2_Modèle_ppt_Pole_Mer</vt:lpstr>
      <vt:lpstr>4_Modèle_ppt_Pole_Mer</vt:lpstr>
      <vt:lpstr>5_Modèle_ppt_Pole_Mer</vt:lpstr>
      <vt:lpstr>3_Modèle_ppt_Pole_Mer</vt:lpstr>
      <vt:lpstr>6_Modèle_ppt_Pole_Mer</vt:lpstr>
      <vt:lpstr>7_Modèle_ppt_Pole_Mer</vt:lpstr>
      <vt:lpstr>8_Modèle_ppt_Pole_Mer</vt:lpstr>
      <vt:lpstr>Diapositive think-cell</vt:lpstr>
      <vt:lpstr>FR-NO / 2 things in common ?</vt:lpstr>
      <vt:lpstr>#1 – High number of ports</vt:lpstr>
      <vt:lpstr>#2 – Absence in the TOP 50</vt:lpstr>
      <vt:lpstr>Background</vt:lpstr>
      <vt:lpstr>Recent national (french) port strategy</vt:lpstr>
      <vt:lpstr>Evolution</vt:lpstr>
      <vt:lpstr>Regional initiatives and Project Examples</vt:lpstr>
      <vt:lpstr>Regional initiatives and Project Examples</vt:lpstr>
      <vt:lpstr>Collaborations</vt:lpstr>
      <vt:lpstr>Contacts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Patrick Poupon</dc:creator>
  <cp:lastModifiedBy>Philippe Monbet</cp:lastModifiedBy>
  <cp:revision>948</cp:revision>
  <cp:lastPrinted>2021-05-18T13:49:37Z</cp:lastPrinted>
  <dcterms:created xsi:type="dcterms:W3CDTF">2018-05-17T08:08:31Z</dcterms:created>
  <dcterms:modified xsi:type="dcterms:W3CDTF">2021-05-28T06:31:55Z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0x010100DA81DF11FFAEFB48A45184094F5C41CC</vt:lpwstr>
  </property>
</Properties>
</file>