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85" r:id="rId5"/>
    <p:sldId id="272" r:id="rId6"/>
    <p:sldId id="261" r:id="rId7"/>
    <p:sldId id="286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/>
    <p:restoredTop sz="94629"/>
  </p:normalViewPr>
  <p:slideViewPr>
    <p:cSldViewPr snapToGrid="0" snapToObjects="1">
      <p:cViewPr varScale="1">
        <p:scale>
          <a:sx n="77" d="100"/>
          <a:sy n="77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4A511-97BF-DD4C-B887-AFAD81092F31}" type="datetimeFigureOut">
              <a:rPr lang="en-NL" smtClean="0"/>
              <a:t>04/10/2021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4DF95-13CC-5244-8ED6-0121B0877980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3300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4DF95-13CC-5244-8ED6-0121B0877980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0457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4DF95-13CC-5244-8ED6-0121B0877980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9185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4DF95-13CC-5244-8ED6-0121B0877980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6721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0BD8-6C7D-CC4E-B93D-C60EEDBDC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A7551-CFBF-ED4F-BABF-D5DC192A9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D58DF-4D95-C545-AE78-B3D33FB2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6716-720A-A94C-8E7B-D046CA041A82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DC4F7-44BB-9049-93F6-5E1E432E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DE0FA-5806-9C46-ADCD-2A3082A8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E555-FAEF-4C4E-A5FE-A79D78FC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09CA-9402-8D40-884A-6819AB11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AABF7-805D-4540-9A18-B0B8DEF08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14F2A-FC08-1E44-90D8-EAD25E78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6716-720A-A94C-8E7B-D046CA041A82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40912-3A6E-F74F-91D0-09BFFA9EE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B825A-1277-5C41-9DE6-7DB4A4CB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E555-FAEF-4C4E-A5FE-A79D78FC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4CD71B-98A2-4C41-B61E-8B40B40C4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DE6D3-E727-F044-9033-7DA2758F6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A584E-8A47-9A48-8098-14334D41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6716-720A-A94C-8E7B-D046CA041A82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C4797-6C8B-734D-841C-A125B11A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F5C38-90BB-CF4E-B004-73CF6859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E555-FAEF-4C4E-A5FE-A79D78FC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15A1-B5D6-764D-8836-5AE18D69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82A85-67F3-0C44-919D-F05A681FD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C2097-AC07-D843-89E3-BD668E9B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6716-720A-A94C-8E7B-D046CA041A82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ED8AF-9121-D844-8B55-6E0C4426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5F8AF-417D-0749-B108-ED3C2A5F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E555-FAEF-4C4E-A5FE-A79D78FC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FA99-73F4-594B-B488-C804C23C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C980E-448C-154E-A389-3C7D5758F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7C3FD-9064-0749-9832-854914BC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6716-720A-A94C-8E7B-D046CA041A82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95B4D-6803-414F-A297-00F49F15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D10FE-F8F4-EC45-9947-A11D0E25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E555-FAEF-4C4E-A5FE-A79D78FC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9A60-BDFC-E242-B56E-233D0540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A5578-C5CE-BC4B-B2B7-F3323332C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065C3-E043-834F-BD93-9D63FC978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21FB1-78E4-5B4E-BD32-398A2B44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6716-720A-A94C-8E7B-D046CA041A82}" type="datetimeFigureOut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193F6-7931-C64E-BB57-0BB6C682E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7E7FB-40AF-E84E-9CB5-27831C71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E555-FAEF-4C4E-A5FE-A79D78FC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1836-EE2A-6C41-A69E-C2C7C648F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1D55C-67FF-4A4A-84FE-7387B516B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EAA4D-5B9E-AA4E-83D4-4B9BA6FB1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F3775-B11B-5748-9BB4-E9858EEF4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F8B0D-9991-914F-B74A-C58FE71D1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F187BF-A3BC-1A4B-BB25-1529183A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6716-720A-A94C-8E7B-D046CA041A82}" type="datetimeFigureOut">
              <a:rPr lang="en-US" smtClean="0"/>
              <a:t>10/4/21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B5888D-A800-C54A-8575-06C62B13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6E35D-576A-E041-A0B4-FEB45ADA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E555-FAEF-4C4E-A5FE-A79D78FC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0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850B-76F0-4F48-91BC-ABA6712C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D7559-4197-F64A-B6EF-C203AA1F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6716-720A-A94C-8E7B-D046CA041A82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A8674-6D91-804D-B74A-15D66456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567F7-8470-F647-9446-978F534B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E555-FAEF-4C4E-A5FE-A79D78FC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6F887B-913D-9A4D-A98E-FB4BA7D0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6716-720A-A94C-8E7B-D046CA041A82}" type="datetimeFigureOut">
              <a:rPr lang="en-US" smtClean="0"/>
              <a:t>10/4/21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8E6EF-C77D-484B-BD98-CAF99D10B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894B5-7916-DA4B-8995-8C5D45FE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E555-FAEF-4C4E-A5FE-A79D78FC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1F4E-96F9-4743-9835-599161A1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1260-3238-D14C-8127-7A8371A88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8B3D2-4068-E540-91B9-771F9E4EC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B4CE2-A487-624F-9EFC-25794EA2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6716-720A-A94C-8E7B-D046CA041A82}" type="datetimeFigureOut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21B6C-CE2D-4448-9CCF-E16BCF58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CD2E3-F64C-AF48-B3EE-EDEE3D9C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E555-FAEF-4C4E-A5FE-A79D78FC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88D5-2F4F-134A-8978-E962A8D2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94F2E-F1BF-1C43-833E-993B0146B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A482F-7842-6F43-BD69-32C7B3596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C2655-8828-E547-A014-2FAB2DB1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6716-720A-A94C-8E7B-D046CA041A82}" type="datetimeFigureOut">
              <a:rPr lang="en-US" smtClean="0"/>
              <a:t>10/4/21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6A2E8-84E7-DE4C-8FD7-B5F36453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CC6D7-D846-CD4F-9B97-4E3C9E83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E555-FAEF-4C4E-A5FE-A79D78FC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6872D-AE14-C748-B0C0-9BE53F8A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3B68A-8A83-D64C-9F93-94130FC4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3C7B6-8E12-8147-BC04-5777EBA8B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F6716-720A-A94C-8E7B-D046CA041A82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60378-D4C5-C048-9FDF-34D1068AD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B4DB0-2251-D148-A995-6AE90D51D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0E555-FAEF-4C4E-A5FE-A79D78FC3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1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FD405-A98A-2441-94D5-F17B593A47A4}"/>
              </a:ext>
            </a:extLst>
          </p:cNvPr>
          <p:cNvSpPr txBox="1"/>
          <p:nvPr/>
        </p:nvSpPr>
        <p:spPr>
          <a:xfrm>
            <a:off x="213833" y="4398911"/>
            <a:ext cx="4290556" cy="281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98725-4639-AD46-A9BE-B287183AD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4870" y="6220854"/>
            <a:ext cx="1693297" cy="402346"/>
          </a:xfrm>
        </p:spPr>
        <p:txBody>
          <a:bodyPr>
            <a:normAutofit/>
          </a:bodyPr>
          <a:lstStyle/>
          <a:p>
            <a:pPr algn="l"/>
            <a:r>
              <a:rPr lang="en-US" sz="1700" dirty="0"/>
              <a:t>04 October 2021</a:t>
            </a:r>
          </a:p>
          <a:p>
            <a:pPr algn="l"/>
            <a:endParaRPr lang="en-US" sz="17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BEBD06-86EC-6140-8544-F42F1099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73" y="966647"/>
            <a:ext cx="2400365" cy="5455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B5118E-F5B8-6C4B-89D7-C6C6BDBE9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921" y="768296"/>
            <a:ext cx="6954246" cy="53214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F9E52D-2265-9344-8FC6-1A44FFAFABB4}"/>
              </a:ext>
            </a:extLst>
          </p:cNvPr>
          <p:cNvSpPr txBox="1"/>
          <p:nvPr/>
        </p:nvSpPr>
        <p:spPr>
          <a:xfrm>
            <a:off x="9400032" y="4846320"/>
            <a:ext cx="1792224" cy="804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BDD0CA-88A9-074C-B1BD-F876527BE507}"/>
              </a:ext>
            </a:extLst>
          </p:cNvPr>
          <p:cNvSpPr txBox="1"/>
          <p:nvPr/>
        </p:nvSpPr>
        <p:spPr>
          <a:xfrm>
            <a:off x="7242047" y="466227"/>
            <a:ext cx="4736119" cy="15454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3933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Freeform: Shape 4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9167D-C0C4-2743-B8FE-DAE18A10B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800" dirty="0"/>
              <a:t>Introduction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46EA8-CE41-C54C-B49F-DC24BB16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b="1" dirty="0"/>
              <a:t>Brigitte Spiegeler</a:t>
            </a:r>
          </a:p>
          <a:p>
            <a:pPr>
              <a:buFontTx/>
              <a:buChar char="-"/>
            </a:pPr>
            <a:r>
              <a:rPr lang="en-US" sz="1700" dirty="0"/>
              <a:t>Attorney-at-law &amp; mediator </a:t>
            </a:r>
            <a:r>
              <a:rPr lang="en-US" sz="1700" dirty="0" err="1"/>
              <a:t>Heffels</a:t>
            </a:r>
            <a:r>
              <a:rPr lang="en-US" sz="1700" dirty="0"/>
              <a:t> Spiegeler </a:t>
            </a:r>
            <a:r>
              <a:rPr lang="en-US" sz="1700" dirty="0" err="1"/>
              <a:t>Advocaten</a:t>
            </a:r>
            <a:r>
              <a:rPr lang="en-US" sz="1700" dirty="0"/>
              <a:t> in The Hague, The Netherlands</a:t>
            </a:r>
          </a:p>
          <a:p>
            <a:pPr>
              <a:buFontTx/>
              <a:buChar char="-"/>
            </a:pPr>
            <a:r>
              <a:rPr lang="en-US" sz="1700" dirty="0"/>
              <a:t>Registered at the Paris and The Hague bar</a:t>
            </a:r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8C4014-61D3-FE45-8976-FCC805F2A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449" y="841248"/>
            <a:ext cx="2321477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cheter, Panier D'Achat, Entreprise De Magasinage">
            <a:extLst>
              <a:ext uri="{FF2B5EF4-FFF2-40B4-BE49-F238E27FC236}">
                <a16:creationId xmlns:a16="http://schemas.microsoft.com/office/drawing/2014/main" id="{B0B5660A-677A-0040-9D4D-A27CE8DBA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28" y="0"/>
            <a:ext cx="8493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1DF3C-7B0A-9242-AD70-6052D1FB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921" y="397802"/>
            <a:ext cx="9126394" cy="518885"/>
          </a:xfrm>
        </p:spPr>
        <p:txBody>
          <a:bodyPr anchor="b">
            <a:normAutofit/>
          </a:bodyPr>
          <a:lstStyle/>
          <a:p>
            <a:r>
              <a:rPr lang="en-US" sz="2800" dirty="0"/>
              <a:t>What are the main legal aspects of e-commerce? (1)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07E429-66BA-6F4C-A865-9D2E5A8912EB}"/>
              </a:ext>
            </a:extLst>
          </p:cNvPr>
          <p:cNvSpPr txBox="1"/>
          <p:nvPr/>
        </p:nvSpPr>
        <p:spPr>
          <a:xfrm>
            <a:off x="285840" y="2233402"/>
            <a:ext cx="46014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4E0A1-7B1F-1147-9A46-D298444B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882" y="1314489"/>
            <a:ext cx="10513237" cy="5418094"/>
          </a:xfrm>
        </p:spPr>
        <p:txBody>
          <a:bodyPr anchor="t">
            <a:normAutofit/>
          </a:bodyPr>
          <a:lstStyle/>
          <a:p>
            <a:r>
              <a:rPr lang="en-GB" i="1" dirty="0"/>
              <a:t>Definition of e-commerce (“information society services”)</a:t>
            </a:r>
          </a:p>
          <a:p>
            <a:pPr lvl="1"/>
            <a:r>
              <a:rPr lang="en-GB" sz="2000" dirty="0"/>
              <a:t>Directive 2015/1535: </a:t>
            </a:r>
            <a:r>
              <a:rPr lang="en-GB" sz="2000" i="1" dirty="0"/>
              <a:t>“any service normally provided for remuneration, at a distance, by electronic means and at the individual request of a recipient of services”</a:t>
            </a:r>
          </a:p>
          <a:p>
            <a:pPr marL="457200" lvl="1" indent="0">
              <a:buNone/>
            </a:pPr>
            <a:endParaRPr lang="en-GB" sz="2000" i="1" dirty="0"/>
          </a:p>
          <a:p>
            <a:r>
              <a:rPr lang="en-GB" i="1" dirty="0"/>
              <a:t>Key points of your general terms &amp; conditions (e-commerce directive 2000/31)</a:t>
            </a:r>
          </a:p>
          <a:p>
            <a:pPr lvl="1"/>
            <a:r>
              <a:rPr lang="en-GB" sz="2000" dirty="0"/>
              <a:t>Your terms are constitutive of an agreement between you and your client for a specific transaction</a:t>
            </a:r>
          </a:p>
          <a:p>
            <a:pPr lvl="1"/>
            <a:r>
              <a:rPr lang="en-GB" sz="2000" dirty="0"/>
              <a:t>Timing: the agreement is formed when the consumer is ordering your goods or services and accepting your terms &amp; conditions (having read them)</a:t>
            </a:r>
          </a:p>
          <a:p>
            <a:pPr lvl="1"/>
            <a:r>
              <a:rPr lang="en-GB" sz="2000" dirty="0"/>
              <a:t>Declare your identity and contact information (address, email, phone number)</a:t>
            </a:r>
          </a:p>
          <a:p>
            <a:pPr lvl="1"/>
            <a:r>
              <a:rPr lang="en-GB" sz="2000" dirty="0"/>
              <a:t>Present your goods and services (characteristics and descriptions)</a:t>
            </a:r>
          </a:p>
          <a:p>
            <a:pPr lvl="1"/>
            <a:r>
              <a:rPr lang="en-GB" sz="2000" dirty="0"/>
              <a:t>Rules for ordering goods or services</a:t>
            </a:r>
          </a:p>
          <a:p>
            <a:pPr lvl="1"/>
            <a:r>
              <a:rPr lang="en-GB" sz="2000" dirty="0"/>
              <a:t>Price and payment modalities</a:t>
            </a:r>
          </a:p>
          <a:p>
            <a:pPr marL="457200" lvl="1" indent="0">
              <a:buNone/>
            </a:pPr>
            <a:endParaRPr lang="en-GB" sz="1200" i="1" dirty="0"/>
          </a:p>
          <a:p>
            <a:endParaRPr lang="en-GB" sz="1050" dirty="0"/>
          </a:p>
          <a:p>
            <a:pPr marL="457200" lvl="1" indent="0">
              <a:buNone/>
            </a:pPr>
            <a:endParaRPr lang="en-GB" sz="105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01C3C-67B6-2245-B302-2202C53B8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1" y="5092700"/>
            <a:ext cx="11811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cheter, Panier D'Achat, Entreprise De Magasinage">
            <a:extLst>
              <a:ext uri="{FF2B5EF4-FFF2-40B4-BE49-F238E27FC236}">
                <a16:creationId xmlns:a16="http://schemas.microsoft.com/office/drawing/2014/main" id="{B0B5660A-677A-0040-9D4D-A27CE8DBA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28" y="0"/>
            <a:ext cx="8493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1DF3C-7B0A-9242-AD70-6052D1FB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921" y="397802"/>
            <a:ext cx="9126394" cy="518885"/>
          </a:xfrm>
        </p:spPr>
        <p:txBody>
          <a:bodyPr anchor="b">
            <a:normAutofit/>
          </a:bodyPr>
          <a:lstStyle/>
          <a:p>
            <a:r>
              <a:rPr lang="en-US" sz="2800" dirty="0"/>
              <a:t>What are the main legal aspects of e-commerce? (2)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07E429-66BA-6F4C-A865-9D2E5A8912EB}"/>
              </a:ext>
            </a:extLst>
          </p:cNvPr>
          <p:cNvSpPr txBox="1"/>
          <p:nvPr/>
        </p:nvSpPr>
        <p:spPr>
          <a:xfrm>
            <a:off x="285840" y="2233402"/>
            <a:ext cx="46014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01C3C-67B6-2245-B302-2202C53B8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1" y="5092700"/>
            <a:ext cx="1181100" cy="17653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05791F-1B2C-4D47-8AF3-A231AC639ECA}"/>
              </a:ext>
            </a:extLst>
          </p:cNvPr>
          <p:cNvSpPr txBox="1">
            <a:spLocks/>
          </p:cNvSpPr>
          <p:nvPr/>
        </p:nvSpPr>
        <p:spPr>
          <a:xfrm>
            <a:off x="699134" y="1294409"/>
            <a:ext cx="10273665" cy="5066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/>
              <a:t>Key points of your general terms &amp; conditions (e-commerce directive 2000/31)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i="1" dirty="0"/>
          </a:p>
          <a:p>
            <a:pPr lvl="1"/>
            <a:r>
              <a:rPr lang="en-GB" sz="2000" dirty="0"/>
              <a:t>Delivery and use of the goods / Returns</a:t>
            </a:r>
          </a:p>
          <a:p>
            <a:pPr lvl="1"/>
            <a:r>
              <a:rPr lang="en-GB" sz="2000" dirty="0"/>
              <a:t>Warranties / Liability</a:t>
            </a:r>
          </a:p>
          <a:p>
            <a:pPr lvl="1"/>
            <a:r>
              <a:rPr lang="en-GB" sz="2000" dirty="0"/>
              <a:t>Force majeure</a:t>
            </a:r>
          </a:p>
          <a:p>
            <a:pPr lvl="1"/>
            <a:r>
              <a:rPr lang="en-GB" sz="2000" dirty="0"/>
              <a:t>Customer obligations (age, identity, comply with the regulations in using the goods)</a:t>
            </a:r>
          </a:p>
          <a:p>
            <a:pPr lvl="1"/>
            <a:r>
              <a:rPr lang="en-GB" sz="2000" dirty="0"/>
              <a:t>Right of withdrawal (14-day cooling-off period, with exceptions: transport, products that might spoil, newspapers, etc…)</a:t>
            </a:r>
          </a:p>
          <a:p>
            <a:pPr lvl="1"/>
            <a:r>
              <a:rPr lang="en-GB" sz="2000" dirty="0"/>
              <a:t>Applicable law </a:t>
            </a:r>
          </a:p>
          <a:p>
            <a:pPr lvl="1"/>
            <a:r>
              <a:rPr lang="en-GB" sz="2000" dirty="0"/>
              <a:t>Dispute resolution: Possible choices for consumers</a:t>
            </a:r>
          </a:p>
          <a:p>
            <a:pPr lvl="1"/>
            <a:endParaRPr lang="en-GB" sz="1200" i="1" dirty="0"/>
          </a:p>
          <a:p>
            <a:endParaRPr lang="en-GB" sz="105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1050" i="1" dirty="0"/>
          </a:p>
        </p:txBody>
      </p:sp>
    </p:spTree>
    <p:extLst>
      <p:ext uri="{BB962C8B-B14F-4D97-AF65-F5344CB8AC3E}">
        <p14:creationId xmlns:p14="http://schemas.microsoft.com/office/powerpoint/2010/main" val="1972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roits D'Auteur, Étoiles, Européen, Cercle, Symbole">
            <a:extLst>
              <a:ext uri="{FF2B5EF4-FFF2-40B4-BE49-F238E27FC236}">
                <a16:creationId xmlns:a16="http://schemas.microsoft.com/office/drawing/2014/main" id="{DE02D51D-483B-9041-B36E-2154D6807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 bwMode="auto">
          <a:xfrm>
            <a:off x="3580806" y="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1DF3C-7B0A-9242-AD70-6052D1FB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921" y="326571"/>
            <a:ext cx="5263790" cy="590116"/>
          </a:xfrm>
        </p:spPr>
        <p:txBody>
          <a:bodyPr anchor="b">
            <a:normAutofit/>
          </a:bodyPr>
          <a:lstStyle/>
          <a:p>
            <a:r>
              <a:rPr lang="en-US" sz="2800" dirty="0"/>
              <a:t>Protecting your Trademark online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2422-6E5B-D44A-95F6-63A94D43FD52}"/>
              </a:ext>
            </a:extLst>
          </p:cNvPr>
          <p:cNvSpPr txBox="1"/>
          <p:nvPr/>
        </p:nvSpPr>
        <p:spPr>
          <a:xfrm>
            <a:off x="424816" y="2248234"/>
            <a:ext cx="3390440" cy="570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976719-2595-DB43-AB2C-F2AD75567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1" y="5092700"/>
            <a:ext cx="1181100" cy="17653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5BDC5BF-ECCA-2640-8D07-E7956E686859}"/>
              </a:ext>
            </a:extLst>
          </p:cNvPr>
          <p:cNvSpPr txBox="1">
            <a:spLocks/>
          </p:cNvSpPr>
          <p:nvPr/>
        </p:nvSpPr>
        <p:spPr>
          <a:xfrm>
            <a:off x="680915" y="1244716"/>
            <a:ext cx="6182655" cy="5421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/>
              <a:t>Registering your trademark</a:t>
            </a:r>
          </a:p>
          <a:p>
            <a:pPr lvl="1"/>
            <a:r>
              <a:rPr lang="en-GB" sz="1800" dirty="0"/>
              <a:t>Length: 10 years renewable</a:t>
            </a:r>
          </a:p>
          <a:p>
            <a:pPr lvl="1"/>
            <a:r>
              <a:rPr lang="en-GB" sz="1800" dirty="0"/>
              <a:t>Territoriality: National (Benelux), EU, or International</a:t>
            </a:r>
          </a:p>
          <a:p>
            <a:pPr lvl="1"/>
            <a:r>
              <a:rPr lang="en-GB" sz="1800" dirty="0"/>
              <a:t>Word mark / Figurative / Semifigurative</a:t>
            </a:r>
          </a:p>
          <a:p>
            <a:pPr lvl="1"/>
            <a:r>
              <a:rPr lang="en-GB" sz="1800" dirty="0"/>
              <a:t>Registration for specific goods or services</a:t>
            </a:r>
          </a:p>
          <a:p>
            <a:pPr lvl="1"/>
            <a:r>
              <a:rPr lang="en-GB" sz="1800" dirty="0"/>
              <a:t>Use of the trademark</a:t>
            </a:r>
          </a:p>
          <a:p>
            <a:pPr lvl="1"/>
            <a:endParaRPr lang="en-GB" sz="1800" i="1" dirty="0"/>
          </a:p>
          <a:p>
            <a:pPr marL="277813" lvl="1" indent="-263525"/>
            <a:r>
              <a:rPr lang="en-GB" i="1" dirty="0"/>
              <a:t>Business asset</a:t>
            </a:r>
          </a:p>
          <a:p>
            <a:pPr marL="457200" lvl="1" indent="0">
              <a:buNone/>
            </a:pPr>
            <a:endParaRPr lang="en-GB" sz="1800" i="1" dirty="0"/>
          </a:p>
          <a:p>
            <a:pPr marL="277813" lvl="1" indent="-263525"/>
            <a:r>
              <a:rPr lang="en-GB" i="1" dirty="0"/>
              <a:t>Risks: infringement</a:t>
            </a:r>
            <a:endParaRPr lang="en-GB" sz="1800" i="1" dirty="0"/>
          </a:p>
          <a:p>
            <a:pPr marL="735013" lvl="2" indent="-263525"/>
            <a:r>
              <a:rPr lang="en-GB" sz="1800" dirty="0"/>
              <a:t>Use of your registered sign in the course of trade for the purposes of distinguishing goods or services (Directive 2015/2436) by an unauthorized third party</a:t>
            </a:r>
          </a:p>
          <a:p>
            <a:pPr marL="735013" lvl="2" indent="-263525"/>
            <a:r>
              <a:rPr lang="en-GB" sz="1800" dirty="0"/>
              <a:t>Internet hazards</a:t>
            </a:r>
          </a:p>
          <a:p>
            <a:pPr marL="735013" lvl="2" indent="-263525"/>
            <a:r>
              <a:rPr lang="en-GB" sz="1800" dirty="0"/>
              <a:t>Counterfeit: Role of the customs (Rotterdam Harbour/Amsterdam Airport)</a:t>
            </a:r>
          </a:p>
          <a:p>
            <a:pPr marL="457200" lvl="1" indent="0">
              <a:buNone/>
            </a:pP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29405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La Cyber-Sécurité, La Technologie, Réseau, L'Internet">
            <a:extLst>
              <a:ext uri="{FF2B5EF4-FFF2-40B4-BE49-F238E27FC236}">
                <a16:creationId xmlns:a16="http://schemas.microsoft.com/office/drawing/2014/main" id="{D8B5B7CF-65D4-9045-A719-BAE9CD0D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18616"/>
            <a:ext cx="9997438" cy="6858000"/>
          </a:xfrm>
          <a:prstGeom prst="rect">
            <a:avLst/>
          </a:prstGeom>
          <a:noFill/>
          <a:effectLst>
            <a:reflection endPos="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C9AF5-79F0-AE4D-BE21-2B999168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268" y="143472"/>
            <a:ext cx="4289610" cy="700062"/>
          </a:xfrm>
        </p:spPr>
        <p:txBody>
          <a:bodyPr anchor="b">
            <a:normAutofit/>
          </a:bodyPr>
          <a:lstStyle/>
          <a:p>
            <a:r>
              <a:rPr lang="en-US" sz="2800" dirty="0"/>
              <a:t>Data protection aspects (1)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04B31-1CD7-2247-97B7-D21CBEF9DEA5}"/>
              </a:ext>
            </a:extLst>
          </p:cNvPr>
          <p:cNvSpPr txBox="1"/>
          <p:nvPr/>
        </p:nvSpPr>
        <p:spPr>
          <a:xfrm>
            <a:off x="371093" y="2280744"/>
            <a:ext cx="3438144" cy="348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2B3E0-85FE-8F46-81F3-29144720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38" y="987006"/>
            <a:ext cx="8940910" cy="5834412"/>
          </a:xfrm>
        </p:spPr>
        <p:txBody>
          <a:bodyPr anchor="t">
            <a:normAutofit/>
          </a:bodyPr>
          <a:lstStyle/>
          <a:p>
            <a:r>
              <a:rPr lang="en-GB" sz="2400" i="1" dirty="0"/>
              <a:t>Comply with GDPR (2016/679) for your online activity</a:t>
            </a:r>
          </a:p>
          <a:p>
            <a:pPr lvl="1"/>
            <a:endParaRPr lang="en-GB" sz="2000" i="1" dirty="0"/>
          </a:p>
          <a:p>
            <a:r>
              <a:rPr lang="en-GB" sz="2400" i="1" dirty="0"/>
              <a:t>What is personal data?</a:t>
            </a:r>
          </a:p>
          <a:p>
            <a:pPr lvl="1"/>
            <a:r>
              <a:rPr lang="en-GB" sz="1800" i="1" dirty="0"/>
              <a:t>“Any information relating to an identified or identifiable natural person (‘data subject’); an identifiable natural person is one who can be identified, directly or indirectly, in particular by reference to an identifier such as a name, an identification number, location data, an online identifier or to one or more factors specific to the physical, physiological, genetic, mental, economic (…) of that natural person”</a:t>
            </a:r>
          </a:p>
          <a:p>
            <a:pPr lvl="1"/>
            <a:endParaRPr lang="en-GB" sz="1800" i="1" dirty="0"/>
          </a:p>
          <a:p>
            <a:r>
              <a:rPr lang="en-GB" sz="2400" i="1" dirty="0"/>
              <a:t>Processing modalities</a:t>
            </a:r>
          </a:p>
          <a:p>
            <a:pPr marL="1214438" lvl="1" indent="-180975"/>
            <a:r>
              <a:rPr lang="en-GB" sz="1800" dirty="0"/>
              <a:t>Collected for specified, explicit, and legitimate purposes</a:t>
            </a:r>
          </a:p>
          <a:p>
            <a:pPr marL="1214438" lvl="1" indent="-180975"/>
            <a:r>
              <a:rPr lang="en-GB" sz="1800" dirty="0"/>
              <a:t>Processed lawfully, fairly, and in a transparent manner in relation to the data subject</a:t>
            </a:r>
          </a:p>
          <a:p>
            <a:pPr marL="1214438" lvl="1" indent="-180975"/>
            <a:r>
              <a:rPr lang="en-GB" sz="1800" dirty="0"/>
              <a:t>Prohibited processing of sensitive data: ethnic, political, health, religious, genetic, etc… (Exceptions: explicit consent, public interest, etc…)</a:t>
            </a:r>
          </a:p>
          <a:p>
            <a:pPr marL="1214438" lvl="1" indent="-180975"/>
            <a:r>
              <a:rPr lang="en-GB" sz="1800" dirty="0"/>
              <a:t>Processed in a manner that ensures appropriate security</a:t>
            </a:r>
          </a:p>
          <a:p>
            <a:pPr marL="457200" lvl="1" indent="0">
              <a:buNone/>
            </a:pPr>
            <a:endParaRPr lang="en-GB" sz="1600" dirty="0"/>
          </a:p>
          <a:p>
            <a:pPr lvl="1"/>
            <a:endParaRPr lang="en-GB" sz="1400" dirty="0"/>
          </a:p>
          <a:p>
            <a:endParaRPr lang="en-GB" sz="1200" dirty="0"/>
          </a:p>
          <a:p>
            <a:pPr lvl="1" fontAlgn="base"/>
            <a:endParaRPr lang="en-GB" sz="900" dirty="0"/>
          </a:p>
          <a:p>
            <a:pPr marL="0" indent="0">
              <a:buNone/>
            </a:pPr>
            <a:endParaRPr lang="en-US" sz="9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C228B0-D21F-FB4C-BF30-7C96189F2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1" y="5092700"/>
            <a:ext cx="11811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La Cyber-Sécurité, La Technologie, Réseau, L'Internet">
            <a:extLst>
              <a:ext uri="{FF2B5EF4-FFF2-40B4-BE49-F238E27FC236}">
                <a16:creationId xmlns:a16="http://schemas.microsoft.com/office/drawing/2014/main" id="{D8B5B7CF-65D4-9045-A719-BAE9CD0D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5" y="0"/>
            <a:ext cx="11975174" cy="6858000"/>
          </a:xfrm>
          <a:prstGeom prst="rect">
            <a:avLst/>
          </a:prstGeom>
          <a:noFill/>
          <a:effectLst>
            <a:reflection endPos="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C9AF5-79F0-AE4D-BE21-2B999168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268" y="143472"/>
            <a:ext cx="4289610" cy="700062"/>
          </a:xfrm>
        </p:spPr>
        <p:txBody>
          <a:bodyPr anchor="b">
            <a:normAutofit/>
          </a:bodyPr>
          <a:lstStyle/>
          <a:p>
            <a:r>
              <a:rPr lang="en-US" sz="2800" dirty="0"/>
              <a:t>Data protection aspects (2)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04B31-1CD7-2247-97B7-D21CBEF9DEA5}"/>
              </a:ext>
            </a:extLst>
          </p:cNvPr>
          <p:cNvSpPr txBox="1"/>
          <p:nvPr/>
        </p:nvSpPr>
        <p:spPr>
          <a:xfrm>
            <a:off x="371093" y="2280744"/>
            <a:ext cx="3438144" cy="348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2B3E0-85FE-8F46-81F3-29144720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45" y="1167060"/>
            <a:ext cx="8298532" cy="5834412"/>
          </a:xfrm>
        </p:spPr>
        <p:txBody>
          <a:bodyPr anchor="t">
            <a:normAutofit/>
          </a:bodyPr>
          <a:lstStyle/>
          <a:p>
            <a:pPr lvl="1"/>
            <a:r>
              <a:rPr lang="en-GB" sz="2800" i="1" dirty="0"/>
              <a:t>Key elements of your Privacy policy:</a:t>
            </a:r>
          </a:p>
          <a:p>
            <a:pPr marL="1143000" lvl="3"/>
            <a:r>
              <a:rPr lang="en-GB" sz="2400" dirty="0"/>
              <a:t>Identity/contact information of your company (and DPO if any)</a:t>
            </a:r>
          </a:p>
          <a:p>
            <a:pPr marL="1143000" lvl="3"/>
            <a:r>
              <a:rPr lang="en-GB" sz="2400" dirty="0"/>
              <a:t>Purposes of the collection (justified by your activity)</a:t>
            </a:r>
          </a:p>
          <a:p>
            <a:pPr marL="1143000" lvl="3"/>
            <a:r>
              <a:rPr lang="en-GB" sz="2400" dirty="0"/>
              <a:t>Legal basis for processing (consent, legal requirement, public interest, etc…)</a:t>
            </a:r>
          </a:p>
          <a:p>
            <a:pPr marL="1143000" lvl="3"/>
            <a:r>
              <a:rPr lang="en-GB" sz="2400" dirty="0"/>
              <a:t>Consequences in case the user does not consent</a:t>
            </a:r>
          </a:p>
          <a:p>
            <a:pPr marL="1143000" lvl="3"/>
            <a:r>
              <a:rPr lang="en-GB" sz="2400" dirty="0"/>
              <a:t>Recipients: any entity to which the personal data are disclosed </a:t>
            </a:r>
          </a:p>
          <a:p>
            <a:pPr marL="1143000" lvl="3"/>
            <a:r>
              <a:rPr lang="en-GB" sz="2400" dirty="0"/>
              <a:t>Conservation duration</a:t>
            </a:r>
          </a:p>
          <a:p>
            <a:pPr marL="1143000" lvl="3"/>
            <a:r>
              <a:rPr lang="en-GB" sz="2400" dirty="0"/>
              <a:t>User’s rights: Right of access, right to rectification, right to erasure, right to restriction </a:t>
            </a:r>
            <a:r>
              <a:rPr lang="en-GB" sz="2400"/>
              <a:t>of processing</a:t>
            </a:r>
            <a:endParaRPr lang="en-GB" sz="2400" dirty="0"/>
          </a:p>
          <a:p>
            <a:pPr lvl="1"/>
            <a:endParaRPr lang="en-GB" sz="1600" dirty="0"/>
          </a:p>
          <a:p>
            <a:pPr lvl="1"/>
            <a:endParaRPr lang="en-GB" sz="1400" dirty="0"/>
          </a:p>
          <a:p>
            <a:pPr marL="685800"/>
            <a:endParaRPr lang="en-GB" sz="1200" dirty="0"/>
          </a:p>
          <a:p>
            <a:pPr lvl="1" fontAlgn="base"/>
            <a:endParaRPr lang="en-GB" sz="900" dirty="0"/>
          </a:p>
          <a:p>
            <a:pPr marL="685800">
              <a:buNone/>
            </a:pPr>
            <a:endParaRPr lang="en-US" sz="9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C228B0-D21F-FB4C-BF30-7C96189F2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1" y="5092700"/>
            <a:ext cx="11811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03BA3-3A60-C949-A0EA-689532DF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BD602-53D8-7647-B81D-A98A3D57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11" y="4988178"/>
            <a:ext cx="448106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questions?</a:t>
            </a:r>
          </a:p>
          <a:p>
            <a:pPr marL="0" indent="0">
              <a:buNone/>
            </a:pPr>
            <a:r>
              <a:rPr lang="en-US" sz="2000" b="1" i="1" dirty="0" err="1"/>
              <a:t>brigitte.spiegeler@heffels-spiegeler.com</a:t>
            </a:r>
            <a:endParaRPr lang="en-US" sz="20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104C0F-B820-044D-AF07-82A673CB0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591" y="625684"/>
            <a:ext cx="2400365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4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602</Words>
  <Application>Microsoft Macintosh PowerPoint</Application>
  <PresentationFormat>Widescreen</PresentationFormat>
  <Paragraphs>74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Introduction</vt:lpstr>
      <vt:lpstr>What are the main legal aspects of e-commerce? (1) </vt:lpstr>
      <vt:lpstr>What are the main legal aspects of e-commerce? (2) </vt:lpstr>
      <vt:lpstr>Protecting your Trademark online</vt:lpstr>
      <vt:lpstr>Data protection aspects (1)</vt:lpstr>
      <vt:lpstr>Data protection aspects (2)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in Practice </dc:title>
  <dc:creator>Ernest van Knobelsdorff</dc:creator>
  <cp:lastModifiedBy>Manuel Chapalain</cp:lastModifiedBy>
  <cp:revision>46</cp:revision>
  <dcterms:created xsi:type="dcterms:W3CDTF">2019-09-16T15:38:42Z</dcterms:created>
  <dcterms:modified xsi:type="dcterms:W3CDTF">2021-10-04T13:10:45Z</dcterms:modified>
</cp:coreProperties>
</file>