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sldIdLst>
    <p:sldId id="267" r:id="rId2"/>
    <p:sldId id="257" r:id="rId3"/>
    <p:sldId id="258" r:id="rId4"/>
    <p:sldId id="262" r:id="rId5"/>
    <p:sldId id="259" r:id="rId6"/>
    <p:sldId id="260" r:id="rId7"/>
    <p:sldId id="261" r:id="rId8"/>
    <p:sldId id="263" r:id="rId9"/>
    <p:sldId id="264" r:id="rId10"/>
    <p:sldId id="265" r:id="rId11"/>
    <p:sldId id="266" r:id="rId12"/>
    <p:sldId id="268" r:id="rId13"/>
    <p:sldId id="269" r:id="rId14"/>
    <p:sldId id="270" r:id="rId15"/>
    <p:sldId id="271" r:id="rId16"/>
    <p:sldId id="272" r:id="rId17"/>
    <p:sldId id="274"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65DFA-A3CA-4835-8F44-D29F1CE34F3E}" v="4" dt="2021-12-13T15:32:34.403"/>
    <p1510:client id="{EBBDCC60-4762-4DD0-B4A3-2255873B426C}" v="9" dt="2021-12-14T08:31:32.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ftis, George (AKTOR CONCESSIONS-GR)" userId="1de832ab-ec2b-4cf5-8d19-b1c14089be55" providerId="ADAL" clId="{5B065DFA-A3CA-4835-8F44-D29F1CE34F3E}"/>
    <pc:docChg chg="custSel modSld">
      <pc:chgData name="Priftis, George (AKTOR CONCESSIONS-GR)" userId="1de832ab-ec2b-4cf5-8d19-b1c14089be55" providerId="ADAL" clId="{5B065DFA-A3CA-4835-8F44-D29F1CE34F3E}" dt="2021-12-13T15:32:57.590" v="122" actId="14100"/>
      <pc:docMkLst>
        <pc:docMk/>
      </pc:docMkLst>
      <pc:sldChg chg="modSp mod">
        <pc:chgData name="Priftis, George (AKTOR CONCESSIONS-GR)" userId="1de832ab-ec2b-4cf5-8d19-b1c14089be55" providerId="ADAL" clId="{5B065DFA-A3CA-4835-8F44-D29F1CE34F3E}" dt="2021-12-13T14:04:12.043" v="10" actId="14100"/>
        <pc:sldMkLst>
          <pc:docMk/>
          <pc:sldMk cId="1986801534" sldId="258"/>
        </pc:sldMkLst>
        <pc:spChg chg="mod">
          <ac:chgData name="Priftis, George (AKTOR CONCESSIONS-GR)" userId="1de832ab-ec2b-4cf5-8d19-b1c14089be55" providerId="ADAL" clId="{5B065DFA-A3CA-4835-8F44-D29F1CE34F3E}" dt="2021-12-13T14:04:03.321" v="9" actId="404"/>
          <ac:spMkLst>
            <pc:docMk/>
            <pc:sldMk cId="1986801534" sldId="258"/>
            <ac:spMk id="2" creationId="{3BC65B4F-FBCF-4ED3-98E0-1DEAF6C3916E}"/>
          </ac:spMkLst>
        </pc:spChg>
        <pc:spChg chg="mod">
          <ac:chgData name="Priftis, George (AKTOR CONCESSIONS-GR)" userId="1de832ab-ec2b-4cf5-8d19-b1c14089be55" providerId="ADAL" clId="{5B065DFA-A3CA-4835-8F44-D29F1CE34F3E}" dt="2021-12-13T14:04:12.043" v="10" actId="14100"/>
          <ac:spMkLst>
            <pc:docMk/>
            <pc:sldMk cId="1986801534" sldId="258"/>
            <ac:spMk id="3" creationId="{C08FC30E-BF1B-4F66-9F78-2D996DC24455}"/>
          </ac:spMkLst>
        </pc:spChg>
      </pc:sldChg>
      <pc:sldChg chg="modSp mod">
        <pc:chgData name="Priftis, George (AKTOR CONCESSIONS-GR)" userId="1de832ab-ec2b-4cf5-8d19-b1c14089be55" providerId="ADAL" clId="{5B065DFA-A3CA-4835-8F44-D29F1CE34F3E}" dt="2021-12-13T14:06:01.096" v="21" actId="14100"/>
        <pc:sldMkLst>
          <pc:docMk/>
          <pc:sldMk cId="3937296445" sldId="259"/>
        </pc:sldMkLst>
        <pc:spChg chg="mod">
          <ac:chgData name="Priftis, George (AKTOR CONCESSIONS-GR)" userId="1de832ab-ec2b-4cf5-8d19-b1c14089be55" providerId="ADAL" clId="{5B065DFA-A3CA-4835-8F44-D29F1CE34F3E}" dt="2021-12-13T14:05:55.038" v="19" actId="14100"/>
          <ac:spMkLst>
            <pc:docMk/>
            <pc:sldMk cId="3937296445" sldId="259"/>
            <ac:spMk id="2" creationId="{524CBE50-047C-4C61-8F9B-44BEDF062902}"/>
          </ac:spMkLst>
        </pc:spChg>
        <pc:spChg chg="mod">
          <ac:chgData name="Priftis, George (AKTOR CONCESSIONS-GR)" userId="1de832ab-ec2b-4cf5-8d19-b1c14089be55" providerId="ADAL" clId="{5B065DFA-A3CA-4835-8F44-D29F1CE34F3E}" dt="2021-12-13T14:06:01.096" v="21" actId="14100"/>
          <ac:spMkLst>
            <pc:docMk/>
            <pc:sldMk cId="3937296445" sldId="259"/>
            <ac:spMk id="3" creationId="{9B49206D-B7B1-4E65-A412-58BC2FD7A430}"/>
          </ac:spMkLst>
        </pc:spChg>
      </pc:sldChg>
      <pc:sldChg chg="modSp mod">
        <pc:chgData name="Priftis, George (AKTOR CONCESSIONS-GR)" userId="1de832ab-ec2b-4cf5-8d19-b1c14089be55" providerId="ADAL" clId="{5B065DFA-A3CA-4835-8F44-D29F1CE34F3E}" dt="2021-12-13T14:04:27.315" v="14" actId="27636"/>
        <pc:sldMkLst>
          <pc:docMk/>
          <pc:sldMk cId="1989197059" sldId="262"/>
        </pc:sldMkLst>
        <pc:spChg chg="mod">
          <ac:chgData name="Priftis, George (AKTOR CONCESSIONS-GR)" userId="1de832ab-ec2b-4cf5-8d19-b1c14089be55" providerId="ADAL" clId="{5B065DFA-A3CA-4835-8F44-D29F1CE34F3E}" dt="2021-12-13T14:04:27.315" v="14" actId="27636"/>
          <ac:spMkLst>
            <pc:docMk/>
            <pc:sldMk cId="1989197059" sldId="262"/>
            <ac:spMk id="2" creationId="{524CBE50-047C-4C61-8F9B-44BEDF062902}"/>
          </ac:spMkLst>
        </pc:spChg>
      </pc:sldChg>
      <pc:sldChg chg="modSp mod">
        <pc:chgData name="Priftis, George (AKTOR CONCESSIONS-GR)" userId="1de832ab-ec2b-4cf5-8d19-b1c14089be55" providerId="ADAL" clId="{5B065DFA-A3CA-4835-8F44-D29F1CE34F3E}" dt="2021-12-13T14:06:29.407" v="23" actId="27636"/>
        <pc:sldMkLst>
          <pc:docMk/>
          <pc:sldMk cId="860734333" sldId="263"/>
        </pc:sldMkLst>
        <pc:spChg chg="mod">
          <ac:chgData name="Priftis, George (AKTOR CONCESSIONS-GR)" userId="1de832ab-ec2b-4cf5-8d19-b1c14089be55" providerId="ADAL" clId="{5B065DFA-A3CA-4835-8F44-D29F1CE34F3E}" dt="2021-12-13T14:06:29.407" v="23" actId="27636"/>
          <ac:spMkLst>
            <pc:docMk/>
            <pc:sldMk cId="860734333" sldId="263"/>
            <ac:spMk id="3" creationId="{1EE191C0-27C9-4176-930C-6BE89C9936FF}"/>
          </ac:spMkLst>
        </pc:spChg>
      </pc:sldChg>
      <pc:sldChg chg="modSp mod">
        <pc:chgData name="Priftis, George (AKTOR CONCESSIONS-GR)" userId="1de832ab-ec2b-4cf5-8d19-b1c14089be55" providerId="ADAL" clId="{5B065DFA-A3CA-4835-8F44-D29F1CE34F3E}" dt="2021-12-13T14:07:42.548" v="43" actId="20577"/>
        <pc:sldMkLst>
          <pc:docMk/>
          <pc:sldMk cId="1435429665" sldId="264"/>
        </pc:sldMkLst>
        <pc:spChg chg="mod">
          <ac:chgData name="Priftis, George (AKTOR CONCESSIONS-GR)" userId="1de832ab-ec2b-4cf5-8d19-b1c14089be55" providerId="ADAL" clId="{5B065DFA-A3CA-4835-8F44-D29F1CE34F3E}" dt="2021-12-13T14:07:23.562" v="38" actId="14100"/>
          <ac:spMkLst>
            <pc:docMk/>
            <pc:sldMk cId="1435429665" sldId="264"/>
            <ac:spMk id="2" creationId="{017C2943-D2C1-4D41-9EBA-0031901C5790}"/>
          </ac:spMkLst>
        </pc:spChg>
        <pc:spChg chg="mod">
          <ac:chgData name="Priftis, George (AKTOR CONCESSIONS-GR)" userId="1de832ab-ec2b-4cf5-8d19-b1c14089be55" providerId="ADAL" clId="{5B065DFA-A3CA-4835-8F44-D29F1CE34F3E}" dt="2021-12-13T14:07:42.548" v="43" actId="20577"/>
          <ac:spMkLst>
            <pc:docMk/>
            <pc:sldMk cId="1435429665" sldId="264"/>
            <ac:spMk id="3" creationId="{1EE191C0-27C9-4176-930C-6BE89C9936FF}"/>
          </ac:spMkLst>
        </pc:spChg>
        <pc:picChg chg="mod">
          <ac:chgData name="Priftis, George (AKTOR CONCESSIONS-GR)" userId="1de832ab-ec2b-4cf5-8d19-b1c14089be55" providerId="ADAL" clId="{5B065DFA-A3CA-4835-8F44-D29F1CE34F3E}" dt="2021-12-13T14:07:31.515" v="40" actId="1076"/>
          <ac:picMkLst>
            <pc:docMk/>
            <pc:sldMk cId="1435429665" sldId="264"/>
            <ac:picMk id="6" creationId="{F5960A33-A11C-4C48-B2DD-F0BDA78239AB}"/>
          </ac:picMkLst>
        </pc:picChg>
        <pc:picChg chg="mod">
          <ac:chgData name="Priftis, George (AKTOR CONCESSIONS-GR)" userId="1de832ab-ec2b-4cf5-8d19-b1c14089be55" providerId="ADAL" clId="{5B065DFA-A3CA-4835-8F44-D29F1CE34F3E}" dt="2021-12-13T14:07:35.583" v="42" actId="14100"/>
          <ac:picMkLst>
            <pc:docMk/>
            <pc:sldMk cId="1435429665" sldId="264"/>
            <ac:picMk id="13" creationId="{676B9EBF-80FA-45CA-B312-B60638096DCB}"/>
          </ac:picMkLst>
        </pc:picChg>
      </pc:sldChg>
      <pc:sldChg chg="modSp mod">
        <pc:chgData name="Priftis, George (AKTOR CONCESSIONS-GR)" userId="1de832ab-ec2b-4cf5-8d19-b1c14089be55" providerId="ADAL" clId="{5B065DFA-A3CA-4835-8F44-D29F1CE34F3E}" dt="2021-12-13T14:03:31.669" v="6" actId="14100"/>
        <pc:sldMkLst>
          <pc:docMk/>
          <pc:sldMk cId="4046142103" sldId="267"/>
        </pc:sldMkLst>
        <pc:spChg chg="mod">
          <ac:chgData name="Priftis, George (AKTOR CONCESSIONS-GR)" userId="1de832ab-ec2b-4cf5-8d19-b1c14089be55" providerId="ADAL" clId="{5B065DFA-A3CA-4835-8F44-D29F1CE34F3E}" dt="2021-12-13T14:03:31.669" v="6" actId="14100"/>
          <ac:spMkLst>
            <pc:docMk/>
            <pc:sldMk cId="4046142103" sldId="267"/>
            <ac:spMk id="5" creationId="{DE750FEA-8C90-4726-AB26-3AE951D58A6F}"/>
          </ac:spMkLst>
        </pc:spChg>
      </pc:sldChg>
      <pc:sldChg chg="addSp delSp modSp mod">
        <pc:chgData name="Priftis, George (AKTOR CONCESSIONS-GR)" userId="1de832ab-ec2b-4cf5-8d19-b1c14089be55" providerId="ADAL" clId="{5B065DFA-A3CA-4835-8F44-D29F1CE34F3E}" dt="2021-12-13T15:32:57.590" v="122" actId="14100"/>
        <pc:sldMkLst>
          <pc:docMk/>
          <pc:sldMk cId="3509319228" sldId="268"/>
        </pc:sldMkLst>
        <pc:spChg chg="mod">
          <ac:chgData name="Priftis, George (AKTOR CONCESSIONS-GR)" userId="1de832ab-ec2b-4cf5-8d19-b1c14089be55" providerId="ADAL" clId="{5B065DFA-A3CA-4835-8F44-D29F1CE34F3E}" dt="2021-12-13T15:32:57.590" v="122" actId="14100"/>
          <ac:spMkLst>
            <pc:docMk/>
            <pc:sldMk cId="3509319228" sldId="268"/>
            <ac:spMk id="3" creationId="{1EE191C0-27C9-4176-930C-6BE89C9936FF}"/>
          </ac:spMkLst>
        </pc:spChg>
        <pc:picChg chg="del">
          <ac:chgData name="Priftis, George (AKTOR CONCESSIONS-GR)" userId="1de832ab-ec2b-4cf5-8d19-b1c14089be55" providerId="ADAL" clId="{5B065DFA-A3CA-4835-8F44-D29F1CE34F3E}" dt="2021-12-13T14:32:28.349" v="70" actId="478"/>
          <ac:picMkLst>
            <pc:docMk/>
            <pc:sldMk cId="3509319228" sldId="268"/>
            <ac:picMk id="5" creationId="{C57804BA-DFF1-4E91-8201-E4E723263492}"/>
          </ac:picMkLst>
        </pc:picChg>
        <pc:picChg chg="add del mod">
          <ac:chgData name="Priftis, George (AKTOR CONCESSIONS-GR)" userId="1de832ab-ec2b-4cf5-8d19-b1c14089be55" providerId="ADAL" clId="{5B065DFA-A3CA-4835-8F44-D29F1CE34F3E}" dt="2021-12-13T14:45:00.387" v="73" actId="478"/>
          <ac:picMkLst>
            <pc:docMk/>
            <pc:sldMk cId="3509319228" sldId="268"/>
            <ac:picMk id="6" creationId="{502793E9-5914-482E-979F-4C15A4796D82}"/>
          </ac:picMkLst>
        </pc:picChg>
        <pc:picChg chg="add del mod">
          <ac:chgData name="Priftis, George (AKTOR CONCESSIONS-GR)" userId="1de832ab-ec2b-4cf5-8d19-b1c14089be55" providerId="ADAL" clId="{5B065DFA-A3CA-4835-8F44-D29F1CE34F3E}" dt="2021-12-13T15:32:34.020" v="93" actId="478"/>
          <ac:picMkLst>
            <pc:docMk/>
            <pc:sldMk cId="3509319228" sldId="268"/>
            <ac:picMk id="7" creationId="{7E99F451-B047-4D2D-80DF-8EB16531D3E1}"/>
          </ac:picMkLst>
        </pc:picChg>
        <pc:picChg chg="add mod">
          <ac:chgData name="Priftis, George (AKTOR CONCESSIONS-GR)" userId="1de832ab-ec2b-4cf5-8d19-b1c14089be55" providerId="ADAL" clId="{5B065DFA-A3CA-4835-8F44-D29F1CE34F3E}" dt="2021-12-13T15:32:48.273" v="121" actId="1037"/>
          <ac:picMkLst>
            <pc:docMk/>
            <pc:sldMk cId="3509319228" sldId="268"/>
            <ac:picMk id="8" creationId="{3C24DF29-4ABF-400E-98C4-54AC3820E498}"/>
          </ac:picMkLst>
        </pc:picChg>
      </pc:sldChg>
      <pc:sldChg chg="modSp mod">
        <pc:chgData name="Priftis, George (AKTOR CONCESSIONS-GR)" userId="1de832ab-ec2b-4cf5-8d19-b1c14089be55" providerId="ADAL" clId="{5B065DFA-A3CA-4835-8F44-D29F1CE34F3E}" dt="2021-12-13T14:08:34.756" v="53" actId="27636"/>
        <pc:sldMkLst>
          <pc:docMk/>
          <pc:sldMk cId="2699369890" sldId="270"/>
        </pc:sldMkLst>
        <pc:spChg chg="mod">
          <ac:chgData name="Priftis, George (AKTOR CONCESSIONS-GR)" userId="1de832ab-ec2b-4cf5-8d19-b1c14089be55" providerId="ADAL" clId="{5B065DFA-A3CA-4835-8F44-D29F1CE34F3E}" dt="2021-12-13T14:08:34.756" v="53" actId="27636"/>
          <ac:spMkLst>
            <pc:docMk/>
            <pc:sldMk cId="2699369890" sldId="270"/>
            <ac:spMk id="2" creationId="{017C2943-D2C1-4D41-9EBA-0031901C5790}"/>
          </ac:spMkLst>
        </pc:spChg>
      </pc:sldChg>
      <pc:sldChg chg="addSp delSp modSp mod delDesignElem">
        <pc:chgData name="Priftis, George (AKTOR CONCESSIONS-GR)" userId="1de832ab-ec2b-4cf5-8d19-b1c14089be55" providerId="ADAL" clId="{5B065DFA-A3CA-4835-8F44-D29F1CE34F3E}" dt="2021-12-13T15:31:50.995" v="92" actId="14100"/>
        <pc:sldMkLst>
          <pc:docMk/>
          <pc:sldMk cId="3698350444" sldId="272"/>
        </pc:sldMkLst>
        <pc:spChg chg="mod">
          <ac:chgData name="Priftis, George (AKTOR CONCESSIONS-GR)" userId="1de832ab-ec2b-4cf5-8d19-b1c14089be55" providerId="ADAL" clId="{5B065DFA-A3CA-4835-8F44-D29F1CE34F3E}" dt="2021-12-13T15:31:39.230" v="87" actId="1076"/>
          <ac:spMkLst>
            <pc:docMk/>
            <pc:sldMk cId="3698350444" sldId="272"/>
            <ac:spMk id="2" creationId="{017C2943-D2C1-4D41-9EBA-0031901C5790}"/>
          </ac:spMkLst>
        </pc:spChg>
        <pc:spChg chg="mod">
          <ac:chgData name="Priftis, George (AKTOR CONCESSIONS-GR)" userId="1de832ab-ec2b-4cf5-8d19-b1c14089be55" providerId="ADAL" clId="{5B065DFA-A3CA-4835-8F44-D29F1CE34F3E}" dt="2021-12-13T15:31:50.995" v="92" actId="14100"/>
          <ac:spMkLst>
            <pc:docMk/>
            <pc:sldMk cId="3698350444" sldId="272"/>
            <ac:spMk id="3" creationId="{1EE191C0-27C9-4176-930C-6BE89C9936FF}"/>
          </ac:spMkLst>
        </pc:spChg>
        <pc:spChg chg="add">
          <ac:chgData name="Priftis, George (AKTOR CONCESSIONS-GR)" userId="1de832ab-ec2b-4cf5-8d19-b1c14089be55" providerId="ADAL" clId="{5B065DFA-A3CA-4835-8F44-D29F1CE34F3E}" dt="2021-12-13T15:31:35.479" v="86" actId="26606"/>
          <ac:spMkLst>
            <pc:docMk/>
            <pc:sldMk cId="3698350444" sldId="272"/>
            <ac:spMk id="8" creationId="{2B566528-1B12-4246-9431-5C2D7D081168}"/>
          </ac:spMkLst>
        </pc:spChg>
        <pc:spChg chg="add">
          <ac:chgData name="Priftis, George (AKTOR CONCESSIONS-GR)" userId="1de832ab-ec2b-4cf5-8d19-b1c14089be55" providerId="ADAL" clId="{5B065DFA-A3CA-4835-8F44-D29F1CE34F3E}" dt="2021-12-13T15:31:35.479" v="86" actId="26606"/>
          <ac:spMkLst>
            <pc:docMk/>
            <pc:sldMk cId="3698350444" sldId="272"/>
            <ac:spMk id="10" creationId="{2E80C965-DB6D-4F81-9E9E-B027384D0BD6}"/>
          </ac:spMkLst>
        </pc:spChg>
        <pc:spChg chg="add">
          <ac:chgData name="Priftis, George (AKTOR CONCESSIONS-GR)" userId="1de832ab-ec2b-4cf5-8d19-b1c14089be55" providerId="ADAL" clId="{5B065DFA-A3CA-4835-8F44-D29F1CE34F3E}" dt="2021-12-13T15:31:35.479" v="86" actId="26606"/>
          <ac:spMkLst>
            <pc:docMk/>
            <pc:sldMk cId="3698350444" sldId="272"/>
            <ac:spMk id="12" creationId="{A580F890-B085-4E95-96AA-55AEBEC5CE6E}"/>
          </ac:spMkLst>
        </pc:spChg>
        <pc:spChg chg="add">
          <ac:chgData name="Priftis, George (AKTOR CONCESSIONS-GR)" userId="1de832ab-ec2b-4cf5-8d19-b1c14089be55" providerId="ADAL" clId="{5B065DFA-A3CA-4835-8F44-D29F1CE34F3E}" dt="2021-12-13T15:31:35.479" v="86" actId="26606"/>
          <ac:spMkLst>
            <pc:docMk/>
            <pc:sldMk cId="3698350444" sldId="272"/>
            <ac:spMk id="14" creationId="{D3F51FEB-38FB-4F6C-9F7B-2F2AFAB65463}"/>
          </ac:spMkLst>
        </pc:spChg>
        <pc:spChg chg="add">
          <ac:chgData name="Priftis, George (AKTOR CONCESSIONS-GR)" userId="1de832ab-ec2b-4cf5-8d19-b1c14089be55" providerId="ADAL" clId="{5B065DFA-A3CA-4835-8F44-D29F1CE34F3E}" dt="2021-12-13T15:31:35.479" v="86" actId="26606"/>
          <ac:spMkLst>
            <pc:docMk/>
            <pc:sldMk cId="3698350444" sldId="272"/>
            <ac:spMk id="16" creationId="{1E547BA6-BAE0-43BB-A7CA-60F69CE252F0}"/>
          </ac:spMkLst>
        </pc:spChg>
        <pc:spChg chg="del">
          <ac:chgData name="Priftis, George (AKTOR CONCESSIONS-GR)" userId="1de832ab-ec2b-4cf5-8d19-b1c14089be55" providerId="ADAL" clId="{5B065DFA-A3CA-4835-8F44-D29F1CE34F3E}" dt="2021-12-13T15:29:58.879" v="83" actId="26606"/>
          <ac:spMkLst>
            <pc:docMk/>
            <pc:sldMk cId="3698350444" sldId="272"/>
            <ac:spMk id="46" creationId="{2B566528-1B12-4246-9431-5C2D7D081168}"/>
          </ac:spMkLst>
        </pc:spChg>
        <pc:spChg chg="del">
          <ac:chgData name="Priftis, George (AKTOR CONCESSIONS-GR)" userId="1de832ab-ec2b-4cf5-8d19-b1c14089be55" providerId="ADAL" clId="{5B065DFA-A3CA-4835-8F44-D29F1CE34F3E}" dt="2021-12-13T15:29:58.879" v="83" actId="26606"/>
          <ac:spMkLst>
            <pc:docMk/>
            <pc:sldMk cId="3698350444" sldId="272"/>
            <ac:spMk id="48" creationId="{2E80C965-DB6D-4F81-9E9E-B027384D0BD6}"/>
          </ac:spMkLst>
        </pc:spChg>
        <pc:spChg chg="del">
          <ac:chgData name="Priftis, George (AKTOR CONCESSIONS-GR)" userId="1de832ab-ec2b-4cf5-8d19-b1c14089be55" providerId="ADAL" clId="{5B065DFA-A3CA-4835-8F44-D29F1CE34F3E}" dt="2021-12-13T15:29:58.879" v="83" actId="26606"/>
          <ac:spMkLst>
            <pc:docMk/>
            <pc:sldMk cId="3698350444" sldId="272"/>
            <ac:spMk id="50" creationId="{A580F890-B085-4E95-96AA-55AEBEC5CE6E}"/>
          </ac:spMkLst>
        </pc:spChg>
        <pc:spChg chg="del">
          <ac:chgData name="Priftis, George (AKTOR CONCESSIONS-GR)" userId="1de832ab-ec2b-4cf5-8d19-b1c14089be55" providerId="ADAL" clId="{5B065DFA-A3CA-4835-8F44-D29F1CE34F3E}" dt="2021-12-13T15:29:58.879" v="83" actId="26606"/>
          <ac:spMkLst>
            <pc:docMk/>
            <pc:sldMk cId="3698350444" sldId="272"/>
            <ac:spMk id="52" creationId="{D3F51FEB-38FB-4F6C-9F7B-2F2AFAB65463}"/>
          </ac:spMkLst>
        </pc:spChg>
        <pc:spChg chg="del">
          <ac:chgData name="Priftis, George (AKTOR CONCESSIONS-GR)" userId="1de832ab-ec2b-4cf5-8d19-b1c14089be55" providerId="ADAL" clId="{5B065DFA-A3CA-4835-8F44-D29F1CE34F3E}" dt="2021-12-13T15:29:58.879" v="83" actId="26606"/>
          <ac:spMkLst>
            <pc:docMk/>
            <pc:sldMk cId="3698350444" sldId="272"/>
            <ac:spMk id="54" creationId="{1E547BA6-BAE0-43BB-A7CA-60F69CE252F0}"/>
          </ac:spMkLst>
        </pc:spChg>
        <pc:spChg chg="add del">
          <ac:chgData name="Priftis, George (AKTOR CONCESSIONS-GR)" userId="1de832ab-ec2b-4cf5-8d19-b1c14089be55" providerId="ADAL" clId="{5B065DFA-A3CA-4835-8F44-D29F1CE34F3E}" dt="2021-12-13T15:31:31.736" v="85"/>
          <ac:spMkLst>
            <pc:docMk/>
            <pc:sldMk cId="3698350444" sldId="272"/>
            <ac:spMk id="59" creationId="{2B566528-1B12-4246-9431-5C2D7D081168}"/>
          </ac:spMkLst>
        </pc:spChg>
        <pc:spChg chg="add del">
          <ac:chgData name="Priftis, George (AKTOR CONCESSIONS-GR)" userId="1de832ab-ec2b-4cf5-8d19-b1c14089be55" providerId="ADAL" clId="{5B065DFA-A3CA-4835-8F44-D29F1CE34F3E}" dt="2021-12-13T15:31:31.736" v="85"/>
          <ac:spMkLst>
            <pc:docMk/>
            <pc:sldMk cId="3698350444" sldId="272"/>
            <ac:spMk id="61" creationId="{2E80C965-DB6D-4F81-9E9E-B027384D0BD6}"/>
          </ac:spMkLst>
        </pc:spChg>
        <pc:spChg chg="add del">
          <ac:chgData name="Priftis, George (AKTOR CONCESSIONS-GR)" userId="1de832ab-ec2b-4cf5-8d19-b1c14089be55" providerId="ADAL" clId="{5B065DFA-A3CA-4835-8F44-D29F1CE34F3E}" dt="2021-12-13T15:31:31.736" v="85"/>
          <ac:spMkLst>
            <pc:docMk/>
            <pc:sldMk cId="3698350444" sldId="272"/>
            <ac:spMk id="63" creationId="{A580F890-B085-4E95-96AA-55AEBEC5CE6E}"/>
          </ac:spMkLst>
        </pc:spChg>
        <pc:spChg chg="add del">
          <ac:chgData name="Priftis, George (AKTOR CONCESSIONS-GR)" userId="1de832ab-ec2b-4cf5-8d19-b1c14089be55" providerId="ADAL" clId="{5B065DFA-A3CA-4835-8F44-D29F1CE34F3E}" dt="2021-12-13T15:31:31.736" v="85"/>
          <ac:spMkLst>
            <pc:docMk/>
            <pc:sldMk cId="3698350444" sldId="272"/>
            <ac:spMk id="65" creationId="{D3F51FEB-38FB-4F6C-9F7B-2F2AFAB65463}"/>
          </ac:spMkLst>
        </pc:spChg>
        <pc:spChg chg="add del">
          <ac:chgData name="Priftis, George (AKTOR CONCESSIONS-GR)" userId="1de832ab-ec2b-4cf5-8d19-b1c14089be55" providerId="ADAL" clId="{5B065DFA-A3CA-4835-8F44-D29F1CE34F3E}" dt="2021-12-13T15:31:31.736" v="85"/>
          <ac:spMkLst>
            <pc:docMk/>
            <pc:sldMk cId="3698350444" sldId="272"/>
            <ac:spMk id="67" creationId="{1E547BA6-BAE0-43BB-A7CA-60F69CE252F0}"/>
          </ac:spMkLst>
        </pc:spChg>
      </pc:sldChg>
      <pc:sldChg chg="modSp mod">
        <pc:chgData name="Priftis, George (AKTOR CONCESSIONS-GR)" userId="1de832ab-ec2b-4cf5-8d19-b1c14089be55" providerId="ADAL" clId="{5B065DFA-A3CA-4835-8F44-D29F1CE34F3E}" dt="2021-12-13T14:22:22.560" v="69" actId="1036"/>
        <pc:sldMkLst>
          <pc:docMk/>
          <pc:sldMk cId="3969951248" sldId="273"/>
        </pc:sldMkLst>
        <pc:spChg chg="mod">
          <ac:chgData name="Priftis, George (AKTOR CONCESSIONS-GR)" userId="1de832ab-ec2b-4cf5-8d19-b1c14089be55" providerId="ADAL" clId="{5B065DFA-A3CA-4835-8F44-D29F1CE34F3E}" dt="2021-12-13T14:22:22.560" v="69" actId="1036"/>
          <ac:spMkLst>
            <pc:docMk/>
            <pc:sldMk cId="3969951248" sldId="273"/>
            <ac:spMk id="5" creationId="{DE750FEA-8C90-4726-AB26-3AE951D58A6F}"/>
          </ac:spMkLst>
        </pc:spChg>
      </pc:sldChg>
    </pc:docChg>
  </pc:docChgLst>
  <pc:docChgLst>
    <pc:chgData name="Priftis, George (AKTOR CONCESSIONS-GR)" userId="1de832ab-ec2b-4cf5-8d19-b1c14089be55" providerId="ADAL" clId="{EBBDCC60-4762-4DD0-B4A3-2255873B426C}"/>
    <pc:docChg chg="undo custSel addSld delSld modSld sldOrd">
      <pc:chgData name="Priftis, George (AKTOR CONCESSIONS-GR)" userId="1de832ab-ec2b-4cf5-8d19-b1c14089be55" providerId="ADAL" clId="{EBBDCC60-4762-4DD0-B4A3-2255873B426C}" dt="2021-12-14T10:00:09.302" v="1871" actId="20577"/>
      <pc:docMkLst>
        <pc:docMk/>
      </pc:docMkLst>
      <pc:sldChg chg="modSp mod">
        <pc:chgData name="Priftis, George (AKTOR CONCESSIONS-GR)" userId="1de832ab-ec2b-4cf5-8d19-b1c14089be55" providerId="ADAL" clId="{EBBDCC60-4762-4DD0-B4A3-2255873B426C}" dt="2021-12-14T07:15:58.469" v="95" actId="20577"/>
        <pc:sldMkLst>
          <pc:docMk/>
          <pc:sldMk cId="1844533234" sldId="257"/>
        </pc:sldMkLst>
        <pc:spChg chg="mod">
          <ac:chgData name="Priftis, George (AKTOR CONCESSIONS-GR)" userId="1de832ab-ec2b-4cf5-8d19-b1c14089be55" providerId="ADAL" clId="{EBBDCC60-4762-4DD0-B4A3-2255873B426C}" dt="2021-12-14T07:14:01.347" v="48" actId="20577"/>
          <ac:spMkLst>
            <pc:docMk/>
            <pc:sldMk cId="1844533234" sldId="257"/>
            <ac:spMk id="2" creationId="{2636743B-9BD4-4705-BE99-69BECF58F5E9}"/>
          </ac:spMkLst>
        </pc:spChg>
        <pc:spChg chg="mod">
          <ac:chgData name="Priftis, George (AKTOR CONCESSIONS-GR)" userId="1de832ab-ec2b-4cf5-8d19-b1c14089be55" providerId="ADAL" clId="{EBBDCC60-4762-4DD0-B4A3-2255873B426C}" dt="2021-12-14T07:15:58.469" v="95" actId="20577"/>
          <ac:spMkLst>
            <pc:docMk/>
            <pc:sldMk cId="1844533234" sldId="257"/>
            <ac:spMk id="3" creationId="{9B282647-97E7-43A8-84B4-4E8A4E6664A4}"/>
          </ac:spMkLst>
        </pc:spChg>
      </pc:sldChg>
      <pc:sldChg chg="modSp mod">
        <pc:chgData name="Priftis, George (AKTOR CONCESSIONS-GR)" userId="1de832ab-ec2b-4cf5-8d19-b1c14089be55" providerId="ADAL" clId="{EBBDCC60-4762-4DD0-B4A3-2255873B426C}" dt="2021-12-14T09:34:43.993" v="1646" actId="20577"/>
        <pc:sldMkLst>
          <pc:docMk/>
          <pc:sldMk cId="1986801534" sldId="258"/>
        </pc:sldMkLst>
        <pc:spChg chg="mod">
          <ac:chgData name="Priftis, George (AKTOR CONCESSIONS-GR)" userId="1de832ab-ec2b-4cf5-8d19-b1c14089be55" providerId="ADAL" clId="{EBBDCC60-4762-4DD0-B4A3-2255873B426C}" dt="2021-12-14T07:16:23.138" v="110" actId="27636"/>
          <ac:spMkLst>
            <pc:docMk/>
            <pc:sldMk cId="1986801534" sldId="258"/>
            <ac:spMk id="2" creationId="{3BC65B4F-FBCF-4ED3-98E0-1DEAF6C3916E}"/>
          </ac:spMkLst>
        </pc:spChg>
        <pc:spChg chg="mod">
          <ac:chgData name="Priftis, George (AKTOR CONCESSIONS-GR)" userId="1de832ab-ec2b-4cf5-8d19-b1c14089be55" providerId="ADAL" clId="{EBBDCC60-4762-4DD0-B4A3-2255873B426C}" dt="2021-12-14T09:34:43.993" v="1646" actId="20577"/>
          <ac:spMkLst>
            <pc:docMk/>
            <pc:sldMk cId="1986801534" sldId="258"/>
            <ac:spMk id="3" creationId="{C08FC30E-BF1B-4F66-9F78-2D996DC24455}"/>
          </ac:spMkLst>
        </pc:spChg>
      </pc:sldChg>
      <pc:sldChg chg="modSp mod">
        <pc:chgData name="Priftis, George (AKTOR CONCESSIONS-GR)" userId="1de832ab-ec2b-4cf5-8d19-b1c14089be55" providerId="ADAL" clId="{EBBDCC60-4762-4DD0-B4A3-2255873B426C}" dt="2021-12-14T07:33:46.211" v="437" actId="20577"/>
        <pc:sldMkLst>
          <pc:docMk/>
          <pc:sldMk cId="3937296445" sldId="259"/>
        </pc:sldMkLst>
        <pc:spChg chg="mod">
          <ac:chgData name="Priftis, George (AKTOR CONCESSIONS-GR)" userId="1de832ab-ec2b-4cf5-8d19-b1c14089be55" providerId="ADAL" clId="{EBBDCC60-4762-4DD0-B4A3-2255873B426C}" dt="2021-12-14T07:33:46.211" v="437" actId="20577"/>
          <ac:spMkLst>
            <pc:docMk/>
            <pc:sldMk cId="3937296445" sldId="259"/>
            <ac:spMk id="3" creationId="{9B49206D-B7B1-4E65-A412-58BC2FD7A430}"/>
          </ac:spMkLst>
        </pc:spChg>
      </pc:sldChg>
      <pc:sldChg chg="modSp mod">
        <pc:chgData name="Priftis, George (AKTOR CONCESSIONS-GR)" userId="1de832ab-ec2b-4cf5-8d19-b1c14089be55" providerId="ADAL" clId="{EBBDCC60-4762-4DD0-B4A3-2255873B426C}" dt="2021-12-14T07:41:13.411" v="515" actId="20577"/>
        <pc:sldMkLst>
          <pc:docMk/>
          <pc:sldMk cId="2121319901" sldId="260"/>
        </pc:sldMkLst>
        <pc:spChg chg="mod">
          <ac:chgData name="Priftis, George (AKTOR CONCESSIONS-GR)" userId="1de832ab-ec2b-4cf5-8d19-b1c14089be55" providerId="ADAL" clId="{EBBDCC60-4762-4DD0-B4A3-2255873B426C}" dt="2021-12-14T07:41:13.411" v="515" actId="20577"/>
          <ac:spMkLst>
            <pc:docMk/>
            <pc:sldMk cId="2121319901" sldId="260"/>
            <ac:spMk id="3" creationId="{61D26E1E-4241-4B56-90D2-5A82C5BDCB2A}"/>
          </ac:spMkLst>
        </pc:spChg>
      </pc:sldChg>
      <pc:sldChg chg="modSp mod">
        <pc:chgData name="Priftis, George (AKTOR CONCESSIONS-GR)" userId="1de832ab-ec2b-4cf5-8d19-b1c14089be55" providerId="ADAL" clId="{EBBDCC60-4762-4DD0-B4A3-2255873B426C}" dt="2021-12-14T09:45:06.394" v="1659" actId="20577"/>
        <pc:sldMkLst>
          <pc:docMk/>
          <pc:sldMk cId="3245600570" sldId="261"/>
        </pc:sldMkLst>
        <pc:spChg chg="mod">
          <ac:chgData name="Priftis, George (AKTOR CONCESSIONS-GR)" userId="1de832ab-ec2b-4cf5-8d19-b1c14089be55" providerId="ADAL" clId="{EBBDCC60-4762-4DD0-B4A3-2255873B426C}" dt="2021-12-14T07:42:41.182" v="565" actId="403"/>
          <ac:spMkLst>
            <pc:docMk/>
            <pc:sldMk cId="3245600570" sldId="261"/>
            <ac:spMk id="2" creationId="{017C2943-D2C1-4D41-9EBA-0031901C5790}"/>
          </ac:spMkLst>
        </pc:spChg>
        <pc:spChg chg="mod">
          <ac:chgData name="Priftis, George (AKTOR CONCESSIONS-GR)" userId="1de832ab-ec2b-4cf5-8d19-b1c14089be55" providerId="ADAL" clId="{EBBDCC60-4762-4DD0-B4A3-2255873B426C}" dt="2021-12-14T09:45:06.394" v="1659" actId="20577"/>
          <ac:spMkLst>
            <pc:docMk/>
            <pc:sldMk cId="3245600570" sldId="261"/>
            <ac:spMk id="3" creationId="{1EE191C0-27C9-4176-930C-6BE89C9936FF}"/>
          </ac:spMkLst>
        </pc:spChg>
        <pc:picChg chg="mod">
          <ac:chgData name="Priftis, George (AKTOR CONCESSIONS-GR)" userId="1de832ab-ec2b-4cf5-8d19-b1c14089be55" providerId="ADAL" clId="{EBBDCC60-4762-4DD0-B4A3-2255873B426C}" dt="2021-12-14T07:46:11.170" v="609" actId="14100"/>
          <ac:picMkLst>
            <pc:docMk/>
            <pc:sldMk cId="3245600570" sldId="261"/>
            <ac:picMk id="5" creationId="{E918F2EC-1890-469A-8844-18D343FD3E98}"/>
          </ac:picMkLst>
        </pc:picChg>
        <pc:picChg chg="mod">
          <ac:chgData name="Priftis, George (AKTOR CONCESSIONS-GR)" userId="1de832ab-ec2b-4cf5-8d19-b1c14089be55" providerId="ADAL" clId="{EBBDCC60-4762-4DD0-B4A3-2255873B426C}" dt="2021-12-14T07:42:22.151" v="562" actId="14100"/>
          <ac:picMkLst>
            <pc:docMk/>
            <pc:sldMk cId="3245600570" sldId="261"/>
            <ac:picMk id="6" creationId="{53E3AA32-40B5-4573-B25A-A3956B1DAB71}"/>
          </ac:picMkLst>
        </pc:picChg>
      </pc:sldChg>
      <pc:sldChg chg="modSp mod">
        <pc:chgData name="Priftis, George (AKTOR CONCESSIONS-GR)" userId="1de832ab-ec2b-4cf5-8d19-b1c14089be55" providerId="ADAL" clId="{EBBDCC60-4762-4DD0-B4A3-2255873B426C}" dt="2021-12-14T07:29:14.735" v="392" actId="20577"/>
        <pc:sldMkLst>
          <pc:docMk/>
          <pc:sldMk cId="1989197059" sldId="262"/>
        </pc:sldMkLst>
        <pc:spChg chg="mod">
          <ac:chgData name="Priftis, George (AKTOR CONCESSIONS-GR)" userId="1de832ab-ec2b-4cf5-8d19-b1c14089be55" providerId="ADAL" clId="{EBBDCC60-4762-4DD0-B4A3-2255873B426C}" dt="2021-12-14T07:25:50.276" v="303" actId="14100"/>
          <ac:spMkLst>
            <pc:docMk/>
            <pc:sldMk cId="1989197059" sldId="262"/>
            <ac:spMk id="2" creationId="{524CBE50-047C-4C61-8F9B-44BEDF062902}"/>
          </ac:spMkLst>
        </pc:spChg>
        <pc:spChg chg="mod">
          <ac:chgData name="Priftis, George (AKTOR CONCESSIONS-GR)" userId="1de832ab-ec2b-4cf5-8d19-b1c14089be55" providerId="ADAL" clId="{EBBDCC60-4762-4DD0-B4A3-2255873B426C}" dt="2021-12-14T07:29:14.735" v="392" actId="20577"/>
          <ac:spMkLst>
            <pc:docMk/>
            <pc:sldMk cId="1989197059" sldId="262"/>
            <ac:spMk id="4" creationId="{41571632-55AE-4CEA-A29A-3F988A46FFF9}"/>
          </ac:spMkLst>
        </pc:spChg>
        <pc:picChg chg="mod">
          <ac:chgData name="Priftis, George (AKTOR CONCESSIONS-GR)" userId="1de832ab-ec2b-4cf5-8d19-b1c14089be55" providerId="ADAL" clId="{EBBDCC60-4762-4DD0-B4A3-2255873B426C}" dt="2021-12-14T07:25:59.050" v="304" actId="1076"/>
          <ac:picMkLst>
            <pc:docMk/>
            <pc:sldMk cId="1989197059" sldId="262"/>
            <ac:picMk id="20" creationId="{81F8C2A2-6287-4670-BE7B-566054C469AD}"/>
          </ac:picMkLst>
        </pc:picChg>
      </pc:sldChg>
      <pc:sldChg chg="modSp mod">
        <pc:chgData name="Priftis, George (AKTOR CONCESSIONS-GR)" userId="1de832ab-ec2b-4cf5-8d19-b1c14089be55" providerId="ADAL" clId="{EBBDCC60-4762-4DD0-B4A3-2255873B426C}" dt="2021-12-14T09:47:35.045" v="1684" actId="14100"/>
        <pc:sldMkLst>
          <pc:docMk/>
          <pc:sldMk cId="860734333" sldId="263"/>
        </pc:sldMkLst>
        <pc:spChg chg="mod">
          <ac:chgData name="Priftis, George (AKTOR CONCESSIONS-GR)" userId="1de832ab-ec2b-4cf5-8d19-b1c14089be55" providerId="ADAL" clId="{EBBDCC60-4762-4DD0-B4A3-2255873B426C}" dt="2021-12-14T09:47:35.045" v="1684" actId="14100"/>
          <ac:spMkLst>
            <pc:docMk/>
            <pc:sldMk cId="860734333" sldId="263"/>
            <ac:spMk id="3" creationId="{1EE191C0-27C9-4176-930C-6BE89C9936FF}"/>
          </ac:spMkLst>
        </pc:spChg>
      </pc:sldChg>
      <pc:sldChg chg="modSp mod">
        <pc:chgData name="Priftis, George (AKTOR CONCESSIONS-GR)" userId="1de832ab-ec2b-4cf5-8d19-b1c14089be55" providerId="ADAL" clId="{EBBDCC60-4762-4DD0-B4A3-2255873B426C}" dt="2021-12-14T09:49:52.384" v="1689" actId="20577"/>
        <pc:sldMkLst>
          <pc:docMk/>
          <pc:sldMk cId="1435429665" sldId="264"/>
        </pc:sldMkLst>
        <pc:spChg chg="mod">
          <ac:chgData name="Priftis, George (AKTOR CONCESSIONS-GR)" userId="1de832ab-ec2b-4cf5-8d19-b1c14089be55" providerId="ADAL" clId="{EBBDCC60-4762-4DD0-B4A3-2255873B426C}" dt="2021-12-14T09:49:52.384" v="1689" actId="20577"/>
          <ac:spMkLst>
            <pc:docMk/>
            <pc:sldMk cId="1435429665" sldId="264"/>
            <ac:spMk id="3" creationId="{1EE191C0-27C9-4176-930C-6BE89C9936FF}"/>
          </ac:spMkLst>
        </pc:spChg>
      </pc:sldChg>
      <pc:sldChg chg="modSp mod">
        <pc:chgData name="Priftis, George (AKTOR CONCESSIONS-GR)" userId="1de832ab-ec2b-4cf5-8d19-b1c14089be55" providerId="ADAL" clId="{EBBDCC60-4762-4DD0-B4A3-2255873B426C}" dt="2021-12-14T09:51:11.160" v="1737" actId="27636"/>
        <pc:sldMkLst>
          <pc:docMk/>
          <pc:sldMk cId="2212237552" sldId="265"/>
        </pc:sldMkLst>
        <pc:spChg chg="mod">
          <ac:chgData name="Priftis, George (AKTOR CONCESSIONS-GR)" userId="1de832ab-ec2b-4cf5-8d19-b1c14089be55" providerId="ADAL" clId="{EBBDCC60-4762-4DD0-B4A3-2255873B426C}" dt="2021-12-14T09:50:25.055" v="1715" actId="20577"/>
          <ac:spMkLst>
            <pc:docMk/>
            <pc:sldMk cId="2212237552" sldId="265"/>
            <ac:spMk id="2" creationId="{017C2943-D2C1-4D41-9EBA-0031901C5790}"/>
          </ac:spMkLst>
        </pc:spChg>
        <pc:spChg chg="mod">
          <ac:chgData name="Priftis, George (AKTOR CONCESSIONS-GR)" userId="1de832ab-ec2b-4cf5-8d19-b1c14089be55" providerId="ADAL" clId="{EBBDCC60-4762-4DD0-B4A3-2255873B426C}" dt="2021-12-14T09:51:11.160" v="1737" actId="27636"/>
          <ac:spMkLst>
            <pc:docMk/>
            <pc:sldMk cId="2212237552" sldId="265"/>
            <ac:spMk id="3" creationId="{1EE191C0-27C9-4176-930C-6BE89C9936FF}"/>
          </ac:spMkLst>
        </pc:spChg>
      </pc:sldChg>
      <pc:sldChg chg="modSp mod">
        <pc:chgData name="Priftis, George (AKTOR CONCESSIONS-GR)" userId="1de832ab-ec2b-4cf5-8d19-b1c14089be55" providerId="ADAL" clId="{EBBDCC60-4762-4DD0-B4A3-2255873B426C}" dt="2021-12-14T09:51:54.304" v="1752" actId="20577"/>
        <pc:sldMkLst>
          <pc:docMk/>
          <pc:sldMk cId="528694522" sldId="266"/>
        </pc:sldMkLst>
        <pc:spChg chg="mod">
          <ac:chgData name="Priftis, George (AKTOR CONCESSIONS-GR)" userId="1de832ab-ec2b-4cf5-8d19-b1c14089be55" providerId="ADAL" clId="{EBBDCC60-4762-4DD0-B4A3-2255873B426C}" dt="2021-12-14T08:07:45.547" v="1076" actId="20577"/>
          <ac:spMkLst>
            <pc:docMk/>
            <pc:sldMk cId="528694522" sldId="266"/>
            <ac:spMk id="2" creationId="{017C2943-D2C1-4D41-9EBA-0031901C5790}"/>
          </ac:spMkLst>
        </pc:spChg>
        <pc:spChg chg="mod">
          <ac:chgData name="Priftis, George (AKTOR CONCESSIONS-GR)" userId="1de832ab-ec2b-4cf5-8d19-b1c14089be55" providerId="ADAL" clId="{EBBDCC60-4762-4DD0-B4A3-2255873B426C}" dt="2021-12-14T09:51:54.304" v="1752" actId="20577"/>
          <ac:spMkLst>
            <pc:docMk/>
            <pc:sldMk cId="528694522" sldId="266"/>
            <ac:spMk id="3" creationId="{1EE191C0-27C9-4176-930C-6BE89C9936FF}"/>
          </ac:spMkLst>
        </pc:spChg>
      </pc:sldChg>
      <pc:sldChg chg="modSp mod">
        <pc:chgData name="Priftis, George (AKTOR CONCESSIONS-GR)" userId="1de832ab-ec2b-4cf5-8d19-b1c14089be55" providerId="ADAL" clId="{EBBDCC60-4762-4DD0-B4A3-2255873B426C}" dt="2021-12-14T07:13:30.835" v="26" actId="20577"/>
        <pc:sldMkLst>
          <pc:docMk/>
          <pc:sldMk cId="4046142103" sldId="267"/>
        </pc:sldMkLst>
        <pc:spChg chg="mod">
          <ac:chgData name="Priftis, George (AKTOR CONCESSIONS-GR)" userId="1de832ab-ec2b-4cf5-8d19-b1c14089be55" providerId="ADAL" clId="{EBBDCC60-4762-4DD0-B4A3-2255873B426C}" dt="2021-12-14T07:13:30.835" v="26" actId="20577"/>
          <ac:spMkLst>
            <pc:docMk/>
            <pc:sldMk cId="4046142103" sldId="267"/>
            <ac:spMk id="5" creationId="{DE750FEA-8C90-4726-AB26-3AE951D58A6F}"/>
          </ac:spMkLst>
        </pc:spChg>
      </pc:sldChg>
      <pc:sldChg chg="modSp mod">
        <pc:chgData name="Priftis, George (AKTOR CONCESSIONS-GR)" userId="1de832ab-ec2b-4cf5-8d19-b1c14089be55" providerId="ADAL" clId="{EBBDCC60-4762-4DD0-B4A3-2255873B426C}" dt="2021-12-14T09:54:01.892" v="1820" actId="14100"/>
        <pc:sldMkLst>
          <pc:docMk/>
          <pc:sldMk cId="3509319228" sldId="268"/>
        </pc:sldMkLst>
        <pc:spChg chg="mod">
          <ac:chgData name="Priftis, George (AKTOR CONCESSIONS-GR)" userId="1de832ab-ec2b-4cf5-8d19-b1c14089be55" providerId="ADAL" clId="{EBBDCC60-4762-4DD0-B4A3-2255873B426C}" dt="2021-12-14T09:54:01.892" v="1820" actId="14100"/>
          <ac:spMkLst>
            <pc:docMk/>
            <pc:sldMk cId="3509319228" sldId="268"/>
            <ac:spMk id="3" creationId="{1EE191C0-27C9-4176-930C-6BE89C9936FF}"/>
          </ac:spMkLst>
        </pc:spChg>
      </pc:sldChg>
      <pc:sldChg chg="modSp mod">
        <pc:chgData name="Priftis, George (AKTOR CONCESSIONS-GR)" userId="1de832ab-ec2b-4cf5-8d19-b1c14089be55" providerId="ADAL" clId="{EBBDCC60-4762-4DD0-B4A3-2255873B426C}" dt="2021-12-14T09:55:01.200" v="1836" actId="20577"/>
        <pc:sldMkLst>
          <pc:docMk/>
          <pc:sldMk cId="2302572140" sldId="269"/>
        </pc:sldMkLst>
        <pc:spChg chg="mod">
          <ac:chgData name="Priftis, George (AKTOR CONCESSIONS-GR)" userId="1de832ab-ec2b-4cf5-8d19-b1c14089be55" providerId="ADAL" clId="{EBBDCC60-4762-4DD0-B4A3-2255873B426C}" dt="2021-12-14T09:55:01.200" v="1836" actId="20577"/>
          <ac:spMkLst>
            <pc:docMk/>
            <pc:sldMk cId="2302572140" sldId="269"/>
            <ac:spMk id="3" creationId="{1EE191C0-27C9-4176-930C-6BE89C9936FF}"/>
          </ac:spMkLst>
        </pc:spChg>
      </pc:sldChg>
      <pc:sldChg chg="modSp mod">
        <pc:chgData name="Priftis, George (AKTOR CONCESSIONS-GR)" userId="1de832ab-ec2b-4cf5-8d19-b1c14089be55" providerId="ADAL" clId="{EBBDCC60-4762-4DD0-B4A3-2255873B426C}" dt="2021-12-14T09:57:55.958" v="1866" actId="20577"/>
        <pc:sldMkLst>
          <pc:docMk/>
          <pc:sldMk cId="2699369890" sldId="270"/>
        </pc:sldMkLst>
        <pc:spChg chg="mod">
          <ac:chgData name="Priftis, George (AKTOR CONCESSIONS-GR)" userId="1de832ab-ec2b-4cf5-8d19-b1c14089be55" providerId="ADAL" clId="{EBBDCC60-4762-4DD0-B4A3-2255873B426C}" dt="2021-12-14T09:57:55.958" v="1866" actId="20577"/>
          <ac:spMkLst>
            <pc:docMk/>
            <pc:sldMk cId="2699369890" sldId="270"/>
            <ac:spMk id="3" creationId="{1EE191C0-27C9-4176-930C-6BE89C9936FF}"/>
          </ac:spMkLst>
        </pc:spChg>
      </pc:sldChg>
      <pc:sldChg chg="modSp mod">
        <pc:chgData name="Priftis, George (AKTOR CONCESSIONS-GR)" userId="1de832ab-ec2b-4cf5-8d19-b1c14089be55" providerId="ADAL" clId="{EBBDCC60-4762-4DD0-B4A3-2255873B426C}" dt="2021-12-14T10:00:09.302" v="1871" actId="20577"/>
        <pc:sldMkLst>
          <pc:docMk/>
          <pc:sldMk cId="4128845523" sldId="271"/>
        </pc:sldMkLst>
        <pc:spChg chg="mod">
          <ac:chgData name="Priftis, George (AKTOR CONCESSIONS-GR)" userId="1de832ab-ec2b-4cf5-8d19-b1c14089be55" providerId="ADAL" clId="{EBBDCC60-4762-4DD0-B4A3-2255873B426C}" dt="2021-12-14T10:00:09.302" v="1871" actId="20577"/>
          <ac:spMkLst>
            <pc:docMk/>
            <pc:sldMk cId="4128845523" sldId="271"/>
            <ac:spMk id="3" creationId="{1EE191C0-27C9-4176-930C-6BE89C9936FF}"/>
          </ac:spMkLst>
        </pc:spChg>
      </pc:sldChg>
      <pc:sldChg chg="del">
        <pc:chgData name="Priftis, George (AKTOR CONCESSIONS-GR)" userId="1de832ab-ec2b-4cf5-8d19-b1c14089be55" providerId="ADAL" clId="{EBBDCC60-4762-4DD0-B4A3-2255873B426C}" dt="2021-12-14T08:44:53.525" v="1557" actId="47"/>
        <pc:sldMkLst>
          <pc:docMk/>
          <pc:sldMk cId="3969951248" sldId="273"/>
        </pc:sldMkLst>
      </pc:sldChg>
      <pc:sldChg chg="add ord">
        <pc:chgData name="Priftis, George (AKTOR CONCESSIONS-GR)" userId="1de832ab-ec2b-4cf5-8d19-b1c14089be55" providerId="ADAL" clId="{EBBDCC60-4762-4DD0-B4A3-2255873B426C}" dt="2021-12-14T08:44:51.832" v="1556"/>
        <pc:sldMkLst>
          <pc:docMk/>
          <pc:sldMk cId="30048198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A08899E-3F83-443A-9D68-8FE0D419AE41}" type="datetimeFigureOut">
              <a:rPr lang="el-GR" smtClean="0"/>
              <a:t>14/12/2021</a:t>
            </a:fld>
            <a:endParaRPr lang="el-G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C4F5552-043D-404F-8B22-62609315460C}" type="slidenum">
              <a:rPr lang="el-GR" smtClean="0"/>
              <a:t>‹#›</a:t>
            </a:fld>
            <a:endParaRPr lang="el-GR"/>
          </a:p>
        </p:txBody>
      </p:sp>
    </p:spTree>
    <p:extLst>
      <p:ext uri="{BB962C8B-B14F-4D97-AF65-F5344CB8AC3E}">
        <p14:creationId xmlns:p14="http://schemas.microsoft.com/office/powerpoint/2010/main" val="99612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9C4F5552-043D-404F-8B22-62609315460C}" type="slidenum">
              <a:rPr lang="el-GR" smtClean="0"/>
              <a:t>7</a:t>
            </a:fld>
            <a:endParaRPr lang="el-GR"/>
          </a:p>
        </p:txBody>
      </p:sp>
    </p:spTree>
    <p:extLst>
      <p:ext uri="{BB962C8B-B14F-4D97-AF65-F5344CB8AC3E}">
        <p14:creationId xmlns:p14="http://schemas.microsoft.com/office/powerpoint/2010/main" val="308615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125B35-097C-41CC-95E4-1011DF91DDAF}" type="datetimeFigureOut">
              <a:rPr lang="el-GR" smtClean="0"/>
              <a:t>14/12/2021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327593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25B35-097C-41CC-95E4-1011DF91DDAF}" type="datetimeFigureOut">
              <a:rPr lang="el-GR" smtClean="0"/>
              <a:t>14/12/2021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336205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25B35-097C-41CC-95E4-1011DF91DDAF}" type="datetimeFigureOut">
              <a:rPr lang="el-GR" smtClean="0"/>
              <a:t>14/12/2021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200820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125B35-097C-41CC-95E4-1011DF91DDAF}" type="datetimeFigureOut">
              <a:rPr lang="el-GR" smtClean="0"/>
              <a:t>14/12/2021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2997456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25B35-097C-41CC-95E4-1011DF91DDAF}" type="datetimeFigureOut">
              <a:rPr lang="el-GR" smtClean="0"/>
              <a:t>14/12/2021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131729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125B35-097C-41CC-95E4-1011DF91DDAF}" type="datetimeFigureOut">
              <a:rPr lang="el-GR" smtClean="0"/>
              <a:t>14/12/2021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300761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125B35-097C-41CC-95E4-1011DF91DDAF}" type="datetimeFigureOut">
              <a:rPr lang="el-GR" smtClean="0"/>
              <a:t>14/12/2021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2750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125B35-097C-41CC-95E4-1011DF91DDAF}" type="datetimeFigureOut">
              <a:rPr lang="el-GR" smtClean="0"/>
              <a:t>14/12/2021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341001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25B35-097C-41CC-95E4-1011DF91DDAF}" type="datetimeFigureOut">
              <a:rPr lang="el-GR" smtClean="0"/>
              <a:t>14/12/2021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157787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125B35-097C-41CC-95E4-1011DF91DDAF}" type="datetimeFigureOut">
              <a:rPr lang="el-GR" smtClean="0"/>
              <a:t>14/12/2021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275839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125B35-097C-41CC-95E4-1011DF91DDAF}" type="datetimeFigureOut">
              <a:rPr lang="el-GR" smtClean="0"/>
              <a:t>14/12/2021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DB53193-A150-44A9-860B-7C2A4DE821DB}" type="slidenum">
              <a:rPr lang="el-GR" smtClean="0"/>
              <a:t>‹#›</a:t>
            </a:fld>
            <a:endParaRPr lang="el-GR"/>
          </a:p>
        </p:txBody>
      </p:sp>
    </p:spTree>
    <p:extLst>
      <p:ext uri="{BB962C8B-B14F-4D97-AF65-F5344CB8AC3E}">
        <p14:creationId xmlns:p14="http://schemas.microsoft.com/office/powerpoint/2010/main" val="9047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25B35-097C-41CC-95E4-1011DF91DDAF}" type="datetimeFigureOut">
              <a:rPr lang="el-GR" smtClean="0"/>
              <a:t>14/12/2021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53193-A150-44A9-860B-7C2A4DE821DB}" type="slidenum">
              <a:rPr lang="el-GR" smtClean="0"/>
              <a:t>‹#›</a:t>
            </a:fld>
            <a:endParaRPr lang="el-GR"/>
          </a:p>
        </p:txBody>
      </p:sp>
    </p:spTree>
    <p:extLst>
      <p:ext uri="{BB962C8B-B14F-4D97-AF65-F5344CB8AC3E}">
        <p14:creationId xmlns:p14="http://schemas.microsoft.com/office/powerpoint/2010/main" val="30546772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hmos.gr/rethink-athens-_-piepsilonzetaomicrondeltarhoomicronmuetasigmaeta-pialphanuepsilonpiiotasigmatauetamuiotaomicronupsilon.html"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amyeisenstein.com/maintain-or-even-increase-your-annual-fund-during-a-capital-campaig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portauthority.hr/en/general-cargo-termin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64887-B32B-4757-AFAD-C3A4992AD743}"/>
              </a:ext>
            </a:extLst>
          </p:cNvPr>
          <p:cNvPicPr>
            <a:picLocks noChangeAspect="1"/>
          </p:cNvPicPr>
          <p:nvPr/>
        </p:nvPicPr>
        <p:blipFill>
          <a:blip r:embed="rId3">
            <a:alphaModFix/>
          </a:blip>
          <a:stretch>
            <a:fillRect/>
          </a:stretch>
        </p:blipFill>
        <p:spPr>
          <a:xfrm>
            <a:off x="247368" y="160804"/>
            <a:ext cx="3972389" cy="1109932"/>
          </a:xfrm>
          <a:prstGeom prst="rect">
            <a:avLst/>
          </a:prstGeom>
        </p:spPr>
      </p:pic>
      <p:sp>
        <p:nvSpPr>
          <p:cNvPr id="5" name="Title 1">
            <a:extLst>
              <a:ext uri="{FF2B5EF4-FFF2-40B4-BE49-F238E27FC236}">
                <a16:creationId xmlns:a16="http://schemas.microsoft.com/office/drawing/2014/main" id="{DE750FEA-8C90-4726-AB26-3AE951D58A6F}"/>
              </a:ext>
            </a:extLst>
          </p:cNvPr>
          <p:cNvSpPr txBox="1">
            <a:spLocks/>
          </p:cNvSpPr>
          <p:nvPr/>
        </p:nvSpPr>
        <p:spPr>
          <a:xfrm>
            <a:off x="115800" y="1441450"/>
            <a:ext cx="5211850" cy="50990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SUSTAINABLE TRANSPORT INFRASTRUCTURE </a:t>
            </a:r>
            <a:br>
              <a:rPr lang="en-US" sz="4800" b="1" dirty="0"/>
            </a:br>
            <a:br>
              <a:rPr lang="en-US" sz="4000" dirty="0"/>
            </a:br>
            <a:r>
              <a:rPr lang="en-US" sz="4000" dirty="0"/>
              <a:t>TOOLS FOR DEVELOPMENT &amp; CAPTIVATION OF INVESTMENTS </a:t>
            </a:r>
          </a:p>
        </p:txBody>
      </p:sp>
      <p:grpSp>
        <p:nvGrpSpPr>
          <p:cNvPr id="8" name="Group 7">
            <a:extLst>
              <a:ext uri="{FF2B5EF4-FFF2-40B4-BE49-F238E27FC236}">
                <a16:creationId xmlns:a16="http://schemas.microsoft.com/office/drawing/2014/main" id="{5C98EF94-C99E-43D0-8A25-88385401D37C}"/>
              </a:ext>
            </a:extLst>
          </p:cNvPr>
          <p:cNvGrpSpPr/>
          <p:nvPr/>
        </p:nvGrpSpPr>
        <p:grpSpPr>
          <a:xfrm>
            <a:off x="8182873" y="5362875"/>
            <a:ext cx="3746813" cy="894288"/>
            <a:chOff x="6982586" y="5742961"/>
            <a:chExt cx="3746813" cy="894288"/>
          </a:xfrm>
        </p:grpSpPr>
        <p:sp>
          <p:nvSpPr>
            <p:cNvPr id="6" name="Subtitle 2">
              <a:extLst>
                <a:ext uri="{FF2B5EF4-FFF2-40B4-BE49-F238E27FC236}">
                  <a16:creationId xmlns:a16="http://schemas.microsoft.com/office/drawing/2014/main" id="{0E08F8EC-3484-405F-9C9A-08FAA384B477}"/>
                </a:ext>
              </a:extLst>
            </p:cNvPr>
            <p:cNvSpPr txBox="1">
              <a:spLocks/>
            </p:cNvSpPr>
            <p:nvPr/>
          </p:nvSpPr>
          <p:spPr>
            <a:xfrm>
              <a:off x="7935161" y="5742961"/>
              <a:ext cx="2794238" cy="8942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accent1">
                      <a:lumMod val="50000"/>
                    </a:schemeClr>
                  </a:solidFill>
                </a:rPr>
                <a:t>GEORGE SYRIANOS </a:t>
              </a:r>
            </a:p>
            <a:p>
              <a:pPr marL="0" indent="0" algn="ctr">
                <a:buNone/>
              </a:pPr>
              <a:r>
                <a:rPr lang="en-US" sz="2000" b="1">
                  <a:solidFill>
                    <a:schemeClr val="accent1">
                      <a:lumMod val="50000"/>
                    </a:schemeClr>
                  </a:solidFill>
                </a:rPr>
                <a:t>President of STEAT</a:t>
              </a:r>
            </a:p>
            <a:p>
              <a:endParaRPr lang="el-GR" dirty="0"/>
            </a:p>
          </p:txBody>
        </p:sp>
        <p:pic>
          <p:nvPicPr>
            <p:cNvPr id="7" name="Picture 6">
              <a:extLst>
                <a:ext uri="{FF2B5EF4-FFF2-40B4-BE49-F238E27FC236}">
                  <a16:creationId xmlns:a16="http://schemas.microsoft.com/office/drawing/2014/main" id="{AA12D228-4ED8-4975-B979-E56EEA547F9C}"/>
                </a:ext>
              </a:extLst>
            </p:cNvPr>
            <p:cNvPicPr>
              <a:picLocks noChangeAspect="1"/>
            </p:cNvPicPr>
            <p:nvPr/>
          </p:nvPicPr>
          <p:blipFill>
            <a:blip r:embed="rId4"/>
            <a:stretch>
              <a:fillRect/>
            </a:stretch>
          </p:blipFill>
          <p:spPr>
            <a:xfrm>
              <a:off x="6982586" y="5756506"/>
              <a:ext cx="928366" cy="874808"/>
            </a:xfrm>
            <a:prstGeom prst="rect">
              <a:avLst/>
            </a:prstGeom>
          </p:spPr>
        </p:pic>
      </p:grpSp>
    </p:spTree>
    <p:extLst>
      <p:ext uri="{BB962C8B-B14F-4D97-AF65-F5344CB8AC3E}">
        <p14:creationId xmlns:p14="http://schemas.microsoft.com/office/powerpoint/2010/main" val="404614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26408" y="212188"/>
            <a:ext cx="8443946" cy="485124"/>
          </a:xfrm>
        </p:spPr>
        <p:txBody>
          <a:bodyPr>
            <a:noAutofit/>
          </a:bodyPr>
          <a:lstStyle/>
          <a:p>
            <a:r>
              <a:rPr lang="en-US" sz="4000" b="1" dirty="0"/>
              <a:t>1. PROMOTION OF THE ATHENS RIVIERA</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26408" y="1250950"/>
            <a:ext cx="6779606" cy="5214629"/>
          </a:xfrm>
        </p:spPr>
        <p:txBody>
          <a:bodyPr>
            <a:normAutofit/>
          </a:bodyPr>
          <a:lstStyle/>
          <a:p>
            <a:pPr marL="0" indent="0">
              <a:buNone/>
            </a:pPr>
            <a:r>
              <a:rPr lang="en-US" sz="2000" b="1" dirty="0"/>
              <a:t>Renovation and promotion of the coastal front</a:t>
            </a:r>
            <a:r>
              <a:rPr lang="en-US" sz="2000" dirty="0"/>
              <a:t> in a broader context, with parallel </a:t>
            </a:r>
            <a:r>
              <a:rPr lang="en-US" sz="2000" b="1" dirty="0"/>
              <a:t>functional upgrading of the coastal road corridor</a:t>
            </a:r>
            <a:r>
              <a:rPr lang="en-US" sz="2000" dirty="0"/>
              <a:t>.</a:t>
            </a:r>
          </a:p>
          <a:p>
            <a:pPr marL="0" indent="0">
              <a:buNone/>
            </a:pPr>
            <a:r>
              <a:rPr lang="en-US" sz="2000" dirty="0"/>
              <a:t>Promotion of the seafront, </a:t>
            </a:r>
            <a:r>
              <a:rPr lang="en-US" sz="2000" b="1" dirty="0"/>
              <a:t>integration of the urban fabric  in the beach, tunneling of certain sections of the coastal road</a:t>
            </a:r>
            <a:r>
              <a:rPr lang="en-US" sz="2000" dirty="0"/>
              <a:t>. </a:t>
            </a:r>
          </a:p>
          <a:p>
            <a:pPr marL="0" indent="0">
              <a:buNone/>
            </a:pPr>
            <a:r>
              <a:rPr lang="en-US" sz="2000" b="1" dirty="0"/>
              <a:t>Creating up space</a:t>
            </a:r>
            <a:r>
              <a:rPr lang="en-US" sz="2000" dirty="0"/>
              <a:t> for the people, while </a:t>
            </a:r>
            <a:r>
              <a:rPr lang="en-US" sz="2000" b="1" dirty="0"/>
              <a:t>ensuring traffic free flow</a:t>
            </a:r>
            <a:r>
              <a:rPr lang="en-US" sz="2000" dirty="0"/>
              <a:t>.</a:t>
            </a:r>
          </a:p>
          <a:p>
            <a:pPr marL="0" indent="0">
              <a:buNone/>
            </a:pPr>
            <a:r>
              <a:rPr lang="en-US" sz="2000" dirty="0"/>
              <a:t>Planting and development of pedestrian and bicycle routes, soft sport and leisure areas.</a:t>
            </a:r>
          </a:p>
          <a:p>
            <a:pPr marL="0" indent="0">
              <a:buNone/>
            </a:pPr>
            <a:r>
              <a:rPr lang="en-US" sz="2000" dirty="0"/>
              <a:t>The need for</a:t>
            </a:r>
            <a:r>
              <a:rPr lang="en-US" sz="2000" b="1" dirty="0"/>
              <a:t> interventions to the Athens Riviera</a:t>
            </a:r>
            <a:r>
              <a:rPr lang="en-US" sz="2000" dirty="0"/>
              <a:t> between </a:t>
            </a:r>
            <a:r>
              <a:rPr lang="en-US" sz="2000" b="1" dirty="0" err="1"/>
              <a:t>Elliniko</a:t>
            </a:r>
            <a:r>
              <a:rPr lang="en-US" sz="2000" b="1" dirty="0"/>
              <a:t> and </a:t>
            </a:r>
            <a:r>
              <a:rPr lang="en-US" sz="2000" b="1" dirty="0" err="1"/>
              <a:t>Faliriko</a:t>
            </a:r>
            <a:r>
              <a:rPr lang="en-US" sz="2000" b="1" dirty="0"/>
              <a:t> Delta</a:t>
            </a:r>
            <a:r>
              <a:rPr lang="en-US" sz="2000" dirty="0"/>
              <a:t>, which are already being redeveloped and promoted, with </a:t>
            </a:r>
            <a:r>
              <a:rPr lang="en-US" sz="2000" b="1" dirty="0"/>
              <a:t>radical upgrading of the area between them</a:t>
            </a:r>
            <a:r>
              <a:rPr lang="en-US" sz="2000" dirty="0"/>
              <a:t>.</a:t>
            </a:r>
          </a:p>
          <a:p>
            <a:pPr marL="0" indent="0">
              <a:buNone/>
            </a:pPr>
            <a:r>
              <a:rPr lang="en-US" sz="2000" dirty="0"/>
              <a:t>Further promotion and upgrading of the seafront, with the </a:t>
            </a:r>
            <a:r>
              <a:rPr lang="en-US" sz="2000" b="1" dirty="0"/>
              <a:t>integration of specific interventions</a:t>
            </a:r>
            <a:r>
              <a:rPr lang="en-US" sz="2000" dirty="0"/>
              <a:t> and re-shaping of the section in between them.</a:t>
            </a:r>
          </a:p>
        </p:txBody>
      </p:sp>
      <p:pic>
        <p:nvPicPr>
          <p:cNvPr id="6" name="Picture 5">
            <a:extLst>
              <a:ext uri="{FF2B5EF4-FFF2-40B4-BE49-F238E27FC236}">
                <a16:creationId xmlns:a16="http://schemas.microsoft.com/office/drawing/2014/main" id="{3C9060C1-BFB8-4E34-ADFC-F6D9C7536E63}"/>
              </a:ext>
            </a:extLst>
          </p:cNvPr>
          <p:cNvPicPr>
            <a:picLocks noChangeAspect="1"/>
          </p:cNvPicPr>
          <p:nvPr/>
        </p:nvPicPr>
        <p:blipFill rotWithShape="1">
          <a:blip r:embed="rId2">
            <a:extLst>
              <a:ext uri="{28A0092B-C50C-407E-A947-70E740481C1C}">
                <a14:useLocalDpi xmlns:a14="http://schemas.microsoft.com/office/drawing/2010/main" val="0"/>
              </a:ext>
            </a:extLst>
          </a:blip>
          <a:srcRect l="15547" r="24203"/>
          <a:stretch/>
        </p:blipFill>
        <p:spPr>
          <a:xfrm>
            <a:off x="7006014" y="1389608"/>
            <a:ext cx="4491144" cy="4491144"/>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21223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154046" y="118855"/>
            <a:ext cx="5776348" cy="1325563"/>
          </a:xfrm>
        </p:spPr>
        <p:txBody>
          <a:bodyPr>
            <a:normAutofit/>
          </a:bodyPr>
          <a:lstStyle/>
          <a:p>
            <a:r>
              <a:rPr lang="en-US" sz="4000" b="1" dirty="0"/>
              <a:t>2. INTERVENTIONS TO THE CITY CENTER OF ATHENS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154046" y="1444418"/>
            <a:ext cx="7656454" cy="5186627"/>
          </a:xfrm>
        </p:spPr>
        <p:txBody>
          <a:bodyPr>
            <a:noAutofit/>
          </a:bodyPr>
          <a:lstStyle/>
          <a:p>
            <a:pPr marL="0" indent="0">
              <a:buNone/>
            </a:pPr>
            <a:r>
              <a:rPr lang="en-US" sz="2000" b="1" dirty="0"/>
              <a:t>Integration of archaeological sites, environmental improvement and promotion of the historic center</a:t>
            </a:r>
            <a:r>
              <a:rPr lang="en-US" sz="2000" dirty="0"/>
              <a:t> by arranging walking routes, cycling routes, and green spaces, leisure and soft sports routes.</a:t>
            </a:r>
          </a:p>
          <a:p>
            <a:pPr marL="0" indent="0">
              <a:buNone/>
            </a:pPr>
            <a:r>
              <a:rPr lang="en-US" sz="2000" dirty="0"/>
              <a:t>To achieve this objective, the </a:t>
            </a:r>
            <a:r>
              <a:rPr lang="en-US" sz="2000" b="1" dirty="0"/>
              <a:t>elimination of part of the surface traffic</a:t>
            </a:r>
            <a:r>
              <a:rPr lang="en-US" sz="2000" dirty="0"/>
              <a:t> and its service</a:t>
            </a:r>
            <a:r>
              <a:rPr lang="en-US" sz="2000" b="1" dirty="0"/>
              <a:t> in combination with</a:t>
            </a:r>
            <a:r>
              <a:rPr lang="en-US" sz="2000" dirty="0"/>
              <a:t> Metro lines, local extension of tram lines and </a:t>
            </a:r>
            <a:r>
              <a:rPr lang="en-US" sz="2000" b="1" dirty="0"/>
              <a:t>construction of a low-cost, single bore tunnel, two-level underground ring road</a:t>
            </a:r>
            <a:r>
              <a:rPr lang="en-US" sz="2000" dirty="0"/>
              <a:t>.</a:t>
            </a:r>
          </a:p>
          <a:p>
            <a:pPr marL="0" indent="0">
              <a:buNone/>
            </a:pPr>
            <a:r>
              <a:rPr lang="en-US" sz="2000" dirty="0"/>
              <a:t>The underground ring will be used </a:t>
            </a:r>
            <a:r>
              <a:rPr lang="en-US" sz="2000" b="1" dirty="0"/>
              <a:t>exclusively for limited height passenger vehicles</a:t>
            </a:r>
            <a:r>
              <a:rPr lang="en-US" sz="2000" dirty="0"/>
              <a:t>. </a:t>
            </a:r>
            <a:r>
              <a:rPr lang="en-US" sz="2000" b="1" dirty="0"/>
              <a:t>Combination of ring hubs with track-guided transport systems and underground parking, collection and cleaning of exhaust pollutants before they are released into the atmosphere.</a:t>
            </a:r>
          </a:p>
          <a:p>
            <a:pPr marL="0" indent="0">
              <a:buNone/>
            </a:pPr>
            <a:r>
              <a:rPr lang="en-US" sz="2000" dirty="0"/>
              <a:t>The possible operation of low-cost tolls on the remaining surface traffic in the center of Athens (excluding residents etc.) can achieve </a:t>
            </a:r>
            <a:r>
              <a:rPr lang="en-US" sz="2000" b="1" dirty="0"/>
              <a:t>further diversion of trips to permanent track transport systems, and can fund raising for the construction of underground parking for residents as well as drastic environmental and aesthetic upgrading and promotion of the city center.</a:t>
            </a:r>
          </a:p>
        </p:txBody>
      </p:sp>
      <p:pic>
        <p:nvPicPr>
          <p:cNvPr id="7" name="Picture 6" descr="A high angle view of a building&#10;&#10;Description automatically generated with low confidence">
            <a:extLst>
              <a:ext uri="{FF2B5EF4-FFF2-40B4-BE49-F238E27FC236}">
                <a16:creationId xmlns:a16="http://schemas.microsoft.com/office/drawing/2014/main" id="{66893561-DC46-41C4-8A65-5E068026EE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873" r="18692" b="1"/>
          <a:stretch/>
        </p:blipFill>
        <p:spPr>
          <a:xfrm>
            <a:off x="8696409" y="3493140"/>
            <a:ext cx="3495592" cy="336486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23" name="Picture 22" descr="Cars driving through a tunnel&#10;&#10;Description automatically generated with medium confidence">
            <a:extLst>
              <a:ext uri="{FF2B5EF4-FFF2-40B4-BE49-F238E27FC236}">
                <a16:creationId xmlns:a16="http://schemas.microsoft.com/office/drawing/2014/main" id="{85BE1550-24DD-4CE2-B907-4BEF5EA40303}"/>
              </a:ext>
            </a:extLst>
          </p:cNvPr>
          <p:cNvPicPr>
            <a:picLocks noChangeAspect="1"/>
          </p:cNvPicPr>
          <p:nvPr/>
        </p:nvPicPr>
        <p:blipFill rotWithShape="1">
          <a:blip r:embed="rId4">
            <a:extLst>
              <a:ext uri="{28A0092B-C50C-407E-A947-70E740481C1C}">
                <a14:useLocalDpi xmlns:a14="http://schemas.microsoft.com/office/drawing/2010/main" val="0"/>
              </a:ext>
            </a:extLst>
          </a:blip>
          <a:srcRect l="1998" r="36574" b="-3"/>
          <a:stretch/>
        </p:blipFill>
        <p:spPr>
          <a:xfrm>
            <a:off x="7620958" y="1"/>
            <a:ext cx="4011995" cy="342899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528694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80956" y="109664"/>
            <a:ext cx="5393361" cy="543096"/>
          </a:xfrm>
        </p:spPr>
        <p:txBody>
          <a:bodyPr>
            <a:noAutofit/>
          </a:bodyPr>
          <a:lstStyle/>
          <a:p>
            <a:r>
              <a:rPr lang="en-US" sz="4000" b="1" dirty="0"/>
              <a:t>THE PROCEDURES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21699" y="895350"/>
            <a:ext cx="6843522" cy="5852987"/>
          </a:xfrm>
        </p:spPr>
        <p:txBody>
          <a:bodyPr>
            <a:normAutofit/>
          </a:bodyPr>
          <a:lstStyle/>
          <a:p>
            <a:pPr marL="0" indent="0">
              <a:buNone/>
            </a:pPr>
            <a:r>
              <a:rPr lang="en-US" sz="2000" dirty="0"/>
              <a:t>For the project award, the promoted procedures are:</a:t>
            </a:r>
          </a:p>
          <a:p>
            <a:pPr marL="0" indent="0">
              <a:buNone/>
            </a:pPr>
            <a:r>
              <a:rPr lang="en-US" sz="2000" dirty="0"/>
              <a:t>•</a:t>
            </a:r>
            <a:r>
              <a:rPr lang="en-US" sz="2000" b="1" dirty="0"/>
              <a:t>CONCESSIONS</a:t>
            </a:r>
          </a:p>
          <a:p>
            <a:pPr marL="0" indent="0">
              <a:buNone/>
            </a:pPr>
            <a:r>
              <a:rPr lang="en-US" sz="2000" dirty="0"/>
              <a:t>•</a:t>
            </a:r>
            <a:r>
              <a:rPr lang="en-US" sz="2000" b="1" dirty="0"/>
              <a:t>PPPs</a:t>
            </a:r>
          </a:p>
          <a:p>
            <a:pPr marL="0" indent="0">
              <a:buNone/>
            </a:pPr>
            <a:r>
              <a:rPr lang="en-US" sz="2000" dirty="0"/>
              <a:t>•</a:t>
            </a:r>
            <a:r>
              <a:rPr lang="en-US" sz="2000" b="1" dirty="0"/>
              <a:t>UNSOLICITED PROPOSALS</a:t>
            </a:r>
          </a:p>
          <a:p>
            <a:pPr marL="0" indent="0">
              <a:buNone/>
            </a:pPr>
            <a:r>
              <a:rPr lang="en-US" sz="2000" dirty="0"/>
              <a:t>•</a:t>
            </a:r>
            <a:r>
              <a:rPr lang="en-US" sz="2000" b="1" dirty="0"/>
              <a:t>PUBLIC WORKS</a:t>
            </a:r>
          </a:p>
          <a:p>
            <a:pPr marL="0" indent="0">
              <a:buNone/>
            </a:pPr>
            <a:r>
              <a:rPr lang="en-US" sz="2000" dirty="0"/>
              <a:t>In particular, </a:t>
            </a:r>
            <a:r>
              <a:rPr lang="en-US" sz="2000" b="1" dirty="0"/>
              <a:t>Concessions</a:t>
            </a:r>
            <a:r>
              <a:rPr lang="en-US" sz="2000" dirty="0"/>
              <a:t> are appropriate for projects involving traffic risk. </a:t>
            </a:r>
            <a:r>
              <a:rPr lang="en-US" sz="2000" b="1" dirty="0"/>
              <a:t>They require a longer process and implementation time, but refer to large construction projects, usually falling within a broader growth and urban planning framework.</a:t>
            </a:r>
          </a:p>
          <a:p>
            <a:pPr marL="0" indent="0">
              <a:buNone/>
            </a:pPr>
            <a:r>
              <a:rPr lang="en-US" sz="2000" b="1" dirty="0"/>
              <a:t>Their connection with the construction of projects, such as the proposed underground ring road of Athens, is essential in order to combine toll collection with the existence of a specific object that serves the community, addresses major traffic problems, is linked to the environmental protection and enhances productive reconstruction.</a:t>
            </a:r>
          </a:p>
        </p:txBody>
      </p:sp>
      <p:pic>
        <p:nvPicPr>
          <p:cNvPr id="8" name="Picture 7" descr="Web of wires connecting pins">
            <a:extLst>
              <a:ext uri="{FF2B5EF4-FFF2-40B4-BE49-F238E27FC236}">
                <a16:creationId xmlns:a16="http://schemas.microsoft.com/office/drawing/2014/main" id="{3C24DF29-4ABF-400E-98C4-54AC3820E498}"/>
              </a:ext>
            </a:extLst>
          </p:cNvPr>
          <p:cNvPicPr>
            <a:picLocks noChangeAspect="1"/>
          </p:cNvPicPr>
          <p:nvPr/>
        </p:nvPicPr>
        <p:blipFill>
          <a:blip r:embed="rId2"/>
          <a:stretch>
            <a:fillRect/>
          </a:stretch>
        </p:blipFill>
        <p:spPr>
          <a:xfrm>
            <a:off x="7065221" y="1323365"/>
            <a:ext cx="4716176" cy="440556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509319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43402" y="98620"/>
            <a:ext cx="7109898" cy="659894"/>
          </a:xfrm>
        </p:spPr>
        <p:txBody>
          <a:bodyPr>
            <a:noAutofit/>
          </a:bodyPr>
          <a:lstStyle/>
          <a:p>
            <a:r>
              <a:rPr lang="en-US" sz="4000" b="1" dirty="0"/>
              <a:t>UNSOLICITED PROPOSALS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43402" y="861776"/>
            <a:ext cx="5988160" cy="5644282"/>
          </a:xfrm>
        </p:spPr>
        <p:txBody>
          <a:bodyPr>
            <a:normAutofit lnSpcReduction="10000"/>
          </a:bodyPr>
          <a:lstStyle/>
          <a:p>
            <a:pPr marL="0" indent="0">
              <a:buNone/>
            </a:pPr>
            <a:r>
              <a:rPr lang="en-US" sz="2000" dirty="0"/>
              <a:t>Despite the fact that different ways of project award can be applied, </a:t>
            </a:r>
            <a:r>
              <a:rPr lang="en-US" sz="2000" b="1" dirty="0"/>
              <a:t>the seriousness of the situation, the significant deterioration of the conditions, the heavy environmental consequences, the negative impact on the production and the economy, require immediate solutions.</a:t>
            </a:r>
          </a:p>
          <a:p>
            <a:pPr marL="0" indent="0">
              <a:buNone/>
            </a:pPr>
            <a:r>
              <a:rPr lang="en-US" sz="2000" b="1" dirty="0"/>
              <a:t>The Unsolicited Proposals (USPs), which are in the process of being instituted by the Ministry of Infrastructure &amp; Transport</a:t>
            </a:r>
            <a:r>
              <a:rPr lang="en-US" sz="2000" dirty="0"/>
              <a:t> with the passing of a relevant Bill in Parliament, meet the </a:t>
            </a:r>
            <a:r>
              <a:rPr lang="en-US" sz="2000" b="1" dirty="0"/>
              <a:t>urgent need to get results under a rapid procedure.</a:t>
            </a:r>
          </a:p>
          <a:p>
            <a:pPr marL="0" indent="0">
              <a:buNone/>
            </a:pPr>
            <a:r>
              <a:rPr lang="en-US" sz="2000" b="1" dirty="0"/>
              <a:t>The effective utilization of the potential of the private sector in the preparation, tendering, design and implementation of projects, under fast procedures and licensing, reduction of time periods, speedy decision-making regarding the project implementation, selection of the preferred contractor and contract signing, thus making use of the new institutional framework, is the answer to the need for promoting of solutions of an immediate effect.</a:t>
            </a:r>
          </a:p>
          <a:p>
            <a:pPr marL="0" indent="0">
              <a:buNone/>
            </a:pPr>
            <a:endParaRPr lang="el-GR" sz="2000" dirty="0"/>
          </a:p>
          <a:p>
            <a:endParaRPr lang="el-GR" sz="1800" dirty="0"/>
          </a:p>
        </p:txBody>
      </p:sp>
      <p:pic>
        <p:nvPicPr>
          <p:cNvPr id="7" name="Picture 6" descr="Icon&#10;&#10;Description automatically generated">
            <a:extLst>
              <a:ext uri="{FF2B5EF4-FFF2-40B4-BE49-F238E27FC236}">
                <a16:creationId xmlns:a16="http://schemas.microsoft.com/office/drawing/2014/main" id="{D304D6A4-FC18-4748-872C-062778B2E417}"/>
              </a:ext>
            </a:extLst>
          </p:cNvPr>
          <p:cNvPicPr>
            <a:picLocks noChangeAspect="1"/>
          </p:cNvPicPr>
          <p:nvPr/>
        </p:nvPicPr>
        <p:blipFill rotWithShape="1">
          <a:blip r:embed="rId2">
            <a:extLst>
              <a:ext uri="{28A0092B-C50C-407E-A947-70E740481C1C}">
                <a14:useLocalDpi xmlns:a14="http://schemas.microsoft.com/office/drawing/2010/main" val="0"/>
              </a:ext>
            </a:extLst>
          </a:blip>
          <a:srcRect l="11357" r="13533"/>
          <a:stretch/>
        </p:blipFill>
        <p:spPr>
          <a:xfrm>
            <a:off x="6404879" y="916339"/>
            <a:ext cx="5452977" cy="544499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230257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21699" y="148038"/>
            <a:ext cx="9824001" cy="680844"/>
          </a:xfrm>
        </p:spPr>
        <p:txBody>
          <a:bodyPr>
            <a:normAutofit fontScale="90000"/>
          </a:bodyPr>
          <a:lstStyle/>
          <a:p>
            <a:r>
              <a:rPr lang="en-US" b="1" dirty="0"/>
              <a:t>NEED FOR IMMEDIATE SOLUTIONS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76294" y="976920"/>
            <a:ext cx="6025830" cy="5555448"/>
          </a:xfrm>
        </p:spPr>
        <p:txBody>
          <a:bodyPr>
            <a:normAutofit lnSpcReduction="10000"/>
          </a:bodyPr>
          <a:lstStyle/>
          <a:p>
            <a:pPr marL="0" indent="0">
              <a:buNone/>
            </a:pPr>
            <a:r>
              <a:rPr lang="en-US" sz="2000" b="1" dirty="0"/>
              <a:t>The institutionalization of the Unsolicited Proposals is of major importance</a:t>
            </a:r>
            <a:r>
              <a:rPr lang="en-US" sz="2000" dirty="0"/>
              <a:t>, because </a:t>
            </a:r>
            <a:r>
              <a:rPr lang="en-US" sz="2000" b="1" dirty="0"/>
              <a:t>it is a fast way</a:t>
            </a:r>
            <a:r>
              <a:rPr lang="en-US" sz="2000" dirty="0"/>
              <a:t>, not as in the usual tenders with delays of many years due to bureaucratic procedures and time-consuming selection of solutions, but with the full utilization of private sector innovative concepts, </a:t>
            </a:r>
            <a:r>
              <a:rPr lang="en-US" sz="2000" b="1" dirty="0"/>
              <a:t>to achieve the speedy implementation of the necessary projects, especially in Attica.</a:t>
            </a:r>
          </a:p>
          <a:p>
            <a:pPr marL="0" indent="0">
              <a:buNone/>
            </a:pPr>
            <a:r>
              <a:rPr lang="en-US" sz="2000" dirty="0"/>
              <a:t>The promotion of the implementation of such projects outside the direct State planning, linked and compatible with the broader framework, </a:t>
            </a:r>
            <a:r>
              <a:rPr lang="en-US" sz="2000" b="1" dirty="0"/>
              <a:t>in particular Concessions or even with a combined system of compensatory payments and Availability Payments</a:t>
            </a:r>
            <a:r>
              <a:rPr lang="en-US" sz="2000" dirty="0"/>
              <a:t>, with appropriate preparation and degree of maturity proposed by private bodies, </a:t>
            </a:r>
            <a:r>
              <a:rPr lang="en-US" sz="2000" b="1" dirty="0"/>
              <a:t>leads to immediate and effective activation for a rapid growth in the economy following the financial crisis period.</a:t>
            </a:r>
          </a:p>
          <a:p>
            <a:pPr marL="0" indent="0">
              <a:buNone/>
            </a:pPr>
            <a:r>
              <a:rPr lang="en-US" sz="2000" dirty="0"/>
              <a:t>The </a:t>
            </a:r>
            <a:r>
              <a:rPr lang="en-US" sz="2000" b="1" dirty="0"/>
              <a:t>Unsolicited Proposals</a:t>
            </a:r>
            <a:r>
              <a:rPr lang="en-US" sz="2000" dirty="0"/>
              <a:t> are key </a:t>
            </a:r>
            <a:r>
              <a:rPr lang="en-US" sz="2000" b="1" dirty="0"/>
              <a:t>REFORMS</a:t>
            </a:r>
            <a:r>
              <a:rPr lang="en-US" sz="2000" dirty="0"/>
              <a:t> to the production of projects, directly linked to the </a:t>
            </a:r>
            <a:r>
              <a:rPr lang="en-US" sz="2000" b="1" dirty="0"/>
              <a:t>developed INVESTMENTS.</a:t>
            </a:r>
            <a:endParaRPr lang="en-US" sz="2000" dirty="0"/>
          </a:p>
          <a:p>
            <a:pPr marL="0" indent="0">
              <a:buNone/>
            </a:pPr>
            <a:endParaRPr lang="el-GR" sz="2000" dirty="0"/>
          </a:p>
          <a:p>
            <a:endParaRPr lang="el-GR" sz="2000" dirty="0"/>
          </a:p>
        </p:txBody>
      </p:sp>
      <p:pic>
        <p:nvPicPr>
          <p:cNvPr id="5" name="Picture 4" descr="Hourglass and a calendar">
            <a:extLst>
              <a:ext uri="{FF2B5EF4-FFF2-40B4-BE49-F238E27FC236}">
                <a16:creationId xmlns:a16="http://schemas.microsoft.com/office/drawing/2014/main" id="{7C8372FF-FCC3-46B8-87B1-29BA200DEF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000" r="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699369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21699" y="161195"/>
            <a:ext cx="10817883" cy="597320"/>
          </a:xfrm>
        </p:spPr>
        <p:txBody>
          <a:bodyPr>
            <a:noAutofit/>
          </a:bodyPr>
          <a:lstStyle/>
          <a:p>
            <a:r>
              <a:rPr lang="en-US" sz="4000" b="1"/>
              <a:t>FURTHER FINANCING POSSIBILITY</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89450" y="978532"/>
            <a:ext cx="5942111" cy="5198431"/>
          </a:xfrm>
        </p:spPr>
        <p:txBody>
          <a:bodyPr>
            <a:normAutofit/>
          </a:bodyPr>
          <a:lstStyle/>
          <a:p>
            <a:pPr marL="0" indent="0">
              <a:buNone/>
            </a:pPr>
            <a:r>
              <a:rPr lang="en-US" sz="2000" dirty="0"/>
              <a:t>At the </a:t>
            </a:r>
            <a:r>
              <a:rPr lang="en-US" sz="2000" b="1" dirty="0"/>
              <a:t>onset of the financial crisis, measures were imposed</a:t>
            </a:r>
            <a:r>
              <a:rPr lang="en-US" sz="2000" dirty="0"/>
              <a:t> to force a consolidation of the economy in a country that </a:t>
            </a:r>
            <a:r>
              <a:rPr lang="en-US" sz="2000" b="1" dirty="0"/>
              <a:t>was to blame for its economic problems</a:t>
            </a:r>
            <a:r>
              <a:rPr lang="en-US" sz="2000" dirty="0"/>
              <a:t>.</a:t>
            </a:r>
          </a:p>
          <a:p>
            <a:pPr marL="0" indent="0">
              <a:buNone/>
            </a:pPr>
            <a:r>
              <a:rPr lang="en-US" sz="2000" dirty="0"/>
              <a:t>In this context, </a:t>
            </a:r>
            <a:r>
              <a:rPr lang="en-US" sz="2000" b="1" dirty="0"/>
              <a:t>debt repayment</a:t>
            </a:r>
            <a:r>
              <a:rPr lang="en-US" sz="2000" dirty="0"/>
              <a:t> was agreed to be made by covering </a:t>
            </a:r>
            <a:r>
              <a:rPr lang="en-US" sz="2000" b="1" dirty="0"/>
              <a:t>one twentieth of the difference between the debt and 60% of GDP</a:t>
            </a:r>
            <a:r>
              <a:rPr lang="en-US" sz="2000" dirty="0"/>
              <a:t>, which is the criterion each year.</a:t>
            </a:r>
          </a:p>
          <a:p>
            <a:pPr marL="0" indent="0">
              <a:buNone/>
            </a:pPr>
            <a:r>
              <a:rPr lang="en-US" sz="2000" b="1" dirty="0"/>
              <a:t>Today, ten years later, under a major global health crisis, which is having a serious impacts on the economy for which the country is not responsible, it is absolutely necessary to review and modify the rules laid down ten years ago under different circumstances.</a:t>
            </a:r>
          </a:p>
          <a:p>
            <a:pPr marL="0" indent="0">
              <a:buNone/>
            </a:pPr>
            <a:r>
              <a:rPr lang="en-US" sz="2000" b="1" dirty="0"/>
              <a:t>The need for sustainable development, a key element of EU policy and fair treatment of the country, makes this imperative.</a:t>
            </a:r>
          </a:p>
        </p:txBody>
      </p:sp>
      <p:pic>
        <p:nvPicPr>
          <p:cNvPr id="7" name="Picture 6" descr="Machine gears">
            <a:extLst>
              <a:ext uri="{FF2B5EF4-FFF2-40B4-BE49-F238E27FC236}">
                <a16:creationId xmlns:a16="http://schemas.microsoft.com/office/drawing/2014/main" id="{CCDBD24B-9A84-4FA0-A515-48338EDF4D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24" r="1912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412884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643467" y="145258"/>
            <a:ext cx="10905066" cy="1135737"/>
          </a:xfrm>
        </p:spPr>
        <p:txBody>
          <a:bodyPr>
            <a:normAutofit/>
          </a:bodyPr>
          <a:lstStyle/>
          <a:p>
            <a:r>
              <a:rPr lang="en-US" sz="3600" b="1" dirty="0"/>
              <a:t>USE OF INITIAL PAYMENTS TO CONCESSIONS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1078860" y="1164380"/>
            <a:ext cx="9683432" cy="5269312"/>
          </a:xfrm>
        </p:spPr>
        <p:txBody>
          <a:bodyPr>
            <a:normAutofit/>
          </a:bodyPr>
          <a:lstStyle/>
          <a:p>
            <a:pPr marL="0" indent="0">
              <a:buNone/>
            </a:pPr>
            <a:r>
              <a:rPr lang="en-US" sz="2000" b="1" dirty="0"/>
              <a:t>It is imperative to negotiate with the EU to modify the arrangements imposed on the country under other circumstances,</a:t>
            </a:r>
            <a:r>
              <a:rPr lang="en-US" sz="2000" dirty="0"/>
              <a:t> taking into account the situation </a:t>
            </a:r>
            <a:r>
              <a:rPr lang="en-US" sz="2000" b="1" dirty="0"/>
              <a:t>ten years later, where Greece is not to blame for its financial problems due to the Health Crisis.</a:t>
            </a:r>
          </a:p>
          <a:p>
            <a:pPr marL="0" indent="0">
              <a:buNone/>
            </a:pPr>
            <a:r>
              <a:rPr lang="en-US" sz="2000" dirty="0"/>
              <a:t>Within the framework of regulations to be set, resources from Concessions and </a:t>
            </a:r>
            <a:r>
              <a:rPr lang="en-US" sz="2000" b="1" dirty="0"/>
              <a:t>in particular half of the money paid for undertaking a Concession project</a:t>
            </a:r>
            <a:r>
              <a:rPr lang="en-US" sz="2000" dirty="0"/>
              <a:t> (Upfront-fee) shall be paid for the repayment of the debt (and not all of it as is currently the case) while </a:t>
            </a:r>
            <a:r>
              <a:rPr lang="en-US" sz="2000" b="1" dirty="0"/>
              <a:t>the remaining half shall finance</a:t>
            </a:r>
            <a:r>
              <a:rPr lang="en-US" sz="2000" dirty="0"/>
              <a:t>, over time and </a:t>
            </a:r>
            <a:r>
              <a:rPr lang="en-US" sz="2000" b="1" dirty="0"/>
              <a:t>under Availability Payments, other projects especially in the area of Attica presenting dramatic problems and being in dire need of such projects</a:t>
            </a:r>
            <a:r>
              <a:rPr lang="en-US" sz="2000" dirty="0"/>
              <a:t>.  </a:t>
            </a:r>
          </a:p>
          <a:p>
            <a:pPr marL="0" indent="0">
              <a:buNone/>
            </a:pPr>
            <a:r>
              <a:rPr lang="en-US" sz="2000" b="1" dirty="0"/>
              <a:t>Debt reduction</a:t>
            </a:r>
            <a:r>
              <a:rPr lang="en-US" sz="2000" dirty="0"/>
              <a:t> must be effected using </a:t>
            </a:r>
            <a:r>
              <a:rPr lang="en-US" sz="2000" b="1" dirty="0"/>
              <a:t>resources generated by increased production, which is substantially enhanced by project delivery. </a:t>
            </a:r>
            <a:r>
              <a:rPr lang="en-US" sz="2000" dirty="0"/>
              <a:t>All the more </a:t>
            </a:r>
            <a:r>
              <a:rPr lang="en-US" sz="2000" b="1" dirty="0"/>
              <a:t>following the negative economic effects caused now, without Greece’s responsibility.</a:t>
            </a:r>
          </a:p>
          <a:p>
            <a:pPr marL="0" indent="0">
              <a:buNone/>
            </a:pPr>
            <a:r>
              <a:rPr lang="en-US" sz="2000" b="1" dirty="0"/>
              <a:t>This specific practice to support the implementation of Sustainable Infrastructure while raising funds is directly depended on the predominant claim also of EU for Sustainable Development and Sustainability that shall be immediately supported.</a:t>
            </a:r>
          </a:p>
          <a:p>
            <a:pPr marL="0" indent="0">
              <a:buNone/>
            </a:pPr>
            <a:endParaRPr lang="el-GR" sz="2000" dirty="0"/>
          </a:p>
          <a:p>
            <a:endParaRPr lang="el-GR"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98350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64887-B32B-4757-AFAD-C3A4992AD743}"/>
              </a:ext>
            </a:extLst>
          </p:cNvPr>
          <p:cNvPicPr>
            <a:picLocks noChangeAspect="1"/>
          </p:cNvPicPr>
          <p:nvPr/>
        </p:nvPicPr>
        <p:blipFill>
          <a:blip r:embed="rId3">
            <a:alphaModFix/>
          </a:blip>
          <a:stretch>
            <a:fillRect/>
          </a:stretch>
        </p:blipFill>
        <p:spPr>
          <a:xfrm>
            <a:off x="247368" y="160804"/>
            <a:ext cx="3972389" cy="1109932"/>
          </a:xfrm>
          <a:prstGeom prst="rect">
            <a:avLst/>
          </a:prstGeom>
        </p:spPr>
      </p:pic>
      <p:sp>
        <p:nvSpPr>
          <p:cNvPr id="5" name="Title 1">
            <a:extLst>
              <a:ext uri="{FF2B5EF4-FFF2-40B4-BE49-F238E27FC236}">
                <a16:creationId xmlns:a16="http://schemas.microsoft.com/office/drawing/2014/main" id="{DE750FEA-8C90-4726-AB26-3AE951D58A6F}"/>
              </a:ext>
            </a:extLst>
          </p:cNvPr>
          <p:cNvSpPr txBox="1">
            <a:spLocks/>
          </p:cNvSpPr>
          <p:nvPr/>
        </p:nvSpPr>
        <p:spPr>
          <a:xfrm>
            <a:off x="115800" y="1441450"/>
            <a:ext cx="5211850" cy="50990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SUSTAINABLE TRANSPORT INFRASTRUCTURE </a:t>
            </a:r>
            <a:br>
              <a:rPr lang="en-US" sz="4800" b="1" dirty="0"/>
            </a:br>
            <a:br>
              <a:rPr lang="en-US" sz="4000" dirty="0"/>
            </a:br>
            <a:r>
              <a:rPr lang="en-US" sz="4000" dirty="0"/>
              <a:t>TOOLS FOR DEVELOPMENT &amp; CAPTIVATION OF INVESTMENTS </a:t>
            </a:r>
          </a:p>
        </p:txBody>
      </p:sp>
      <p:grpSp>
        <p:nvGrpSpPr>
          <p:cNvPr id="8" name="Group 7">
            <a:extLst>
              <a:ext uri="{FF2B5EF4-FFF2-40B4-BE49-F238E27FC236}">
                <a16:creationId xmlns:a16="http://schemas.microsoft.com/office/drawing/2014/main" id="{5C98EF94-C99E-43D0-8A25-88385401D37C}"/>
              </a:ext>
            </a:extLst>
          </p:cNvPr>
          <p:cNvGrpSpPr/>
          <p:nvPr/>
        </p:nvGrpSpPr>
        <p:grpSpPr>
          <a:xfrm>
            <a:off x="8182873" y="5362875"/>
            <a:ext cx="3746813" cy="894288"/>
            <a:chOff x="6982586" y="5742961"/>
            <a:chExt cx="3746813" cy="894288"/>
          </a:xfrm>
        </p:grpSpPr>
        <p:sp>
          <p:nvSpPr>
            <p:cNvPr id="6" name="Subtitle 2">
              <a:extLst>
                <a:ext uri="{FF2B5EF4-FFF2-40B4-BE49-F238E27FC236}">
                  <a16:creationId xmlns:a16="http://schemas.microsoft.com/office/drawing/2014/main" id="{0E08F8EC-3484-405F-9C9A-08FAA384B477}"/>
                </a:ext>
              </a:extLst>
            </p:cNvPr>
            <p:cNvSpPr txBox="1">
              <a:spLocks/>
            </p:cNvSpPr>
            <p:nvPr/>
          </p:nvSpPr>
          <p:spPr>
            <a:xfrm>
              <a:off x="7935161" y="5742961"/>
              <a:ext cx="2794238" cy="8942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chemeClr val="accent1">
                      <a:lumMod val="50000"/>
                    </a:schemeClr>
                  </a:solidFill>
                </a:rPr>
                <a:t>GEORGE SYRIANOS </a:t>
              </a:r>
            </a:p>
            <a:p>
              <a:pPr marL="0" indent="0" algn="ctr">
                <a:buNone/>
              </a:pPr>
              <a:r>
                <a:rPr lang="en-US" sz="2000" b="1">
                  <a:solidFill>
                    <a:schemeClr val="accent1">
                      <a:lumMod val="50000"/>
                    </a:schemeClr>
                  </a:solidFill>
                </a:rPr>
                <a:t>President of STEAT</a:t>
              </a:r>
            </a:p>
            <a:p>
              <a:endParaRPr lang="el-GR" dirty="0"/>
            </a:p>
          </p:txBody>
        </p:sp>
        <p:pic>
          <p:nvPicPr>
            <p:cNvPr id="7" name="Picture 6">
              <a:extLst>
                <a:ext uri="{FF2B5EF4-FFF2-40B4-BE49-F238E27FC236}">
                  <a16:creationId xmlns:a16="http://schemas.microsoft.com/office/drawing/2014/main" id="{AA12D228-4ED8-4975-B979-E56EEA547F9C}"/>
                </a:ext>
              </a:extLst>
            </p:cNvPr>
            <p:cNvPicPr>
              <a:picLocks noChangeAspect="1"/>
            </p:cNvPicPr>
            <p:nvPr/>
          </p:nvPicPr>
          <p:blipFill>
            <a:blip r:embed="rId4"/>
            <a:stretch>
              <a:fillRect/>
            </a:stretch>
          </p:blipFill>
          <p:spPr>
            <a:xfrm>
              <a:off x="6982586" y="5756506"/>
              <a:ext cx="928366" cy="874808"/>
            </a:xfrm>
            <a:prstGeom prst="rect">
              <a:avLst/>
            </a:prstGeom>
          </p:spPr>
        </p:pic>
      </p:grpSp>
    </p:spTree>
    <p:extLst>
      <p:ext uri="{BB962C8B-B14F-4D97-AF65-F5344CB8AC3E}">
        <p14:creationId xmlns:p14="http://schemas.microsoft.com/office/powerpoint/2010/main" val="30048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Icon&#10;&#10;Description automatically generated with medium confidence">
            <a:extLst>
              <a:ext uri="{FF2B5EF4-FFF2-40B4-BE49-F238E27FC236}">
                <a16:creationId xmlns:a16="http://schemas.microsoft.com/office/drawing/2014/main" id="{6E153D56-4433-4DE8-87F4-0E92005AF51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81286" y="1859419"/>
            <a:ext cx="5122239" cy="4043872"/>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 name="Title 1">
            <a:extLst>
              <a:ext uri="{FF2B5EF4-FFF2-40B4-BE49-F238E27FC236}">
                <a16:creationId xmlns:a16="http://schemas.microsoft.com/office/drawing/2014/main" id="{2636743B-9BD4-4705-BE99-69BECF58F5E9}"/>
              </a:ext>
            </a:extLst>
          </p:cNvPr>
          <p:cNvSpPr>
            <a:spLocks noGrp="1"/>
          </p:cNvSpPr>
          <p:nvPr>
            <p:ph type="title"/>
          </p:nvPr>
        </p:nvSpPr>
        <p:spPr>
          <a:xfrm>
            <a:off x="838200" y="365126"/>
            <a:ext cx="10515599" cy="726892"/>
          </a:xfrm>
        </p:spPr>
        <p:txBody>
          <a:bodyPr>
            <a:normAutofit/>
          </a:bodyPr>
          <a:lstStyle/>
          <a:p>
            <a:r>
              <a:rPr lang="en-US" sz="4000" b="1" dirty="0"/>
              <a:t>DEVELOPMENT FOLLOWING ECONOMIC CRISES</a:t>
            </a:r>
          </a:p>
        </p:txBody>
      </p:sp>
      <p:sp>
        <p:nvSpPr>
          <p:cNvPr id="3" name="Content Placeholder 2">
            <a:extLst>
              <a:ext uri="{FF2B5EF4-FFF2-40B4-BE49-F238E27FC236}">
                <a16:creationId xmlns:a16="http://schemas.microsoft.com/office/drawing/2014/main" id="{9B282647-97E7-43A8-84B4-4E8A4E6664A4}"/>
              </a:ext>
            </a:extLst>
          </p:cNvPr>
          <p:cNvSpPr>
            <a:spLocks noGrp="1"/>
          </p:cNvSpPr>
          <p:nvPr>
            <p:ph idx="1"/>
          </p:nvPr>
        </p:nvSpPr>
        <p:spPr>
          <a:xfrm>
            <a:off x="838200" y="1457144"/>
            <a:ext cx="5532123" cy="4719819"/>
          </a:xfrm>
        </p:spPr>
        <p:txBody>
          <a:bodyPr>
            <a:normAutofit/>
          </a:bodyPr>
          <a:lstStyle/>
          <a:p>
            <a:pPr marL="0" indent="0">
              <a:buNone/>
            </a:pPr>
            <a:r>
              <a:rPr lang="en-US" sz="2000" dirty="0"/>
              <a:t>The </a:t>
            </a:r>
            <a:r>
              <a:rPr lang="en-US" sz="2000" b="1" dirty="0"/>
              <a:t>major economic crisis</a:t>
            </a:r>
            <a:r>
              <a:rPr lang="en-US" sz="2000" dirty="0"/>
              <a:t> of the last decade, together with the </a:t>
            </a:r>
            <a:r>
              <a:rPr lang="en-US" sz="2000" b="1" dirty="0"/>
              <a:t>unprecedented health crisis</a:t>
            </a:r>
            <a:r>
              <a:rPr lang="en-US" sz="2000" dirty="0"/>
              <a:t> of the last two years that generated further aggravation and additional problems entailed negative impacts, </a:t>
            </a:r>
            <a:r>
              <a:rPr lang="en-US" sz="2000" b="1" dirty="0"/>
              <a:t>great recession and lack of growth potential</a:t>
            </a:r>
            <a:r>
              <a:rPr lang="en-US" sz="2000" dirty="0"/>
              <a:t> over a long period of time. </a:t>
            </a:r>
          </a:p>
          <a:p>
            <a:pPr marL="0" indent="0">
              <a:buNone/>
            </a:pPr>
            <a:endParaRPr lang="en-US" sz="2000" dirty="0"/>
          </a:p>
          <a:p>
            <a:pPr marL="0" indent="0">
              <a:buNone/>
            </a:pPr>
            <a:r>
              <a:rPr lang="en-US" sz="2000" dirty="0"/>
              <a:t>As historically confirmed, after economic crises periods it is </a:t>
            </a:r>
            <a:r>
              <a:rPr lang="en-US" sz="2000" b="1" dirty="0"/>
              <a:t>essential to raise the economy, to reverse the situation of great losses suffered during the previous period and to materially strengthen any development efforts. </a:t>
            </a:r>
          </a:p>
          <a:p>
            <a:endParaRPr lang="el-GR" sz="2000" dirty="0"/>
          </a:p>
        </p:txBody>
      </p:sp>
    </p:spTree>
    <p:extLst>
      <p:ext uri="{BB962C8B-B14F-4D97-AF65-F5344CB8AC3E}">
        <p14:creationId xmlns:p14="http://schemas.microsoft.com/office/powerpoint/2010/main" val="184453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5B4F-FBCF-4ED3-98E0-1DEAF6C3916E}"/>
              </a:ext>
            </a:extLst>
          </p:cNvPr>
          <p:cNvSpPr>
            <a:spLocks noGrp="1"/>
          </p:cNvSpPr>
          <p:nvPr>
            <p:ph type="title"/>
          </p:nvPr>
        </p:nvSpPr>
        <p:spPr>
          <a:xfrm>
            <a:off x="126999" y="147627"/>
            <a:ext cx="8318501" cy="658824"/>
          </a:xfrm>
        </p:spPr>
        <p:txBody>
          <a:bodyPr>
            <a:normAutofit/>
          </a:bodyPr>
          <a:lstStyle/>
          <a:p>
            <a:r>
              <a:rPr lang="en-US" sz="4000" b="1" dirty="0"/>
              <a:t>NATIONAL STRATEGIC PLAN FOR GREECE</a:t>
            </a:r>
          </a:p>
        </p:txBody>
      </p:sp>
      <p:sp>
        <p:nvSpPr>
          <p:cNvPr id="3" name="Content Placeholder 2">
            <a:extLst>
              <a:ext uri="{FF2B5EF4-FFF2-40B4-BE49-F238E27FC236}">
                <a16:creationId xmlns:a16="http://schemas.microsoft.com/office/drawing/2014/main" id="{C08FC30E-BF1B-4F66-9F78-2D996DC24455}"/>
              </a:ext>
            </a:extLst>
          </p:cNvPr>
          <p:cNvSpPr>
            <a:spLocks noGrp="1"/>
          </p:cNvSpPr>
          <p:nvPr>
            <p:ph idx="1"/>
          </p:nvPr>
        </p:nvSpPr>
        <p:spPr>
          <a:xfrm>
            <a:off x="126999" y="1333500"/>
            <a:ext cx="6299201" cy="5325438"/>
          </a:xfrm>
        </p:spPr>
        <p:txBody>
          <a:bodyPr>
            <a:normAutofit lnSpcReduction="10000"/>
          </a:bodyPr>
          <a:lstStyle/>
          <a:p>
            <a:pPr marL="0" indent="0">
              <a:buNone/>
            </a:pPr>
            <a:r>
              <a:rPr lang="en-US" sz="2000" dirty="0"/>
              <a:t>The achievement of a </a:t>
            </a:r>
            <a:r>
              <a:rPr lang="en-US" sz="2000" b="1" dirty="0"/>
              <a:t>reliable growth objective</a:t>
            </a:r>
            <a:r>
              <a:rPr lang="en-US" sz="2000" dirty="0"/>
              <a:t> is directly dependent on </a:t>
            </a:r>
            <a:r>
              <a:rPr lang="en-US" sz="2000" b="1" dirty="0"/>
              <a:t>actions made at national and European level.</a:t>
            </a:r>
            <a:r>
              <a:rPr lang="en-US" sz="2000" dirty="0"/>
              <a:t> The €30.5 billion euros of the  European Recovery Fund together with the amounts of the NSRF and other allowances and Private Resources </a:t>
            </a:r>
            <a:r>
              <a:rPr lang="en-US" sz="2000" b="1" dirty="0"/>
              <a:t>cumulatively exceed €90 billion euros</a:t>
            </a:r>
            <a:r>
              <a:rPr lang="en-US" sz="2000" dirty="0"/>
              <a:t>, and make a particularly important factor in supporting and </a:t>
            </a:r>
            <a:r>
              <a:rPr lang="en-US" sz="2000" b="1" dirty="0"/>
              <a:t>strengthening the growth dynamics</a:t>
            </a:r>
            <a:r>
              <a:rPr lang="en-US" sz="2000" dirty="0"/>
              <a:t> and ensuring the objective of closing the financial gap created in previous years.</a:t>
            </a:r>
          </a:p>
          <a:p>
            <a:pPr marL="0" indent="0">
              <a:buNone/>
            </a:pPr>
            <a:r>
              <a:rPr lang="en-US" sz="2000" dirty="0"/>
              <a:t>Looking ahead to an appropriate </a:t>
            </a:r>
            <a:r>
              <a:rPr lang="en-US" sz="2000" b="1" dirty="0"/>
              <a:t>National Strategic Plan</a:t>
            </a:r>
            <a:r>
              <a:rPr lang="en-US" sz="2000" dirty="0"/>
              <a:t> for the implementation in Greece of projects of paramount importance, with spill-over effects to development, is directly linked to a </a:t>
            </a:r>
            <a:r>
              <a:rPr lang="en-US" sz="2000" b="1" dirty="0"/>
              <a:t>strong growth initiative.</a:t>
            </a:r>
            <a:br>
              <a:rPr lang="en-US" sz="2000" dirty="0"/>
            </a:br>
            <a:endParaRPr lang="en-US" sz="2000" dirty="0"/>
          </a:p>
          <a:p>
            <a:pPr marL="0" indent="0">
              <a:buNone/>
            </a:pPr>
            <a:r>
              <a:rPr lang="en-US" sz="2000" b="1" dirty="0"/>
              <a:t>In this initiative, the partnerships and collaborations that can be achieved between Greek and French companies, which show high level of specialization and investment potential, is strong, thus contributing seriously to the development perspective.</a:t>
            </a:r>
          </a:p>
        </p:txBody>
      </p:sp>
      <p:pic>
        <p:nvPicPr>
          <p:cNvPr id="8" name="Picture 7">
            <a:extLst>
              <a:ext uri="{FF2B5EF4-FFF2-40B4-BE49-F238E27FC236}">
                <a16:creationId xmlns:a16="http://schemas.microsoft.com/office/drawing/2014/main" id="{3435E3AF-A702-4CAF-9BC6-51D68875A1E8}"/>
              </a:ext>
            </a:extLst>
          </p:cNvPr>
          <p:cNvPicPr>
            <a:picLocks noChangeAspect="1"/>
          </p:cNvPicPr>
          <p:nvPr/>
        </p:nvPicPr>
        <p:blipFill rotWithShape="1">
          <a:blip r:embed="rId2">
            <a:extLst>
              <a:ext uri="{28A0092B-C50C-407E-A947-70E740481C1C}">
                <a14:useLocalDpi xmlns:a14="http://schemas.microsoft.com/office/drawing/2010/main" val="0"/>
              </a:ext>
            </a:extLst>
          </a:blip>
          <a:srcRect r="500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p:spPr>
      </p:pic>
    </p:spTree>
    <p:extLst>
      <p:ext uri="{BB962C8B-B14F-4D97-AF65-F5344CB8AC3E}">
        <p14:creationId xmlns:p14="http://schemas.microsoft.com/office/powerpoint/2010/main" val="198680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BE50-047C-4C61-8F9B-44BEDF062902}"/>
              </a:ext>
            </a:extLst>
          </p:cNvPr>
          <p:cNvSpPr>
            <a:spLocks noGrp="1"/>
          </p:cNvSpPr>
          <p:nvPr>
            <p:ph type="title"/>
          </p:nvPr>
        </p:nvSpPr>
        <p:spPr>
          <a:xfrm>
            <a:off x="259953" y="89196"/>
            <a:ext cx="6134101" cy="1325563"/>
          </a:xfrm>
        </p:spPr>
        <p:txBody>
          <a:bodyPr vert="horz" lIns="91440" tIns="45720" rIns="91440" bIns="45720" rtlCol="0" anchor="ctr">
            <a:normAutofit fontScale="90000"/>
          </a:bodyPr>
          <a:lstStyle/>
          <a:p>
            <a:r>
              <a:rPr lang="en-US" b="1" dirty="0">
                <a:solidFill>
                  <a:schemeClr val="tx1"/>
                </a:solidFill>
                <a:latin typeface="+mj-lt"/>
                <a:ea typeface="+mj-ea"/>
                <a:cs typeface="+mj-cs"/>
              </a:rPr>
              <a:t>THE CHARACTERISTICS OF SUSTAINABLE DEVELOPMENT</a:t>
            </a:r>
          </a:p>
        </p:txBody>
      </p:sp>
      <p:sp>
        <p:nvSpPr>
          <p:cNvPr id="4" name="Content Placeholder 2">
            <a:extLst>
              <a:ext uri="{FF2B5EF4-FFF2-40B4-BE49-F238E27FC236}">
                <a16:creationId xmlns:a16="http://schemas.microsoft.com/office/drawing/2014/main" id="{41571632-55AE-4CEA-A29A-3F988A46FFF9}"/>
              </a:ext>
            </a:extLst>
          </p:cNvPr>
          <p:cNvSpPr txBox="1">
            <a:spLocks/>
          </p:cNvSpPr>
          <p:nvPr/>
        </p:nvSpPr>
        <p:spPr>
          <a:xfrm>
            <a:off x="209549" y="2235200"/>
            <a:ext cx="6134101" cy="4444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The Greek </a:t>
            </a:r>
            <a:r>
              <a:rPr lang="en-US" sz="2000" b="1" dirty="0"/>
              <a:t>National Strategic Plan</a:t>
            </a:r>
            <a:r>
              <a:rPr lang="en-US" sz="2000" dirty="0"/>
              <a:t>, to the extent that it ensures </a:t>
            </a:r>
            <a:r>
              <a:rPr lang="en-US" sz="2000" b="1" dirty="0"/>
              <a:t>Sustainable Development</a:t>
            </a:r>
            <a:r>
              <a:rPr lang="en-US" sz="2000" dirty="0"/>
              <a:t>, has to be fully linked with and have a positive impact to the </a:t>
            </a:r>
            <a:r>
              <a:rPr lang="en-US" sz="2000" b="1" dirty="0"/>
              <a:t>Economy, the Society and the Environment</a:t>
            </a:r>
            <a:r>
              <a:rPr lang="en-US" sz="2000" dirty="0"/>
              <a:t>.</a:t>
            </a:r>
          </a:p>
          <a:p>
            <a:pPr marL="0" indent="0">
              <a:buNone/>
            </a:pPr>
            <a:endParaRPr lang="en-US" sz="2000" dirty="0"/>
          </a:p>
          <a:p>
            <a:pPr marL="0" indent="0">
              <a:buNone/>
            </a:pPr>
            <a:r>
              <a:rPr lang="en-US" sz="2000" dirty="0"/>
              <a:t>The broadening of the concept of development, beyond its usually purely financial dimension, and in the direction of positive </a:t>
            </a:r>
            <a:r>
              <a:rPr lang="en-US" sz="2000" b="1" dirty="0"/>
              <a:t>reinforcement of</a:t>
            </a:r>
            <a:r>
              <a:rPr lang="en-US" sz="2000" dirty="0"/>
              <a:t> </a:t>
            </a:r>
            <a:r>
              <a:rPr lang="en-US" sz="2000" b="1" dirty="0"/>
              <a:t>social and environmental attribute</a:t>
            </a:r>
            <a:r>
              <a:rPr lang="en-US" sz="2000" dirty="0"/>
              <a:t>, is the new, current, major issue that</a:t>
            </a:r>
            <a:r>
              <a:rPr lang="en-US" sz="2000" b="1" dirty="0"/>
              <a:t> has all the characteristics of Sustainability, a modern claim, the achievement of which is the aim worldwide</a:t>
            </a:r>
            <a:r>
              <a:rPr lang="en-US" sz="2000" dirty="0"/>
              <a:t>.</a:t>
            </a:r>
          </a:p>
          <a:p>
            <a:endParaRPr lang="en-US" sz="2000" dirty="0"/>
          </a:p>
        </p:txBody>
      </p:sp>
      <p:pic>
        <p:nvPicPr>
          <p:cNvPr id="18" name="Picture 17" descr="Windmill and Solar Panels">
            <a:extLst>
              <a:ext uri="{FF2B5EF4-FFF2-40B4-BE49-F238E27FC236}">
                <a16:creationId xmlns:a16="http://schemas.microsoft.com/office/drawing/2014/main" id="{08A822A8-35A5-4BAA-9F78-AD328C9626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41" r="17637"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20" name="Picture 19" descr="Aerial view of bridge and Hoover Dam over river">
            <a:extLst>
              <a:ext uri="{FF2B5EF4-FFF2-40B4-BE49-F238E27FC236}">
                <a16:creationId xmlns:a16="http://schemas.microsoft.com/office/drawing/2014/main" id="{81F8C2A2-6287-4670-BE7B-566054C469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36" r="23848" b="-4"/>
          <a:stretch/>
        </p:blipFill>
        <p:spPr>
          <a:xfrm>
            <a:off x="6824838"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98919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BE50-047C-4C61-8F9B-44BEDF062902}"/>
              </a:ext>
            </a:extLst>
          </p:cNvPr>
          <p:cNvSpPr>
            <a:spLocks noGrp="1"/>
          </p:cNvSpPr>
          <p:nvPr>
            <p:ph type="title"/>
          </p:nvPr>
        </p:nvSpPr>
        <p:spPr>
          <a:xfrm>
            <a:off x="249206" y="122071"/>
            <a:ext cx="9847294" cy="636443"/>
          </a:xfrm>
        </p:spPr>
        <p:txBody>
          <a:bodyPr>
            <a:normAutofit fontScale="90000"/>
          </a:bodyPr>
          <a:lstStyle/>
          <a:p>
            <a:r>
              <a:rPr lang="en-US" b="1" dirty="0"/>
              <a:t>SUSTAINABLE TRANSPORT INFRASTRUCTURE</a:t>
            </a:r>
          </a:p>
        </p:txBody>
      </p:sp>
      <p:sp>
        <p:nvSpPr>
          <p:cNvPr id="3" name="Content Placeholder 2">
            <a:extLst>
              <a:ext uri="{FF2B5EF4-FFF2-40B4-BE49-F238E27FC236}">
                <a16:creationId xmlns:a16="http://schemas.microsoft.com/office/drawing/2014/main" id="{9B49206D-B7B1-4E65-A412-58BC2FD7A430}"/>
              </a:ext>
            </a:extLst>
          </p:cNvPr>
          <p:cNvSpPr>
            <a:spLocks noGrp="1"/>
          </p:cNvSpPr>
          <p:nvPr>
            <p:ph idx="1"/>
          </p:nvPr>
        </p:nvSpPr>
        <p:spPr>
          <a:xfrm>
            <a:off x="249206" y="1289051"/>
            <a:ext cx="6069044" cy="5359400"/>
          </a:xfrm>
        </p:spPr>
        <p:txBody>
          <a:bodyPr>
            <a:normAutofit/>
          </a:bodyPr>
          <a:lstStyle/>
          <a:p>
            <a:pPr marL="0" indent="0">
              <a:buNone/>
            </a:pPr>
            <a:r>
              <a:rPr lang="en-US" sz="2000" b="1" dirty="0"/>
              <a:t>Sustainable transport infrastructure</a:t>
            </a:r>
            <a:r>
              <a:rPr lang="en-US" sz="2000" dirty="0"/>
              <a:t> in particular, demonstrates </a:t>
            </a:r>
            <a:r>
              <a:rPr lang="en-US" sz="2000" b="1" dirty="0"/>
              <a:t>social and environmental characteristics</a:t>
            </a:r>
            <a:r>
              <a:rPr lang="en-US" sz="2000" dirty="0"/>
              <a:t>, on top of </a:t>
            </a:r>
            <a:r>
              <a:rPr lang="en-US" sz="2000" b="1" dirty="0"/>
              <a:t>their contribution to the economy</a:t>
            </a:r>
            <a:r>
              <a:rPr lang="en-US" sz="2000" dirty="0"/>
              <a:t>.</a:t>
            </a:r>
          </a:p>
          <a:p>
            <a:pPr marL="0" indent="0">
              <a:buNone/>
            </a:pPr>
            <a:r>
              <a:rPr lang="en-US" sz="2000" b="1" dirty="0"/>
              <a:t>Unlike various highly polluting activities</a:t>
            </a:r>
            <a:r>
              <a:rPr lang="en-US" sz="2000" dirty="0"/>
              <a:t>, the overexploitation of natural resources, the degradation of ecosystems, etc., </a:t>
            </a:r>
            <a:r>
              <a:rPr lang="en-US" sz="2000" b="1" dirty="0"/>
              <a:t>this type of Infrastructure with the combined transport networks, which obviously have a developmental impact on wider interconnected areas</a:t>
            </a:r>
            <a:r>
              <a:rPr lang="en-US" sz="2000" dirty="0"/>
              <a:t>, which enhances the productive process and facilitates the development of tourist activity, </a:t>
            </a:r>
            <a:r>
              <a:rPr lang="en-US" sz="2000" b="1" dirty="0"/>
              <a:t>not only support decisively the economy, but also have a direct social and environmental impact</a:t>
            </a:r>
            <a:r>
              <a:rPr lang="en-US" sz="2000" dirty="0"/>
              <a:t>.</a:t>
            </a:r>
          </a:p>
        </p:txBody>
      </p:sp>
      <p:pic>
        <p:nvPicPr>
          <p:cNvPr id="5" name="Picture 4" descr="Vehicle speeding down a mountain road at dusk">
            <a:extLst>
              <a:ext uri="{FF2B5EF4-FFF2-40B4-BE49-F238E27FC236}">
                <a16:creationId xmlns:a16="http://schemas.microsoft.com/office/drawing/2014/main" id="{3357728B-7641-4FE9-B85C-1271262D9A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58" r="28291"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93729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0A47-6ACB-4337-93D0-D9C2FD72A6A1}"/>
              </a:ext>
            </a:extLst>
          </p:cNvPr>
          <p:cNvSpPr>
            <a:spLocks noGrp="1"/>
          </p:cNvSpPr>
          <p:nvPr>
            <p:ph type="title"/>
          </p:nvPr>
        </p:nvSpPr>
        <p:spPr>
          <a:xfrm>
            <a:off x="259970" y="173183"/>
            <a:ext cx="5588637" cy="739629"/>
          </a:xfrm>
        </p:spPr>
        <p:txBody>
          <a:bodyPr>
            <a:normAutofit/>
          </a:bodyPr>
          <a:lstStyle/>
          <a:p>
            <a:r>
              <a:rPr lang="en-US" sz="4000" b="1" dirty="0"/>
              <a:t>TRANSPORT NETWORKS</a:t>
            </a:r>
          </a:p>
        </p:txBody>
      </p:sp>
      <p:sp>
        <p:nvSpPr>
          <p:cNvPr id="3" name="Content Placeholder 2">
            <a:extLst>
              <a:ext uri="{FF2B5EF4-FFF2-40B4-BE49-F238E27FC236}">
                <a16:creationId xmlns:a16="http://schemas.microsoft.com/office/drawing/2014/main" id="{61D26E1E-4241-4B56-90D2-5A82C5BDCB2A}"/>
              </a:ext>
            </a:extLst>
          </p:cNvPr>
          <p:cNvSpPr>
            <a:spLocks noGrp="1"/>
          </p:cNvSpPr>
          <p:nvPr>
            <p:ph idx="1"/>
          </p:nvPr>
        </p:nvSpPr>
        <p:spPr>
          <a:xfrm>
            <a:off x="259969" y="979189"/>
            <a:ext cx="6045837" cy="5705628"/>
          </a:xfrm>
        </p:spPr>
        <p:txBody>
          <a:bodyPr>
            <a:normAutofit/>
          </a:bodyPr>
          <a:lstStyle/>
          <a:p>
            <a:pPr marL="0" indent="0">
              <a:buNone/>
            </a:pPr>
            <a:r>
              <a:rPr lang="en-US" sz="2000" b="1" dirty="0"/>
              <a:t>Infrastructure</a:t>
            </a:r>
            <a:r>
              <a:rPr lang="en-US" sz="2000" dirty="0"/>
              <a:t> such as the </a:t>
            </a:r>
            <a:r>
              <a:rPr lang="en-US" sz="2000" b="1" dirty="0"/>
              <a:t>network</a:t>
            </a:r>
            <a:r>
              <a:rPr lang="en-US" sz="2000" dirty="0"/>
              <a:t> of existing and under construction </a:t>
            </a:r>
            <a:r>
              <a:rPr lang="en-US" sz="2000" b="1" dirty="0"/>
              <a:t>motorways</a:t>
            </a:r>
            <a:r>
              <a:rPr lang="en-US" sz="2000" dirty="0"/>
              <a:t> in Greece, contribute in particular to overcoming of geographical and social exclusion, improvement of the day to day life of our fellow citizens and create predicament for social development, with </a:t>
            </a:r>
            <a:r>
              <a:rPr lang="en-US" sz="2000" b="1" dirty="0"/>
              <a:t>social characteristics</a:t>
            </a:r>
            <a:r>
              <a:rPr lang="en-US" sz="2000" dirty="0"/>
              <a:t>, while at the same time having a </a:t>
            </a:r>
            <a:r>
              <a:rPr lang="en-US" sz="2000" b="1" dirty="0"/>
              <a:t>positive environmental impact by greatly facilitating traffic</a:t>
            </a:r>
            <a:r>
              <a:rPr lang="en-US" sz="2000" dirty="0"/>
              <a:t>.</a:t>
            </a:r>
            <a:br>
              <a:rPr lang="en-US" sz="2000" dirty="0"/>
            </a:br>
            <a:br>
              <a:rPr lang="en-US" sz="2000" dirty="0"/>
            </a:br>
            <a:endParaRPr lang="en-US" sz="2000" dirty="0"/>
          </a:p>
          <a:p>
            <a:pPr marL="0" indent="0">
              <a:buNone/>
            </a:pPr>
            <a:r>
              <a:rPr lang="en-US" sz="2000" dirty="0"/>
              <a:t>Similarly, other transport infrastructure, such as </a:t>
            </a:r>
            <a:r>
              <a:rPr lang="en-US" sz="2000" b="1" dirty="0"/>
              <a:t>railways</a:t>
            </a:r>
            <a:r>
              <a:rPr lang="en-US" sz="2000" dirty="0"/>
              <a:t>, other</a:t>
            </a:r>
            <a:r>
              <a:rPr lang="en-US" sz="2000" b="1" dirty="0"/>
              <a:t> permanent track transport systems</a:t>
            </a:r>
            <a:r>
              <a:rPr lang="en-US" sz="2000" dirty="0"/>
              <a:t>, such as </a:t>
            </a:r>
            <a:r>
              <a:rPr lang="en-US" sz="2000" b="1" dirty="0"/>
              <a:t>trams</a:t>
            </a:r>
            <a:r>
              <a:rPr lang="en-US" sz="2000" dirty="0"/>
              <a:t> and </a:t>
            </a:r>
            <a:r>
              <a:rPr lang="en-US" sz="2000" b="1" dirty="0"/>
              <a:t>metros</a:t>
            </a:r>
            <a:r>
              <a:rPr lang="en-US" sz="2000" dirty="0"/>
              <a:t>, </a:t>
            </a:r>
            <a:r>
              <a:rPr lang="en-US" sz="2000" b="1" dirty="0"/>
              <a:t>have a significant positive environmental and social impact</a:t>
            </a:r>
            <a:r>
              <a:rPr lang="en-US" sz="2000" dirty="0"/>
              <a:t> since they significantly reduce traffic and the emission of polluting gases.</a:t>
            </a:r>
          </a:p>
          <a:p>
            <a:pPr marL="0" indent="0">
              <a:buNone/>
            </a:pPr>
            <a:r>
              <a:rPr lang="en-US" sz="2000" b="1" dirty="0"/>
              <a:t>The completion of the respective networks, which is currently underway, is therefore absolutely imperative and the general planning promoted by the Ministry for Infrastructure &amp; Transports is of great importance.</a:t>
            </a:r>
          </a:p>
        </p:txBody>
      </p:sp>
      <p:pic>
        <p:nvPicPr>
          <p:cNvPr id="14" name="Picture 13" descr="An old railway bridge in black and white">
            <a:extLst>
              <a:ext uri="{FF2B5EF4-FFF2-40B4-BE49-F238E27FC236}">
                <a16:creationId xmlns:a16="http://schemas.microsoft.com/office/drawing/2014/main" id="{0B9C9E02-1F00-4F0D-A8EC-28DC526C0E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40" r="14005"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5" name="Picture 14" descr="A picture containing spaghetti junction, building, road, highway&#10;&#10;Description automatically generated">
            <a:extLst>
              <a:ext uri="{FF2B5EF4-FFF2-40B4-BE49-F238E27FC236}">
                <a16:creationId xmlns:a16="http://schemas.microsoft.com/office/drawing/2014/main" id="{0A32B54E-FD6B-4676-8A2D-26F2AEC62F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64" r="13897" b="3"/>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1" name="Picture 10" descr="View of motion blurred underground railway">
            <a:extLst>
              <a:ext uri="{FF2B5EF4-FFF2-40B4-BE49-F238E27FC236}">
                <a16:creationId xmlns:a16="http://schemas.microsoft.com/office/drawing/2014/main" id="{F039109C-A55E-4B08-A1CB-603ED13DA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127" r="12461"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12131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47028" y="122145"/>
            <a:ext cx="7169772" cy="1022444"/>
          </a:xfrm>
        </p:spPr>
        <p:txBody>
          <a:bodyPr>
            <a:noAutofit/>
          </a:bodyPr>
          <a:lstStyle/>
          <a:p>
            <a:r>
              <a:rPr lang="en-US" sz="4000" b="1" dirty="0"/>
              <a:t>A STRATEGIC PLAN FOR ATTICA REGION</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47029" y="1422399"/>
            <a:ext cx="6503022" cy="5313455"/>
          </a:xfrm>
        </p:spPr>
        <p:txBody>
          <a:bodyPr>
            <a:normAutofit/>
          </a:bodyPr>
          <a:lstStyle/>
          <a:p>
            <a:pPr marL="0" indent="0">
              <a:buNone/>
            </a:pPr>
            <a:r>
              <a:rPr lang="en-US" sz="2000" dirty="0"/>
              <a:t>There are, however, regions which, within the context of the broader problem-solving and </a:t>
            </a:r>
            <a:r>
              <a:rPr lang="en-US" sz="2000" b="1" dirty="0"/>
              <a:t>sustainable development objective that require special attention</a:t>
            </a:r>
            <a:r>
              <a:rPr lang="en-US" sz="2000" dirty="0"/>
              <a:t>.</a:t>
            </a:r>
          </a:p>
          <a:p>
            <a:pPr marL="0" indent="0">
              <a:buNone/>
            </a:pPr>
            <a:r>
              <a:rPr lang="en-US" sz="2000" b="1" dirty="0"/>
              <a:t>Attica is the most typical case.</a:t>
            </a:r>
          </a:p>
          <a:p>
            <a:pPr marL="0" indent="0">
              <a:buNone/>
            </a:pPr>
            <a:r>
              <a:rPr lang="en-US" sz="2000" dirty="0"/>
              <a:t>The traffic conditions that have developed are completely problematic. </a:t>
            </a:r>
            <a:r>
              <a:rPr lang="en-US" sz="2000" b="1" dirty="0"/>
              <a:t>With a population of around 5.5 million, half the country's population, the absence of reliable infrastructure projects for almost twenty years begs for immediate solutions to deal with acute problems, with an urgent need for quick solutions.</a:t>
            </a:r>
          </a:p>
          <a:p>
            <a:pPr marL="0" indent="0">
              <a:buNone/>
            </a:pPr>
            <a:r>
              <a:rPr lang="en-US" sz="2000" dirty="0"/>
              <a:t>With this respect, </a:t>
            </a:r>
            <a:r>
              <a:rPr lang="en-US" sz="2000" b="1" dirty="0"/>
              <a:t>major road interventions</a:t>
            </a:r>
            <a:r>
              <a:rPr lang="en-US" sz="2000" dirty="0"/>
              <a:t>, in addition to the important initiatives for </a:t>
            </a:r>
            <a:r>
              <a:rPr lang="en-US" sz="2000" b="1" dirty="0"/>
              <a:t>railway, metro and tram</a:t>
            </a:r>
            <a:r>
              <a:rPr lang="en-US" sz="2000" dirty="0"/>
              <a:t>, are absolutely essential, following in particular the rapid development of electrification and autonomous driving.</a:t>
            </a:r>
          </a:p>
          <a:p>
            <a:pPr marL="0" indent="0">
              <a:buNone/>
            </a:pPr>
            <a:r>
              <a:rPr lang="en-US" sz="2000" b="1" dirty="0"/>
              <a:t>It is necessary to specify a STRATEGIC PLAN FOR ATTICA, with emphasis to the road infrastructure projects.</a:t>
            </a:r>
          </a:p>
          <a:p>
            <a:endParaRPr lang="el-GR" sz="2000" dirty="0"/>
          </a:p>
        </p:txBody>
      </p:sp>
      <p:pic>
        <p:nvPicPr>
          <p:cNvPr id="5" name="Picture 4" descr="Cars in a traffic jam">
            <a:extLst>
              <a:ext uri="{FF2B5EF4-FFF2-40B4-BE49-F238E27FC236}">
                <a16:creationId xmlns:a16="http://schemas.microsoft.com/office/drawing/2014/main" id="{E918F2EC-1890-469A-8844-18D343FD3E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812" r="17664" b="2"/>
          <a:stretch/>
        </p:blipFill>
        <p:spPr>
          <a:xfrm>
            <a:off x="9625880" y="4387850"/>
            <a:ext cx="2566121" cy="247015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6" name="Picture 5" descr="Map&#10;&#10;Description automatically generated">
            <a:extLst>
              <a:ext uri="{FF2B5EF4-FFF2-40B4-BE49-F238E27FC236}">
                <a16:creationId xmlns:a16="http://schemas.microsoft.com/office/drawing/2014/main" id="{53E3AA32-40B5-4573-B25A-A3956B1DAB71}"/>
              </a:ext>
            </a:extLst>
          </p:cNvPr>
          <p:cNvPicPr>
            <a:picLocks noChangeAspect="1"/>
          </p:cNvPicPr>
          <p:nvPr/>
        </p:nvPicPr>
        <p:blipFill rotWithShape="1">
          <a:blip r:embed="rId4">
            <a:extLst>
              <a:ext uri="{28A0092B-C50C-407E-A947-70E740481C1C}">
                <a14:useLocalDpi xmlns:a14="http://schemas.microsoft.com/office/drawing/2010/main" val="0"/>
              </a:ext>
            </a:extLst>
          </a:blip>
          <a:srcRect l="3766" r="5" b="5"/>
          <a:stretch/>
        </p:blipFill>
        <p:spPr>
          <a:xfrm>
            <a:off x="6679579" y="1"/>
            <a:ext cx="5490491" cy="469264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24560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243402" y="98620"/>
            <a:ext cx="4479427" cy="659894"/>
          </a:xfrm>
        </p:spPr>
        <p:txBody>
          <a:bodyPr>
            <a:noAutofit/>
          </a:bodyPr>
          <a:lstStyle/>
          <a:p>
            <a:r>
              <a:rPr lang="en-US" b="1"/>
              <a:t>THE PROBLEMS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243402" y="993342"/>
            <a:ext cx="6131518" cy="5644282"/>
          </a:xfrm>
        </p:spPr>
        <p:txBody>
          <a:bodyPr>
            <a:normAutofit/>
          </a:bodyPr>
          <a:lstStyle/>
          <a:p>
            <a:pPr marL="0" indent="0">
              <a:buNone/>
            </a:pPr>
            <a:r>
              <a:rPr lang="en-US" sz="2000" b="1" dirty="0"/>
              <a:t>Very heavy traffic congestion</a:t>
            </a:r>
            <a:r>
              <a:rPr lang="en-US" sz="2000" dirty="0"/>
              <a:t> over a long period of time, </a:t>
            </a:r>
            <a:r>
              <a:rPr lang="en-US" sz="2000" b="1" dirty="0"/>
              <a:t>on a daily basis </a:t>
            </a:r>
            <a:r>
              <a:rPr lang="en-US" sz="2000" dirty="0"/>
              <a:t>and along </a:t>
            </a:r>
            <a:r>
              <a:rPr lang="en-US" sz="2000" b="1" dirty="0"/>
              <a:t>many road sections</a:t>
            </a:r>
            <a:r>
              <a:rPr lang="en-US" sz="2000" dirty="0"/>
              <a:t>.</a:t>
            </a:r>
          </a:p>
          <a:p>
            <a:pPr marL="0" indent="0">
              <a:buNone/>
            </a:pPr>
            <a:r>
              <a:rPr lang="en-US" sz="2000" dirty="0"/>
              <a:t>Large </a:t>
            </a:r>
            <a:r>
              <a:rPr lang="en-US" sz="2000" b="1" dirty="0"/>
              <a:t>losses of working hours</a:t>
            </a:r>
            <a:r>
              <a:rPr lang="en-US" sz="2000" dirty="0"/>
              <a:t> at rush hours to thousands of drivers, with a </a:t>
            </a:r>
            <a:r>
              <a:rPr lang="en-US" sz="2000" b="1" dirty="0"/>
              <a:t>negative impact on productivity </a:t>
            </a:r>
            <a:r>
              <a:rPr lang="en-US" sz="2000" dirty="0"/>
              <a:t>in</a:t>
            </a:r>
            <a:r>
              <a:rPr lang="en-US" sz="2000" b="1" dirty="0"/>
              <a:t> </a:t>
            </a:r>
            <a:r>
              <a:rPr lang="en-US" sz="2000" dirty="0"/>
              <a:t>a critical period for the country.</a:t>
            </a:r>
          </a:p>
          <a:p>
            <a:pPr marL="0" indent="0">
              <a:buNone/>
            </a:pPr>
            <a:r>
              <a:rPr lang="en-US" sz="2000" b="1" dirty="0"/>
              <a:t>Negative environmental impacts</a:t>
            </a:r>
            <a:r>
              <a:rPr lang="en-US" sz="2000" dirty="0"/>
              <a:t>, entailing major degradation due to the emissions of air pollutants (</a:t>
            </a:r>
            <a:r>
              <a:rPr lang="en-US" sz="2000" b="1" dirty="0"/>
              <a:t>CO</a:t>
            </a:r>
            <a:r>
              <a:rPr lang="en-US" sz="2000" b="1" baseline="-25000" dirty="0"/>
              <a:t>2</a:t>
            </a:r>
            <a:r>
              <a:rPr lang="en-US" sz="2000" b="1" dirty="0"/>
              <a:t>, CO</a:t>
            </a:r>
            <a:r>
              <a:rPr lang="en-US" sz="2000" dirty="0"/>
              <a:t>, etc.) over a long period of time, and </a:t>
            </a:r>
            <a:r>
              <a:rPr lang="en-US" sz="2000" b="1" dirty="0"/>
              <a:t>aggravation of conditions</a:t>
            </a:r>
            <a:r>
              <a:rPr lang="en-US" sz="2000" dirty="0"/>
              <a:t> due to a gradual</a:t>
            </a:r>
            <a:r>
              <a:rPr lang="en-US" sz="2000" b="1" dirty="0"/>
              <a:t> increase in traffic</a:t>
            </a:r>
            <a:r>
              <a:rPr lang="en-US" sz="2000" dirty="0"/>
              <a:t>.</a:t>
            </a:r>
          </a:p>
          <a:p>
            <a:pPr marL="0" indent="0">
              <a:buNone/>
            </a:pPr>
            <a:r>
              <a:rPr lang="en-US" sz="2000" dirty="0"/>
              <a:t>Negative impacts with </a:t>
            </a:r>
            <a:r>
              <a:rPr lang="en-US" sz="2000" b="1" dirty="0"/>
              <a:t>serious consequences to the health of the citizen</a:t>
            </a:r>
            <a:r>
              <a:rPr lang="en-US" sz="2000" dirty="0"/>
              <a:t>.</a:t>
            </a:r>
          </a:p>
          <a:p>
            <a:pPr marL="0" indent="0">
              <a:buNone/>
            </a:pPr>
            <a:r>
              <a:rPr lang="en-US" sz="2000" dirty="0"/>
              <a:t>Low positioning of Greece compared to </a:t>
            </a:r>
            <a:r>
              <a:rPr lang="en-US" sz="2000" b="1" dirty="0"/>
              <a:t>key European policy axes on environmental issues</a:t>
            </a:r>
            <a:r>
              <a:rPr lang="en-US" sz="2000" dirty="0"/>
              <a:t>.</a:t>
            </a:r>
          </a:p>
          <a:p>
            <a:pPr marL="0" indent="0">
              <a:buNone/>
            </a:pPr>
            <a:r>
              <a:rPr lang="en-US" sz="2000" b="1" dirty="0"/>
              <a:t>Limitation of growth potential due to the lack of projects contributing to development following the recent economic crisis.</a:t>
            </a:r>
          </a:p>
        </p:txBody>
      </p:sp>
      <p:pic>
        <p:nvPicPr>
          <p:cNvPr id="8" name="Picture 7" descr="A picture containing outdoor, car, driving, way&#10;&#10;Description automatically generated">
            <a:extLst>
              <a:ext uri="{FF2B5EF4-FFF2-40B4-BE49-F238E27FC236}">
                <a16:creationId xmlns:a16="http://schemas.microsoft.com/office/drawing/2014/main" id="{89287A6A-6A27-46B4-8ABF-2A43A4A464B9}"/>
              </a:ext>
            </a:extLst>
          </p:cNvPr>
          <p:cNvPicPr>
            <a:picLocks noChangeAspect="1"/>
          </p:cNvPicPr>
          <p:nvPr/>
        </p:nvPicPr>
        <p:blipFill rotWithShape="1">
          <a:blip r:embed="rId2">
            <a:extLst>
              <a:ext uri="{28A0092B-C50C-407E-A947-70E740481C1C}">
                <a14:useLocalDpi xmlns:a14="http://schemas.microsoft.com/office/drawing/2010/main" val="0"/>
              </a:ext>
            </a:extLst>
          </a:blip>
          <a:srcRect l="11187" r="2206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86073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C2943-D2C1-4D41-9EBA-0031901C5790}"/>
              </a:ext>
            </a:extLst>
          </p:cNvPr>
          <p:cNvSpPr>
            <a:spLocks noGrp="1"/>
          </p:cNvSpPr>
          <p:nvPr>
            <p:ph type="title"/>
          </p:nvPr>
        </p:nvSpPr>
        <p:spPr>
          <a:xfrm>
            <a:off x="3684" y="0"/>
            <a:ext cx="6962266" cy="765061"/>
          </a:xfrm>
        </p:spPr>
        <p:txBody>
          <a:bodyPr>
            <a:noAutofit/>
          </a:bodyPr>
          <a:lstStyle/>
          <a:p>
            <a:r>
              <a:rPr lang="en-US" sz="4000" b="1" dirty="0"/>
              <a:t>OBJECTIVES AND INTERVENTIONS</a:t>
            </a:r>
          </a:p>
        </p:txBody>
      </p:sp>
      <p:sp>
        <p:nvSpPr>
          <p:cNvPr id="3" name="Content Placeholder 2">
            <a:extLst>
              <a:ext uri="{FF2B5EF4-FFF2-40B4-BE49-F238E27FC236}">
                <a16:creationId xmlns:a16="http://schemas.microsoft.com/office/drawing/2014/main" id="{1EE191C0-27C9-4176-930C-6BE89C9936FF}"/>
              </a:ext>
            </a:extLst>
          </p:cNvPr>
          <p:cNvSpPr>
            <a:spLocks noGrp="1"/>
          </p:cNvSpPr>
          <p:nvPr>
            <p:ph idx="1"/>
          </p:nvPr>
        </p:nvSpPr>
        <p:spPr>
          <a:xfrm>
            <a:off x="118412" y="848616"/>
            <a:ext cx="6237937" cy="5925829"/>
          </a:xfrm>
        </p:spPr>
        <p:txBody>
          <a:bodyPr>
            <a:normAutofit lnSpcReduction="10000"/>
          </a:bodyPr>
          <a:lstStyle/>
          <a:p>
            <a:pPr marL="0" indent="0">
              <a:buNone/>
            </a:pPr>
            <a:r>
              <a:rPr lang="en-US" sz="2000" dirty="0"/>
              <a:t>Development of </a:t>
            </a:r>
            <a:r>
              <a:rPr lang="en-US" sz="2000" b="1" dirty="0"/>
              <a:t>combined transportation systems</a:t>
            </a:r>
            <a:r>
              <a:rPr lang="en-US" sz="2000" dirty="0"/>
              <a:t> and </a:t>
            </a:r>
            <a:r>
              <a:rPr lang="en-US" sz="2000" b="1" dirty="0"/>
              <a:t>interconnection of all hubs and points of significance</a:t>
            </a:r>
            <a:r>
              <a:rPr lang="en-US" sz="2000" dirty="0"/>
              <a:t> of the transport network.</a:t>
            </a:r>
          </a:p>
          <a:p>
            <a:pPr marL="0" indent="0">
              <a:buNone/>
            </a:pPr>
            <a:r>
              <a:rPr lang="en-US" sz="2000" dirty="0"/>
              <a:t>Completion of the planned </a:t>
            </a:r>
            <a:r>
              <a:rPr lang="en-US" sz="2000" b="1" dirty="0"/>
              <a:t>expansion</a:t>
            </a:r>
            <a:r>
              <a:rPr lang="en-US" sz="2000" dirty="0"/>
              <a:t> of the Athens International Airport, the ports and </a:t>
            </a:r>
            <a:r>
              <a:rPr lang="en-US" sz="2000" b="1" dirty="0"/>
              <a:t>their connection through rail or road. </a:t>
            </a:r>
          </a:p>
          <a:p>
            <a:pPr marL="0" indent="0">
              <a:buNone/>
            </a:pPr>
            <a:r>
              <a:rPr lang="en-US" sz="2000" dirty="0"/>
              <a:t>Also road improvements where necessary.</a:t>
            </a:r>
          </a:p>
          <a:p>
            <a:pPr marL="0" indent="0">
              <a:buNone/>
            </a:pPr>
            <a:r>
              <a:rPr lang="en-US" sz="2000" dirty="0"/>
              <a:t>Full </a:t>
            </a:r>
            <a:r>
              <a:rPr lang="en-US" sz="2000" b="1" dirty="0"/>
              <a:t>development and extension of permanent track transport systems</a:t>
            </a:r>
            <a:r>
              <a:rPr lang="en-US" sz="2000" dirty="0"/>
              <a:t> (Metro, Tram, Suburban) and other public transport systems.</a:t>
            </a:r>
          </a:p>
          <a:p>
            <a:pPr marL="0" indent="0">
              <a:buNone/>
            </a:pPr>
            <a:r>
              <a:rPr lang="en-US" sz="2000" b="1" dirty="0"/>
              <a:t>Drastic decrease of travel times, of delays and as well as of the resulting air pollution, noise, visual disturbance to the urban network, thanks to the development and interconnection of partially or underground free-flow rings.</a:t>
            </a:r>
          </a:p>
          <a:p>
            <a:pPr marL="0" indent="0">
              <a:buNone/>
            </a:pPr>
            <a:r>
              <a:rPr lang="en-US" sz="2000" b="1" dirty="0"/>
              <a:t>Combination of the above</a:t>
            </a:r>
            <a:r>
              <a:rPr lang="en-US" sz="2000" dirty="0"/>
              <a:t> to the upcoming increase in </a:t>
            </a:r>
            <a:r>
              <a:rPr lang="en-US" sz="2000" b="1" dirty="0"/>
              <a:t>autonomous driving</a:t>
            </a:r>
            <a:r>
              <a:rPr lang="en-US" sz="2000" dirty="0"/>
              <a:t> and </a:t>
            </a:r>
            <a:r>
              <a:rPr lang="en-US" sz="2000" b="1" dirty="0"/>
              <a:t>smart transport</a:t>
            </a:r>
            <a:r>
              <a:rPr lang="en-US" sz="2000" dirty="0"/>
              <a:t> in general.</a:t>
            </a:r>
          </a:p>
          <a:p>
            <a:pPr marL="0" indent="0">
              <a:buNone/>
            </a:pPr>
            <a:r>
              <a:rPr lang="en-US" sz="2000" b="1" dirty="0"/>
              <a:t>There is a number of specific Interventions.</a:t>
            </a:r>
          </a:p>
          <a:p>
            <a:pPr marL="0" indent="0">
              <a:buNone/>
            </a:pPr>
            <a:r>
              <a:rPr lang="en-US" sz="2000" dirty="0"/>
              <a:t>Two typical interventions are presented.</a:t>
            </a:r>
          </a:p>
        </p:txBody>
      </p:sp>
      <p:pic>
        <p:nvPicPr>
          <p:cNvPr id="10" name="Picture 9" descr="A railway junction and power lines">
            <a:extLst>
              <a:ext uri="{FF2B5EF4-FFF2-40B4-BE49-F238E27FC236}">
                <a16:creationId xmlns:a16="http://schemas.microsoft.com/office/drawing/2014/main" id="{250958B2-131F-410E-8BD1-AC8443C768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51" r="14371"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13" name="Picture 12" descr="A picture containing sky, outdoor, mountain, city&#10;&#10;Description automatically generated">
            <a:extLst>
              <a:ext uri="{FF2B5EF4-FFF2-40B4-BE49-F238E27FC236}">
                <a16:creationId xmlns:a16="http://schemas.microsoft.com/office/drawing/2014/main" id="{676B9EBF-80FA-45CA-B312-B60638096DCB}"/>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86" r="18809" b="1"/>
          <a:stretch/>
        </p:blipFill>
        <p:spPr>
          <a:xfrm>
            <a:off x="6585954" y="14695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6" name="Picture 5" descr="Aerial view of parked airplane">
            <a:extLst>
              <a:ext uri="{FF2B5EF4-FFF2-40B4-BE49-F238E27FC236}">
                <a16:creationId xmlns:a16="http://schemas.microsoft.com/office/drawing/2014/main" id="{F5960A33-A11C-4C48-B2DD-F0BDA78239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488" r="40100" b="-3"/>
          <a:stretch/>
        </p:blipFill>
        <p:spPr>
          <a:xfrm>
            <a:off x="9933461" y="765061"/>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4354296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TotalTime>
  <Words>2120</Words>
  <Application>Microsoft Office PowerPoint</Application>
  <PresentationFormat>Widescreen</PresentationFormat>
  <Paragraphs>86</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DEVELOPMENT FOLLOWING ECONOMIC CRISES</vt:lpstr>
      <vt:lpstr>NATIONAL STRATEGIC PLAN FOR GREECE</vt:lpstr>
      <vt:lpstr>THE CHARACTERISTICS OF SUSTAINABLE DEVELOPMENT</vt:lpstr>
      <vt:lpstr>SUSTAINABLE TRANSPORT INFRASTRUCTURE</vt:lpstr>
      <vt:lpstr>TRANSPORT NETWORKS</vt:lpstr>
      <vt:lpstr>A STRATEGIC PLAN FOR ATTICA REGION</vt:lpstr>
      <vt:lpstr>THE PROBLEMS</vt:lpstr>
      <vt:lpstr>OBJECTIVES AND INTERVENTIONS</vt:lpstr>
      <vt:lpstr>1. PROMOTION OF THE ATHENS RIVIERA</vt:lpstr>
      <vt:lpstr>2. INTERVENTIONS TO THE CITY CENTER OF ATHENS</vt:lpstr>
      <vt:lpstr>THE PROCEDURES</vt:lpstr>
      <vt:lpstr>UNSOLICITED PROPOSALS</vt:lpstr>
      <vt:lpstr>NEED FOR IMMEDIATE SOLUTIONS</vt:lpstr>
      <vt:lpstr>FURTHER FINANCING POSSIBILITY</vt:lpstr>
      <vt:lpstr>USE OF INITIAL PAYMENTS TO CONCESSIONS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ΒΙΩΣΙΜΕΣ ΥΠΟΔΟΜΕΣ ΜΕΤΑΦΟΡΩΝ   ΜΟΧΛΟΙ ΑΝΑΠΤΥΞΗΣ  &amp; ΠΡΟΣΕΛΚΥΣΗΣ ΕΠΕΝΔΥΣΕΩΝ </dc:title>
  <dc:creator>Priftis, George (AKTOR CONCESSIONS-GR)</dc:creator>
  <cp:lastModifiedBy>Priftis, George (AKTOR CONCESSIONS-GR)</cp:lastModifiedBy>
  <cp:revision>23</cp:revision>
  <cp:lastPrinted>2021-12-13T08:49:10Z</cp:lastPrinted>
  <dcterms:created xsi:type="dcterms:W3CDTF">2021-12-03T07:22:33Z</dcterms:created>
  <dcterms:modified xsi:type="dcterms:W3CDTF">2021-12-14T10:00:19Z</dcterms:modified>
</cp:coreProperties>
</file>