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268" r:id="rId6"/>
    <p:sldId id="281" r:id="rId7"/>
    <p:sldId id="279" r:id="rId8"/>
    <p:sldId id="272" r:id="rId9"/>
    <p:sldId id="289" r:id="rId10"/>
    <p:sldId id="278" r:id="rId11"/>
    <p:sldId id="286" r:id="rId12"/>
    <p:sldId id="291" r:id="rId13"/>
    <p:sldId id="284" r:id="rId14"/>
    <p:sldId id="288" r:id="rId15"/>
    <p:sldId id="283" r:id="rId16"/>
    <p:sldId id="285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h Constable" initials="SC" lastIdx="2" clrIdx="0">
    <p:extLst>
      <p:ext uri="{19B8F6BF-5375-455C-9EA6-DF929625EA0E}">
        <p15:presenceInfo xmlns:p15="http://schemas.microsoft.com/office/powerpoint/2012/main" userId="S::Susannah.Constable@homeoffice.gov.uk::cae5b8a2-8a1a-46d8-bbfa-2b35212894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8A"/>
    <a:srgbClr val="7AD6CF"/>
    <a:srgbClr val="006666"/>
    <a:srgbClr val="049A8F"/>
    <a:srgbClr val="036D65"/>
    <a:srgbClr val="132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A094B-2E64-439C-89CC-71D6359E6AED}" v="3911" dt="2022-05-09T13:41:13.732"/>
    <p1510:client id="{5CE0CFEB-3ABB-4838-BF96-CC76CB1ADB48}" v="2018" dt="2022-05-09T11:58:42.953"/>
    <p1510:client id="{D4CA8354-2A27-44E7-ADA4-B6D009C4D929}" v="1" dt="2022-05-10T09:35:35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34" autoAdjust="0"/>
  </p:normalViewPr>
  <p:slideViewPr>
    <p:cSldViewPr snapToGrid="0">
      <p:cViewPr varScale="1">
        <p:scale>
          <a:sx n="81" d="100"/>
          <a:sy n="81" d="100"/>
        </p:scale>
        <p:origin x="14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tal Hirani (Migration Advisory Committee)" userId="ccac70bd-f279-4441-abaf-d66dbd7b26cc" providerId="ADAL" clId="{D4CA8354-2A27-44E7-ADA4-B6D009C4D929}"/>
    <pc:docChg chg="undo custSel delSld modSld">
      <pc:chgData name="Hetal Hirani (Migration Advisory Committee)" userId="ccac70bd-f279-4441-abaf-d66dbd7b26cc" providerId="ADAL" clId="{D4CA8354-2A27-44E7-ADA4-B6D009C4D929}" dt="2022-05-10T09:36:59.285" v="34" actId="47"/>
      <pc:docMkLst>
        <pc:docMk/>
      </pc:docMkLst>
      <pc:sldChg chg="modNotesTx">
        <pc:chgData name="Hetal Hirani (Migration Advisory Committee)" userId="ccac70bd-f279-4441-abaf-d66dbd7b26cc" providerId="ADAL" clId="{D4CA8354-2A27-44E7-ADA4-B6D009C4D929}" dt="2022-05-10T09:35:01.533" v="0" actId="20577"/>
        <pc:sldMkLst>
          <pc:docMk/>
          <pc:sldMk cId="3104599869" sldId="268"/>
        </pc:sldMkLst>
      </pc:sldChg>
      <pc:sldChg chg="modNotesTx">
        <pc:chgData name="Hetal Hirani (Migration Advisory Committee)" userId="ccac70bd-f279-4441-abaf-d66dbd7b26cc" providerId="ADAL" clId="{D4CA8354-2A27-44E7-ADA4-B6D009C4D929}" dt="2022-05-10T09:35:08.163" v="3" actId="20577"/>
        <pc:sldMkLst>
          <pc:docMk/>
          <pc:sldMk cId="1784990523" sldId="272"/>
        </pc:sldMkLst>
      </pc:sldChg>
      <pc:sldChg chg="modNotesTx">
        <pc:chgData name="Hetal Hirani (Migration Advisory Committee)" userId="ccac70bd-f279-4441-abaf-d66dbd7b26cc" providerId="ADAL" clId="{D4CA8354-2A27-44E7-ADA4-B6D009C4D929}" dt="2022-05-10T09:35:22.323" v="5" actId="20577"/>
        <pc:sldMkLst>
          <pc:docMk/>
          <pc:sldMk cId="107738719" sldId="278"/>
        </pc:sldMkLst>
      </pc:sldChg>
      <pc:sldChg chg="modNotesTx">
        <pc:chgData name="Hetal Hirani (Migration Advisory Committee)" userId="ccac70bd-f279-4441-abaf-d66dbd7b26cc" providerId="ADAL" clId="{D4CA8354-2A27-44E7-ADA4-B6D009C4D929}" dt="2022-05-10T09:35:05.858" v="2" actId="20577"/>
        <pc:sldMkLst>
          <pc:docMk/>
          <pc:sldMk cId="3735639992" sldId="279"/>
        </pc:sldMkLst>
      </pc:sldChg>
      <pc:sldChg chg="modNotesTx">
        <pc:chgData name="Hetal Hirani (Migration Advisory Committee)" userId="ccac70bd-f279-4441-abaf-d66dbd7b26cc" providerId="ADAL" clId="{D4CA8354-2A27-44E7-ADA4-B6D009C4D929}" dt="2022-05-10T09:35:03.890" v="1" actId="20577"/>
        <pc:sldMkLst>
          <pc:docMk/>
          <pc:sldMk cId="2567080139" sldId="281"/>
        </pc:sldMkLst>
      </pc:sldChg>
      <pc:sldChg chg="modNotesTx">
        <pc:chgData name="Hetal Hirani (Migration Advisory Committee)" userId="ccac70bd-f279-4441-abaf-d66dbd7b26cc" providerId="ADAL" clId="{D4CA8354-2A27-44E7-ADA4-B6D009C4D929}" dt="2022-05-10T09:36:44.395" v="24" actId="20577"/>
        <pc:sldMkLst>
          <pc:docMk/>
          <pc:sldMk cId="2606645515" sldId="283"/>
        </pc:sldMkLst>
      </pc:sldChg>
      <pc:sldChg chg="modNotesTx">
        <pc:chgData name="Hetal Hirani (Migration Advisory Committee)" userId="ccac70bd-f279-4441-abaf-d66dbd7b26cc" providerId="ADAL" clId="{D4CA8354-2A27-44E7-ADA4-B6D009C4D929}" dt="2022-05-10T09:36:27.245" v="21" actId="20577"/>
        <pc:sldMkLst>
          <pc:docMk/>
          <pc:sldMk cId="390933178" sldId="284"/>
        </pc:sldMkLst>
      </pc:sldChg>
      <pc:sldChg chg="modNotesTx">
        <pc:chgData name="Hetal Hirani (Migration Advisory Committee)" userId="ccac70bd-f279-4441-abaf-d66dbd7b26cc" providerId="ADAL" clId="{D4CA8354-2A27-44E7-ADA4-B6D009C4D929}" dt="2022-05-10T09:36:50.763" v="25" actId="20577"/>
        <pc:sldMkLst>
          <pc:docMk/>
          <pc:sldMk cId="3789820511" sldId="285"/>
        </pc:sldMkLst>
      </pc:sldChg>
      <pc:sldChg chg="modNotesTx">
        <pc:chgData name="Hetal Hirani (Migration Advisory Committee)" userId="ccac70bd-f279-4441-abaf-d66dbd7b26cc" providerId="ADAL" clId="{D4CA8354-2A27-44E7-ADA4-B6D009C4D929}" dt="2022-05-10T09:35:26.006" v="6" actId="20577"/>
        <pc:sldMkLst>
          <pc:docMk/>
          <pc:sldMk cId="3066394436" sldId="286"/>
        </pc:sldMkLst>
      </pc:sldChg>
      <pc:sldChg chg="modNotesTx">
        <pc:chgData name="Hetal Hirani (Migration Advisory Committee)" userId="ccac70bd-f279-4441-abaf-d66dbd7b26cc" providerId="ADAL" clId="{D4CA8354-2A27-44E7-ADA4-B6D009C4D929}" dt="2022-05-10T09:36:31.010" v="22" actId="20577"/>
        <pc:sldMkLst>
          <pc:docMk/>
          <pc:sldMk cId="210522191" sldId="288"/>
        </pc:sldMkLst>
      </pc:sldChg>
      <pc:sldChg chg="modNotesTx">
        <pc:chgData name="Hetal Hirani (Migration Advisory Committee)" userId="ccac70bd-f279-4441-abaf-d66dbd7b26cc" providerId="ADAL" clId="{D4CA8354-2A27-44E7-ADA4-B6D009C4D929}" dt="2022-05-10T09:35:15.402" v="4" actId="20577"/>
        <pc:sldMkLst>
          <pc:docMk/>
          <pc:sldMk cId="3311692793" sldId="289"/>
        </pc:sldMkLst>
      </pc:sldChg>
      <pc:sldChg chg="modSp mod modNotesTx">
        <pc:chgData name="Hetal Hirani (Migration Advisory Committee)" userId="ccac70bd-f279-4441-abaf-d66dbd7b26cc" providerId="ADAL" clId="{D4CA8354-2A27-44E7-ADA4-B6D009C4D929}" dt="2022-05-10T09:36:21.182" v="20" actId="207"/>
        <pc:sldMkLst>
          <pc:docMk/>
          <pc:sldMk cId="4054008011" sldId="291"/>
        </pc:sldMkLst>
        <pc:spChg chg="mod">
          <ac:chgData name="Hetal Hirani (Migration Advisory Committee)" userId="ccac70bd-f279-4441-abaf-d66dbd7b26cc" providerId="ADAL" clId="{D4CA8354-2A27-44E7-ADA4-B6D009C4D929}" dt="2022-05-10T09:35:41.383" v="10"/>
          <ac:spMkLst>
            <pc:docMk/>
            <pc:sldMk cId="4054008011" sldId="291"/>
            <ac:spMk id="2" creationId="{27E4BF8A-164C-40D6-9B72-BEFC3C214C16}"/>
          </ac:spMkLst>
        </pc:spChg>
        <pc:spChg chg="mod">
          <ac:chgData name="Hetal Hirani (Migration Advisory Committee)" userId="ccac70bd-f279-4441-abaf-d66dbd7b26cc" providerId="ADAL" clId="{D4CA8354-2A27-44E7-ADA4-B6D009C4D929}" dt="2022-05-10T09:36:21.182" v="20" actId="207"/>
          <ac:spMkLst>
            <pc:docMk/>
            <pc:sldMk cId="4054008011" sldId="291"/>
            <ac:spMk id="8" creationId="{B8AEED19-A79C-4290-8086-CE1C490FD9FB}"/>
          </ac:spMkLst>
        </pc:spChg>
      </pc:sldChg>
      <pc:sldChg chg="del">
        <pc:chgData name="Hetal Hirani (Migration Advisory Committee)" userId="ccac70bd-f279-4441-abaf-d66dbd7b26cc" providerId="ADAL" clId="{D4CA8354-2A27-44E7-ADA4-B6D009C4D929}" dt="2022-05-10T09:36:54.151" v="26" actId="47"/>
        <pc:sldMkLst>
          <pc:docMk/>
          <pc:sldMk cId="1731092752" sldId="292"/>
        </pc:sldMkLst>
      </pc:sldChg>
      <pc:sldChg chg="del">
        <pc:chgData name="Hetal Hirani (Migration Advisory Committee)" userId="ccac70bd-f279-4441-abaf-d66dbd7b26cc" providerId="ADAL" clId="{D4CA8354-2A27-44E7-ADA4-B6D009C4D929}" dt="2022-05-10T09:36:54.990" v="27" actId="47"/>
        <pc:sldMkLst>
          <pc:docMk/>
          <pc:sldMk cId="255218134" sldId="293"/>
        </pc:sldMkLst>
      </pc:sldChg>
      <pc:sldChg chg="del">
        <pc:chgData name="Hetal Hirani (Migration Advisory Committee)" userId="ccac70bd-f279-4441-abaf-d66dbd7b26cc" providerId="ADAL" clId="{D4CA8354-2A27-44E7-ADA4-B6D009C4D929}" dt="2022-05-10T09:36:55.591" v="28" actId="47"/>
        <pc:sldMkLst>
          <pc:docMk/>
          <pc:sldMk cId="681184563" sldId="294"/>
        </pc:sldMkLst>
      </pc:sldChg>
      <pc:sldChg chg="del">
        <pc:chgData name="Hetal Hirani (Migration Advisory Committee)" userId="ccac70bd-f279-4441-abaf-d66dbd7b26cc" providerId="ADAL" clId="{D4CA8354-2A27-44E7-ADA4-B6D009C4D929}" dt="2022-05-10T09:36:56.224" v="29" actId="47"/>
        <pc:sldMkLst>
          <pc:docMk/>
          <pc:sldMk cId="4020752961" sldId="295"/>
        </pc:sldMkLst>
      </pc:sldChg>
      <pc:sldChg chg="del">
        <pc:chgData name="Hetal Hirani (Migration Advisory Committee)" userId="ccac70bd-f279-4441-abaf-d66dbd7b26cc" providerId="ADAL" clId="{D4CA8354-2A27-44E7-ADA4-B6D009C4D929}" dt="2022-05-10T09:36:56.795" v="30" actId="47"/>
        <pc:sldMkLst>
          <pc:docMk/>
          <pc:sldMk cId="3960516183" sldId="296"/>
        </pc:sldMkLst>
      </pc:sldChg>
      <pc:sldChg chg="del">
        <pc:chgData name="Hetal Hirani (Migration Advisory Committee)" userId="ccac70bd-f279-4441-abaf-d66dbd7b26cc" providerId="ADAL" clId="{D4CA8354-2A27-44E7-ADA4-B6D009C4D929}" dt="2022-05-10T09:36:58.045" v="32" actId="47"/>
        <pc:sldMkLst>
          <pc:docMk/>
          <pc:sldMk cId="2817387696" sldId="297"/>
        </pc:sldMkLst>
      </pc:sldChg>
      <pc:sldChg chg="del">
        <pc:chgData name="Hetal Hirani (Migration Advisory Committee)" userId="ccac70bd-f279-4441-abaf-d66dbd7b26cc" providerId="ADAL" clId="{D4CA8354-2A27-44E7-ADA4-B6D009C4D929}" dt="2022-05-10T09:36:58.669" v="33" actId="47"/>
        <pc:sldMkLst>
          <pc:docMk/>
          <pc:sldMk cId="1160308963" sldId="298"/>
        </pc:sldMkLst>
      </pc:sldChg>
      <pc:sldChg chg="del">
        <pc:chgData name="Hetal Hirani (Migration Advisory Committee)" userId="ccac70bd-f279-4441-abaf-d66dbd7b26cc" providerId="ADAL" clId="{D4CA8354-2A27-44E7-ADA4-B6D009C4D929}" dt="2022-05-10T09:36:59.285" v="34" actId="47"/>
        <pc:sldMkLst>
          <pc:docMk/>
          <pc:sldMk cId="2939800187" sldId="300"/>
        </pc:sldMkLst>
      </pc:sldChg>
      <pc:sldChg chg="del">
        <pc:chgData name="Hetal Hirani (Migration Advisory Committee)" userId="ccac70bd-f279-4441-abaf-d66dbd7b26cc" providerId="ADAL" clId="{D4CA8354-2A27-44E7-ADA4-B6D009C4D929}" dt="2022-05-10T09:36:57.443" v="31" actId="47"/>
        <pc:sldMkLst>
          <pc:docMk/>
          <pc:sldMk cId="1331605973" sldId="3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2C1CE-3750-48FE-9212-E3E238721BDA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4" csCatId="colorful" phldr="1"/>
      <dgm:spPr/>
    </dgm:pt>
    <dgm:pt modelId="{470EA382-ECB5-434A-B511-C2B87CCE5AD8}">
      <dgm:prSet phldrT="[Text]"/>
      <dgm:spPr/>
      <dgm:t>
        <a:bodyPr/>
        <a:lstStyle/>
        <a:p>
          <a:r>
            <a:rPr lang="en-GB"/>
            <a:t>Provide</a:t>
          </a:r>
        </a:p>
      </dgm:t>
    </dgm:pt>
    <dgm:pt modelId="{F95896B2-C162-48B5-B3FE-7EBD61A324E1}" type="parTrans" cxnId="{955383BE-0511-4D2B-82DC-AAC346D42A84}">
      <dgm:prSet/>
      <dgm:spPr/>
      <dgm:t>
        <a:bodyPr/>
        <a:lstStyle/>
        <a:p>
          <a:endParaRPr lang="en-GB"/>
        </a:p>
      </dgm:t>
    </dgm:pt>
    <dgm:pt modelId="{2105481A-BFC8-45F7-9136-A77536E3A42A}" type="sibTrans" cxnId="{955383BE-0511-4D2B-82DC-AAC346D42A84}">
      <dgm:prSet/>
      <dgm:spPr/>
      <dgm:t>
        <a:bodyPr/>
        <a:lstStyle/>
        <a:p>
          <a:endParaRPr lang="en-GB"/>
        </a:p>
      </dgm:t>
    </dgm:pt>
    <dgm:pt modelId="{38D28A2D-7FA7-4F6A-AEC2-553606F1C2BD}">
      <dgm:prSet phldrT="[Text]"/>
      <dgm:spPr/>
      <dgm:t>
        <a:bodyPr/>
        <a:lstStyle/>
        <a:p>
          <a:r>
            <a:rPr lang="en-GB"/>
            <a:t>Inform</a:t>
          </a:r>
        </a:p>
      </dgm:t>
    </dgm:pt>
    <dgm:pt modelId="{97C0A314-7AF7-4BF0-89A2-F59DB7586785}" type="parTrans" cxnId="{BFD2619F-2F76-452F-B974-A36A0FF037BB}">
      <dgm:prSet/>
      <dgm:spPr/>
      <dgm:t>
        <a:bodyPr/>
        <a:lstStyle/>
        <a:p>
          <a:endParaRPr lang="en-GB"/>
        </a:p>
      </dgm:t>
    </dgm:pt>
    <dgm:pt modelId="{BCCFACA5-085D-4862-9C3B-440B115F1468}" type="sibTrans" cxnId="{BFD2619F-2F76-452F-B974-A36A0FF037BB}">
      <dgm:prSet/>
      <dgm:spPr/>
      <dgm:t>
        <a:bodyPr/>
        <a:lstStyle/>
        <a:p>
          <a:endParaRPr lang="en-GB"/>
        </a:p>
      </dgm:t>
    </dgm:pt>
    <dgm:pt modelId="{8F222F7A-9AE9-45A2-80BD-251070390E2D}">
      <dgm:prSet phldrT="[Text]"/>
      <dgm:spPr/>
      <dgm:t>
        <a:bodyPr/>
        <a:lstStyle/>
        <a:p>
          <a:r>
            <a:rPr lang="en-GB"/>
            <a:t>Enable</a:t>
          </a:r>
        </a:p>
      </dgm:t>
    </dgm:pt>
    <dgm:pt modelId="{8AC57560-A00B-468B-AE09-C80B09861055}" type="parTrans" cxnId="{1173F617-90B9-405F-BABF-957314754CDC}">
      <dgm:prSet/>
      <dgm:spPr/>
      <dgm:t>
        <a:bodyPr/>
        <a:lstStyle/>
        <a:p>
          <a:endParaRPr lang="en-GB"/>
        </a:p>
      </dgm:t>
    </dgm:pt>
    <dgm:pt modelId="{32FB643D-EF39-413A-BFF6-E8BB91B3AF56}" type="sibTrans" cxnId="{1173F617-90B9-405F-BABF-957314754CDC}">
      <dgm:prSet/>
      <dgm:spPr/>
      <dgm:t>
        <a:bodyPr/>
        <a:lstStyle/>
        <a:p>
          <a:endParaRPr lang="en-GB"/>
        </a:p>
      </dgm:t>
    </dgm:pt>
    <dgm:pt modelId="{ECF3648A-26EB-4269-B2F7-333A4B57BF0D}">
      <dgm:prSet phldrT="[Text]"/>
      <dgm:spPr/>
      <dgm:t>
        <a:bodyPr/>
        <a:lstStyle/>
        <a:p>
          <a:r>
            <a:rPr lang="en-GB"/>
            <a:t>Allow</a:t>
          </a:r>
        </a:p>
      </dgm:t>
    </dgm:pt>
    <dgm:pt modelId="{61131808-750C-4015-AB89-47A77A767498}" type="parTrans" cxnId="{3B3F0759-FB1B-4E1B-87B9-9182F11A443B}">
      <dgm:prSet/>
      <dgm:spPr/>
      <dgm:t>
        <a:bodyPr/>
        <a:lstStyle/>
        <a:p>
          <a:endParaRPr lang="en-GB"/>
        </a:p>
      </dgm:t>
    </dgm:pt>
    <dgm:pt modelId="{F681943B-6B1E-49B6-9E3A-D480399C9C26}" type="sibTrans" cxnId="{3B3F0759-FB1B-4E1B-87B9-9182F11A443B}">
      <dgm:prSet/>
      <dgm:spPr/>
      <dgm:t>
        <a:bodyPr/>
        <a:lstStyle/>
        <a:p>
          <a:endParaRPr lang="en-GB"/>
        </a:p>
      </dgm:t>
    </dgm:pt>
    <dgm:pt modelId="{F5211A56-5C62-42A8-9E09-117AE2BC7294}" type="pres">
      <dgm:prSet presAssocID="{4FD2C1CE-3750-48FE-9212-E3E238721BDA}" presName="compositeShape" presStyleCnt="0">
        <dgm:presLayoutVars>
          <dgm:chMax val="9"/>
          <dgm:dir/>
          <dgm:resizeHandles val="exact"/>
        </dgm:presLayoutVars>
      </dgm:prSet>
      <dgm:spPr/>
    </dgm:pt>
    <dgm:pt modelId="{D9B9CA35-C04D-4C3D-B76C-D725787381C8}" type="pres">
      <dgm:prSet presAssocID="{4FD2C1CE-3750-48FE-9212-E3E238721BDA}" presName="triangle1" presStyleLbl="node1" presStyleIdx="0" presStyleCnt="4">
        <dgm:presLayoutVars>
          <dgm:bulletEnabled val="1"/>
        </dgm:presLayoutVars>
      </dgm:prSet>
      <dgm:spPr/>
    </dgm:pt>
    <dgm:pt modelId="{9DCDDE4F-080B-4622-B780-0A064B592FF9}" type="pres">
      <dgm:prSet presAssocID="{4FD2C1CE-3750-48FE-9212-E3E238721BDA}" presName="triangle2" presStyleLbl="node1" presStyleIdx="1" presStyleCnt="4">
        <dgm:presLayoutVars>
          <dgm:bulletEnabled val="1"/>
        </dgm:presLayoutVars>
      </dgm:prSet>
      <dgm:spPr/>
    </dgm:pt>
    <dgm:pt modelId="{8BB89B78-5DEF-431B-ACF9-230741582BA1}" type="pres">
      <dgm:prSet presAssocID="{4FD2C1CE-3750-48FE-9212-E3E238721BDA}" presName="triangle3" presStyleLbl="node1" presStyleIdx="2" presStyleCnt="4">
        <dgm:presLayoutVars>
          <dgm:bulletEnabled val="1"/>
        </dgm:presLayoutVars>
      </dgm:prSet>
      <dgm:spPr/>
    </dgm:pt>
    <dgm:pt modelId="{550EBA8B-8DE2-4071-84D9-C7D5B620A548}" type="pres">
      <dgm:prSet presAssocID="{4FD2C1CE-3750-48FE-9212-E3E238721BDA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1173F617-90B9-405F-BABF-957314754CDC}" srcId="{4FD2C1CE-3750-48FE-9212-E3E238721BDA}" destId="{8F222F7A-9AE9-45A2-80BD-251070390E2D}" srcOrd="2" destOrd="0" parTransId="{8AC57560-A00B-468B-AE09-C80B09861055}" sibTransId="{32FB643D-EF39-413A-BFF6-E8BB91B3AF56}"/>
    <dgm:cxn modelId="{2CD2021A-31F0-457D-8CB8-23C6667F799E}" type="presOf" srcId="{470EA382-ECB5-434A-B511-C2B87CCE5AD8}" destId="{D9B9CA35-C04D-4C3D-B76C-D725787381C8}" srcOrd="0" destOrd="0" presId="urn:microsoft.com/office/officeart/2005/8/layout/pyramid4"/>
    <dgm:cxn modelId="{66796F1B-58D7-40CD-8DD8-E9F961F0C95A}" type="presOf" srcId="{4FD2C1CE-3750-48FE-9212-E3E238721BDA}" destId="{F5211A56-5C62-42A8-9E09-117AE2BC7294}" srcOrd="0" destOrd="0" presId="urn:microsoft.com/office/officeart/2005/8/layout/pyramid4"/>
    <dgm:cxn modelId="{6D2C1462-355D-45BF-8735-4D1F7346F1D5}" type="presOf" srcId="{ECF3648A-26EB-4269-B2F7-333A4B57BF0D}" destId="{550EBA8B-8DE2-4071-84D9-C7D5B620A548}" srcOrd="0" destOrd="0" presId="urn:microsoft.com/office/officeart/2005/8/layout/pyramid4"/>
    <dgm:cxn modelId="{17E9A771-7E2C-4375-9713-40E295BB83BC}" type="presOf" srcId="{8F222F7A-9AE9-45A2-80BD-251070390E2D}" destId="{8BB89B78-5DEF-431B-ACF9-230741582BA1}" srcOrd="0" destOrd="0" presId="urn:microsoft.com/office/officeart/2005/8/layout/pyramid4"/>
    <dgm:cxn modelId="{3B3F0759-FB1B-4E1B-87B9-9182F11A443B}" srcId="{4FD2C1CE-3750-48FE-9212-E3E238721BDA}" destId="{ECF3648A-26EB-4269-B2F7-333A4B57BF0D}" srcOrd="3" destOrd="0" parTransId="{61131808-750C-4015-AB89-47A77A767498}" sibTransId="{F681943B-6B1E-49B6-9E3A-D480399C9C26}"/>
    <dgm:cxn modelId="{BFD2619F-2F76-452F-B974-A36A0FF037BB}" srcId="{4FD2C1CE-3750-48FE-9212-E3E238721BDA}" destId="{38D28A2D-7FA7-4F6A-AEC2-553606F1C2BD}" srcOrd="1" destOrd="0" parTransId="{97C0A314-7AF7-4BF0-89A2-F59DB7586785}" sibTransId="{BCCFACA5-085D-4862-9C3B-440B115F1468}"/>
    <dgm:cxn modelId="{955383BE-0511-4D2B-82DC-AAC346D42A84}" srcId="{4FD2C1CE-3750-48FE-9212-E3E238721BDA}" destId="{470EA382-ECB5-434A-B511-C2B87CCE5AD8}" srcOrd="0" destOrd="0" parTransId="{F95896B2-C162-48B5-B3FE-7EBD61A324E1}" sibTransId="{2105481A-BFC8-45F7-9136-A77536E3A42A}"/>
    <dgm:cxn modelId="{0442F7F7-ED36-4F4B-BAF1-C28506876410}" type="presOf" srcId="{38D28A2D-7FA7-4F6A-AEC2-553606F1C2BD}" destId="{9DCDDE4F-080B-4622-B780-0A064B592FF9}" srcOrd="0" destOrd="0" presId="urn:microsoft.com/office/officeart/2005/8/layout/pyramid4"/>
    <dgm:cxn modelId="{3F4EE475-41BC-4799-AF58-5DF1EA849C04}" type="presParOf" srcId="{F5211A56-5C62-42A8-9E09-117AE2BC7294}" destId="{D9B9CA35-C04D-4C3D-B76C-D725787381C8}" srcOrd="0" destOrd="0" presId="urn:microsoft.com/office/officeart/2005/8/layout/pyramid4"/>
    <dgm:cxn modelId="{E65CC120-706F-41A3-8052-031D5B545B4A}" type="presParOf" srcId="{F5211A56-5C62-42A8-9E09-117AE2BC7294}" destId="{9DCDDE4F-080B-4622-B780-0A064B592FF9}" srcOrd="1" destOrd="0" presId="urn:microsoft.com/office/officeart/2005/8/layout/pyramid4"/>
    <dgm:cxn modelId="{24BC311F-6B29-4799-9484-93D07FA658FA}" type="presParOf" srcId="{F5211A56-5C62-42A8-9E09-117AE2BC7294}" destId="{8BB89B78-5DEF-431B-ACF9-230741582BA1}" srcOrd="2" destOrd="0" presId="urn:microsoft.com/office/officeart/2005/8/layout/pyramid4"/>
    <dgm:cxn modelId="{B70310E4-FD0E-4612-B21F-95F218253E62}" type="presParOf" srcId="{F5211A56-5C62-42A8-9E09-117AE2BC7294}" destId="{550EBA8B-8DE2-4071-84D9-C7D5B620A54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5BB93-F2F2-475E-844A-837E2643D024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FB8D4CC2-E266-4C56-B697-287D40563CE3}">
      <dgm:prSet phldrT="[Text]" custT="1"/>
      <dgm:spPr/>
      <dgm:t>
        <a:bodyPr/>
        <a:lstStyle/>
        <a:p>
          <a:r>
            <a:rPr lang="en-GB" sz="1400" b="1">
              <a:solidFill>
                <a:schemeClr val="bg2"/>
              </a:solidFill>
            </a:rPr>
            <a:t>Skilled</a:t>
          </a:r>
        </a:p>
      </dgm:t>
    </dgm:pt>
    <dgm:pt modelId="{B96E2BC4-B50D-41FA-9B41-9F005029D7EB}" type="parTrans" cxnId="{5D1C82BF-BC32-4EAC-9F02-C37B86A4EB8A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08BB3C75-A77B-4403-A247-1CB849EB6E10}" type="sibTrans" cxnId="{5D1C82BF-BC32-4EAC-9F02-C37B86A4EB8A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E45BC29C-0450-435B-844E-D5EA1449BE67}">
      <dgm:prSet phldrT="[Text]" custT="1"/>
      <dgm:spPr/>
      <dgm:t>
        <a:bodyPr/>
        <a:lstStyle/>
        <a:p>
          <a:r>
            <a:rPr lang="en-GB" sz="1400" b="1">
              <a:solidFill>
                <a:schemeClr val="bg2"/>
              </a:solidFill>
            </a:rPr>
            <a:t>Shortage</a:t>
          </a:r>
        </a:p>
      </dgm:t>
    </dgm:pt>
    <dgm:pt modelId="{7214988E-36A9-4B19-B36C-ED6B8A0DF341}" type="parTrans" cxnId="{DF94065D-760E-4C1D-A356-EC45065BA0B7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A3B1A506-691C-4F4F-95D6-7773194F1C18}" type="sibTrans" cxnId="{DF94065D-760E-4C1D-A356-EC45065BA0B7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42EF4211-FFD1-4468-B07C-01464FE4103B}">
      <dgm:prSet phldrT="[Text]" custT="1"/>
      <dgm:spPr/>
      <dgm:t>
        <a:bodyPr/>
        <a:lstStyle/>
        <a:p>
          <a:r>
            <a:rPr lang="en-GB" sz="1400" b="1">
              <a:solidFill>
                <a:schemeClr val="bg2"/>
              </a:solidFill>
            </a:rPr>
            <a:t>Sensible</a:t>
          </a:r>
        </a:p>
      </dgm:t>
    </dgm:pt>
    <dgm:pt modelId="{EB0F9BF5-32BC-4B92-BF55-DBC9648D698D}" type="parTrans" cxnId="{0DABA438-AB6B-4E23-A8D7-47BD74A286C7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AACCFC75-DCD3-413E-B704-B921C9CBC786}" type="sibTrans" cxnId="{0DABA438-AB6B-4E23-A8D7-47BD74A286C7}">
      <dgm:prSet/>
      <dgm:spPr/>
      <dgm:t>
        <a:bodyPr/>
        <a:lstStyle/>
        <a:p>
          <a:endParaRPr lang="en-GB" sz="1400" b="1">
            <a:solidFill>
              <a:schemeClr val="bg2"/>
            </a:solidFill>
          </a:endParaRPr>
        </a:p>
      </dgm:t>
    </dgm:pt>
    <dgm:pt modelId="{54160E8A-99F3-46DF-B5D2-1FA53AC19161}" type="pres">
      <dgm:prSet presAssocID="{C905BB93-F2F2-475E-844A-837E2643D024}" presName="Name0" presStyleCnt="0">
        <dgm:presLayoutVars>
          <dgm:dir/>
          <dgm:resizeHandles val="exact"/>
        </dgm:presLayoutVars>
      </dgm:prSet>
      <dgm:spPr/>
    </dgm:pt>
    <dgm:pt modelId="{046B73E0-B079-47BD-A20F-E2F8AF5C2FB5}" type="pres">
      <dgm:prSet presAssocID="{C905BB93-F2F2-475E-844A-837E2643D024}" presName="arrow" presStyleLbl="bgShp" presStyleIdx="0" presStyleCnt="1" custScaleY="155274"/>
      <dgm:spPr/>
    </dgm:pt>
    <dgm:pt modelId="{82BB0614-DFCA-44E0-9D68-E65E8EB6F76D}" type="pres">
      <dgm:prSet presAssocID="{C905BB93-F2F2-475E-844A-837E2643D024}" presName="points" presStyleCnt="0"/>
      <dgm:spPr/>
    </dgm:pt>
    <dgm:pt modelId="{AD07D2EB-B657-4889-8104-5C83C464614E}" type="pres">
      <dgm:prSet presAssocID="{FB8D4CC2-E266-4C56-B697-287D40563CE3}" presName="compositeA" presStyleCnt="0"/>
      <dgm:spPr/>
    </dgm:pt>
    <dgm:pt modelId="{69F6CA30-FCE0-4CCB-B5F4-B8EC82B90A83}" type="pres">
      <dgm:prSet presAssocID="{FB8D4CC2-E266-4C56-B697-287D40563CE3}" presName="textA" presStyleLbl="revTx" presStyleIdx="0" presStyleCnt="3">
        <dgm:presLayoutVars>
          <dgm:bulletEnabled val="1"/>
        </dgm:presLayoutVars>
      </dgm:prSet>
      <dgm:spPr/>
    </dgm:pt>
    <dgm:pt modelId="{CFA4F410-A3BE-41B2-BDB0-BE26E6E5228D}" type="pres">
      <dgm:prSet presAssocID="{FB8D4CC2-E266-4C56-B697-287D40563CE3}" presName="circleA" presStyleLbl="node1" presStyleIdx="0" presStyleCnt="3" custScaleX="157102" custScaleY="157102"/>
      <dgm:spPr>
        <a:solidFill>
          <a:srgbClr val="303D82"/>
        </a:solidFill>
      </dgm:spPr>
    </dgm:pt>
    <dgm:pt modelId="{5BBB8B7F-2F90-4C30-969B-A5ABC86EAAE0}" type="pres">
      <dgm:prSet presAssocID="{FB8D4CC2-E266-4C56-B697-287D40563CE3}" presName="spaceA" presStyleCnt="0"/>
      <dgm:spPr/>
    </dgm:pt>
    <dgm:pt modelId="{FF51D599-01A2-4E72-BAEF-36ACE0D462D4}" type="pres">
      <dgm:prSet presAssocID="{08BB3C75-A77B-4403-A247-1CB849EB6E10}" presName="space" presStyleCnt="0"/>
      <dgm:spPr/>
    </dgm:pt>
    <dgm:pt modelId="{1B6E14C8-151F-42D1-B0E1-696C1AC2EBAF}" type="pres">
      <dgm:prSet presAssocID="{E45BC29C-0450-435B-844E-D5EA1449BE67}" presName="compositeB" presStyleCnt="0"/>
      <dgm:spPr/>
    </dgm:pt>
    <dgm:pt modelId="{C5B2BD9F-2776-4B93-A0B3-3B82A4410BEF}" type="pres">
      <dgm:prSet presAssocID="{E45BC29C-0450-435B-844E-D5EA1449BE67}" presName="textB" presStyleLbl="revTx" presStyleIdx="1" presStyleCnt="3">
        <dgm:presLayoutVars>
          <dgm:bulletEnabled val="1"/>
        </dgm:presLayoutVars>
      </dgm:prSet>
      <dgm:spPr/>
    </dgm:pt>
    <dgm:pt modelId="{F357FB11-F678-40B9-91BC-A5B281AC07B3}" type="pres">
      <dgm:prSet presAssocID="{E45BC29C-0450-435B-844E-D5EA1449BE67}" presName="circleB" presStyleLbl="node1" presStyleIdx="1" presStyleCnt="3" custScaleX="157102" custScaleY="157102"/>
      <dgm:spPr>
        <a:solidFill>
          <a:schemeClr val="accent6"/>
        </a:solidFill>
      </dgm:spPr>
    </dgm:pt>
    <dgm:pt modelId="{A826337A-4B80-452C-8D77-27B5492DEC1C}" type="pres">
      <dgm:prSet presAssocID="{E45BC29C-0450-435B-844E-D5EA1449BE67}" presName="spaceB" presStyleCnt="0"/>
      <dgm:spPr/>
    </dgm:pt>
    <dgm:pt modelId="{8CAFEA78-5E22-4A9A-8BF4-C25EDD67947E}" type="pres">
      <dgm:prSet presAssocID="{A3B1A506-691C-4F4F-95D6-7773194F1C18}" presName="space" presStyleCnt="0"/>
      <dgm:spPr/>
    </dgm:pt>
    <dgm:pt modelId="{3EC5B48F-E6C8-471D-B990-3EB8E9EF3627}" type="pres">
      <dgm:prSet presAssocID="{42EF4211-FFD1-4468-B07C-01464FE4103B}" presName="compositeA" presStyleCnt="0"/>
      <dgm:spPr/>
    </dgm:pt>
    <dgm:pt modelId="{CBEE49A8-3925-4934-9323-C3F8A5502F19}" type="pres">
      <dgm:prSet presAssocID="{42EF4211-FFD1-4468-B07C-01464FE4103B}" presName="textA" presStyleLbl="revTx" presStyleIdx="2" presStyleCnt="3">
        <dgm:presLayoutVars>
          <dgm:bulletEnabled val="1"/>
        </dgm:presLayoutVars>
      </dgm:prSet>
      <dgm:spPr/>
    </dgm:pt>
    <dgm:pt modelId="{68C22BAD-F70A-461D-A47D-D89291E247BC}" type="pres">
      <dgm:prSet presAssocID="{42EF4211-FFD1-4468-B07C-01464FE4103B}" presName="circleA" presStyleLbl="node1" presStyleIdx="2" presStyleCnt="3" custScaleX="157102" custScaleY="157102"/>
      <dgm:spPr>
        <a:solidFill>
          <a:srgbClr val="32F312"/>
        </a:solidFill>
      </dgm:spPr>
    </dgm:pt>
    <dgm:pt modelId="{F14A3FA1-099E-44C3-8056-CBD816C71E29}" type="pres">
      <dgm:prSet presAssocID="{42EF4211-FFD1-4468-B07C-01464FE4103B}" presName="spaceA" presStyleCnt="0"/>
      <dgm:spPr/>
    </dgm:pt>
  </dgm:ptLst>
  <dgm:cxnLst>
    <dgm:cxn modelId="{F8A0760B-64A2-44C7-A442-080E61CEAC3C}" type="presOf" srcId="{FB8D4CC2-E266-4C56-B697-287D40563CE3}" destId="{69F6CA30-FCE0-4CCB-B5F4-B8EC82B90A83}" srcOrd="0" destOrd="0" presId="urn:microsoft.com/office/officeart/2005/8/layout/hProcess11"/>
    <dgm:cxn modelId="{0DABA438-AB6B-4E23-A8D7-47BD74A286C7}" srcId="{C905BB93-F2F2-475E-844A-837E2643D024}" destId="{42EF4211-FFD1-4468-B07C-01464FE4103B}" srcOrd="2" destOrd="0" parTransId="{EB0F9BF5-32BC-4B92-BF55-DBC9648D698D}" sibTransId="{AACCFC75-DCD3-413E-B704-B921C9CBC786}"/>
    <dgm:cxn modelId="{DF94065D-760E-4C1D-A356-EC45065BA0B7}" srcId="{C905BB93-F2F2-475E-844A-837E2643D024}" destId="{E45BC29C-0450-435B-844E-D5EA1449BE67}" srcOrd="1" destOrd="0" parTransId="{7214988E-36A9-4B19-B36C-ED6B8A0DF341}" sibTransId="{A3B1A506-691C-4F4F-95D6-7773194F1C18}"/>
    <dgm:cxn modelId="{7D9C388B-C3D9-4056-8DFF-6031F075D34F}" type="presOf" srcId="{C905BB93-F2F2-475E-844A-837E2643D024}" destId="{54160E8A-99F3-46DF-B5D2-1FA53AC19161}" srcOrd="0" destOrd="0" presId="urn:microsoft.com/office/officeart/2005/8/layout/hProcess11"/>
    <dgm:cxn modelId="{FFB58AB4-BAAC-42EB-A471-26F05696E570}" type="presOf" srcId="{E45BC29C-0450-435B-844E-D5EA1449BE67}" destId="{C5B2BD9F-2776-4B93-A0B3-3B82A4410BEF}" srcOrd="0" destOrd="0" presId="urn:microsoft.com/office/officeart/2005/8/layout/hProcess11"/>
    <dgm:cxn modelId="{5D1C82BF-BC32-4EAC-9F02-C37B86A4EB8A}" srcId="{C905BB93-F2F2-475E-844A-837E2643D024}" destId="{FB8D4CC2-E266-4C56-B697-287D40563CE3}" srcOrd="0" destOrd="0" parTransId="{B96E2BC4-B50D-41FA-9B41-9F005029D7EB}" sibTransId="{08BB3C75-A77B-4403-A247-1CB849EB6E10}"/>
    <dgm:cxn modelId="{82CF45E9-D8B2-47ED-8B21-E4880CF64A01}" type="presOf" srcId="{42EF4211-FFD1-4468-B07C-01464FE4103B}" destId="{CBEE49A8-3925-4934-9323-C3F8A5502F19}" srcOrd="0" destOrd="0" presId="urn:microsoft.com/office/officeart/2005/8/layout/hProcess11"/>
    <dgm:cxn modelId="{32582FF0-09AB-4210-A63B-10C019125B0A}" type="presParOf" srcId="{54160E8A-99F3-46DF-B5D2-1FA53AC19161}" destId="{046B73E0-B079-47BD-A20F-E2F8AF5C2FB5}" srcOrd="0" destOrd="0" presId="urn:microsoft.com/office/officeart/2005/8/layout/hProcess11"/>
    <dgm:cxn modelId="{A0C0F106-7DA3-42E7-9D3B-61E4F395A890}" type="presParOf" srcId="{54160E8A-99F3-46DF-B5D2-1FA53AC19161}" destId="{82BB0614-DFCA-44E0-9D68-E65E8EB6F76D}" srcOrd="1" destOrd="0" presId="urn:microsoft.com/office/officeart/2005/8/layout/hProcess11"/>
    <dgm:cxn modelId="{7195B871-ACF3-48C5-9FF2-AB5AA07D3747}" type="presParOf" srcId="{82BB0614-DFCA-44E0-9D68-E65E8EB6F76D}" destId="{AD07D2EB-B657-4889-8104-5C83C464614E}" srcOrd="0" destOrd="0" presId="urn:microsoft.com/office/officeart/2005/8/layout/hProcess11"/>
    <dgm:cxn modelId="{B5021AC1-2ABC-48B1-821A-6955128BA22F}" type="presParOf" srcId="{AD07D2EB-B657-4889-8104-5C83C464614E}" destId="{69F6CA30-FCE0-4CCB-B5F4-B8EC82B90A83}" srcOrd="0" destOrd="0" presId="urn:microsoft.com/office/officeart/2005/8/layout/hProcess11"/>
    <dgm:cxn modelId="{11F68A14-3D74-47EE-BA13-9283ED08CD1C}" type="presParOf" srcId="{AD07D2EB-B657-4889-8104-5C83C464614E}" destId="{CFA4F410-A3BE-41B2-BDB0-BE26E6E5228D}" srcOrd="1" destOrd="0" presId="urn:microsoft.com/office/officeart/2005/8/layout/hProcess11"/>
    <dgm:cxn modelId="{67AD323C-81B0-47C7-8801-5B54B5BD6017}" type="presParOf" srcId="{AD07D2EB-B657-4889-8104-5C83C464614E}" destId="{5BBB8B7F-2F90-4C30-969B-A5ABC86EAAE0}" srcOrd="2" destOrd="0" presId="urn:microsoft.com/office/officeart/2005/8/layout/hProcess11"/>
    <dgm:cxn modelId="{43AAECE6-4D00-4623-A76A-B1D180430938}" type="presParOf" srcId="{82BB0614-DFCA-44E0-9D68-E65E8EB6F76D}" destId="{FF51D599-01A2-4E72-BAEF-36ACE0D462D4}" srcOrd="1" destOrd="0" presId="urn:microsoft.com/office/officeart/2005/8/layout/hProcess11"/>
    <dgm:cxn modelId="{6B92543F-FF65-42F7-A5AB-41AE4E17BABC}" type="presParOf" srcId="{82BB0614-DFCA-44E0-9D68-E65E8EB6F76D}" destId="{1B6E14C8-151F-42D1-B0E1-696C1AC2EBAF}" srcOrd="2" destOrd="0" presId="urn:microsoft.com/office/officeart/2005/8/layout/hProcess11"/>
    <dgm:cxn modelId="{72DC640C-B1BF-484F-8BB6-796B5FE49ED2}" type="presParOf" srcId="{1B6E14C8-151F-42D1-B0E1-696C1AC2EBAF}" destId="{C5B2BD9F-2776-4B93-A0B3-3B82A4410BEF}" srcOrd="0" destOrd="0" presId="urn:microsoft.com/office/officeart/2005/8/layout/hProcess11"/>
    <dgm:cxn modelId="{2EC45D8B-8C78-404E-A79F-E254279E159B}" type="presParOf" srcId="{1B6E14C8-151F-42D1-B0E1-696C1AC2EBAF}" destId="{F357FB11-F678-40B9-91BC-A5B281AC07B3}" srcOrd="1" destOrd="0" presId="urn:microsoft.com/office/officeart/2005/8/layout/hProcess11"/>
    <dgm:cxn modelId="{57448D42-B186-4A0C-9171-0D4690605713}" type="presParOf" srcId="{1B6E14C8-151F-42D1-B0E1-696C1AC2EBAF}" destId="{A826337A-4B80-452C-8D77-27B5492DEC1C}" srcOrd="2" destOrd="0" presId="urn:microsoft.com/office/officeart/2005/8/layout/hProcess11"/>
    <dgm:cxn modelId="{04367730-EDE4-4DB4-A383-95E7CDD68BB4}" type="presParOf" srcId="{82BB0614-DFCA-44E0-9D68-E65E8EB6F76D}" destId="{8CAFEA78-5E22-4A9A-8BF4-C25EDD67947E}" srcOrd="3" destOrd="0" presId="urn:microsoft.com/office/officeart/2005/8/layout/hProcess11"/>
    <dgm:cxn modelId="{D613F9D4-129B-48E3-83BA-BC0C6BA6BEC8}" type="presParOf" srcId="{82BB0614-DFCA-44E0-9D68-E65E8EB6F76D}" destId="{3EC5B48F-E6C8-471D-B990-3EB8E9EF3627}" srcOrd="4" destOrd="0" presId="urn:microsoft.com/office/officeart/2005/8/layout/hProcess11"/>
    <dgm:cxn modelId="{522C385B-419C-4838-A9B6-FF1DD1FC61FB}" type="presParOf" srcId="{3EC5B48F-E6C8-471D-B990-3EB8E9EF3627}" destId="{CBEE49A8-3925-4934-9323-C3F8A5502F19}" srcOrd="0" destOrd="0" presId="urn:microsoft.com/office/officeart/2005/8/layout/hProcess11"/>
    <dgm:cxn modelId="{9E8D34DA-192E-47DD-B207-6D74E2F84471}" type="presParOf" srcId="{3EC5B48F-E6C8-471D-B990-3EB8E9EF3627}" destId="{68C22BAD-F70A-461D-A47D-D89291E247BC}" srcOrd="1" destOrd="0" presId="urn:microsoft.com/office/officeart/2005/8/layout/hProcess11"/>
    <dgm:cxn modelId="{FE59F693-8D09-4432-A68E-18581B12965E}" type="presParOf" srcId="{3EC5B48F-E6C8-471D-B990-3EB8E9EF3627}" destId="{F14A3FA1-099E-44C3-8056-CBD816C71E2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9CA35-C04D-4C3D-B76C-D725787381C8}">
      <dsp:nvSpPr>
        <dsp:cNvPr id="0" name=""/>
        <dsp:cNvSpPr/>
      </dsp:nvSpPr>
      <dsp:spPr>
        <a:xfrm>
          <a:off x="1070063" y="0"/>
          <a:ext cx="1448817" cy="144881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Provide</a:t>
          </a:r>
        </a:p>
      </dsp:txBody>
      <dsp:txXfrm>
        <a:off x="1432267" y="724409"/>
        <a:ext cx="724409" cy="724408"/>
      </dsp:txXfrm>
    </dsp:sp>
    <dsp:sp modelId="{9DCDDE4F-080B-4622-B780-0A064B592FF9}">
      <dsp:nvSpPr>
        <dsp:cNvPr id="0" name=""/>
        <dsp:cNvSpPr/>
      </dsp:nvSpPr>
      <dsp:spPr>
        <a:xfrm>
          <a:off x="345654" y="1448817"/>
          <a:ext cx="1448817" cy="1448817"/>
        </a:xfrm>
        <a:prstGeom prst="triangle">
          <a:avLst/>
        </a:prstGeom>
        <a:solidFill>
          <a:schemeClr val="accent4">
            <a:hueOff val="-1425154"/>
            <a:satOff val="17464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Inform</a:t>
          </a:r>
        </a:p>
      </dsp:txBody>
      <dsp:txXfrm>
        <a:off x="707858" y="2173226"/>
        <a:ext cx="724409" cy="724408"/>
      </dsp:txXfrm>
    </dsp:sp>
    <dsp:sp modelId="{8BB89B78-5DEF-431B-ACF9-230741582BA1}">
      <dsp:nvSpPr>
        <dsp:cNvPr id="0" name=""/>
        <dsp:cNvSpPr/>
      </dsp:nvSpPr>
      <dsp:spPr>
        <a:xfrm rot="10800000">
          <a:off x="1070063" y="1448817"/>
          <a:ext cx="1448817" cy="1448817"/>
        </a:xfrm>
        <a:prstGeom prst="triangle">
          <a:avLst/>
        </a:prstGeom>
        <a:solidFill>
          <a:schemeClr val="accent4">
            <a:hueOff val="-2850309"/>
            <a:satOff val="34929"/>
            <a:lumOff val="5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Enable</a:t>
          </a:r>
        </a:p>
      </dsp:txBody>
      <dsp:txXfrm rot="10800000">
        <a:off x="1432267" y="1448817"/>
        <a:ext cx="724409" cy="724408"/>
      </dsp:txXfrm>
    </dsp:sp>
    <dsp:sp modelId="{550EBA8B-8DE2-4071-84D9-C7D5B620A548}">
      <dsp:nvSpPr>
        <dsp:cNvPr id="0" name=""/>
        <dsp:cNvSpPr/>
      </dsp:nvSpPr>
      <dsp:spPr>
        <a:xfrm>
          <a:off x="1794471" y="1448817"/>
          <a:ext cx="1448817" cy="1448817"/>
        </a:xfrm>
        <a:prstGeom prst="triangle">
          <a:avLst/>
        </a:prstGeom>
        <a:solidFill>
          <a:schemeClr val="accent4">
            <a:hueOff val="-4275463"/>
            <a:satOff val="52393"/>
            <a:lumOff val="7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Allow</a:t>
          </a:r>
        </a:p>
      </dsp:txBody>
      <dsp:txXfrm>
        <a:off x="2156675" y="2173226"/>
        <a:ext cx="724409" cy="724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B73E0-B079-47BD-A20F-E2F8AF5C2FB5}">
      <dsp:nvSpPr>
        <dsp:cNvPr id="0" name=""/>
        <dsp:cNvSpPr/>
      </dsp:nvSpPr>
      <dsp:spPr>
        <a:xfrm>
          <a:off x="0" y="217064"/>
          <a:ext cx="4463270" cy="711621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6CA30-FCE0-4CCB-B5F4-B8EC82B90A83}">
      <dsp:nvSpPr>
        <dsp:cNvPr id="0" name=""/>
        <dsp:cNvSpPr/>
      </dsp:nvSpPr>
      <dsp:spPr>
        <a:xfrm>
          <a:off x="1961" y="0"/>
          <a:ext cx="1294522" cy="45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bg2"/>
              </a:solidFill>
            </a:rPr>
            <a:t>Skilled</a:t>
          </a:r>
        </a:p>
      </dsp:txBody>
      <dsp:txXfrm>
        <a:off x="1961" y="0"/>
        <a:ext cx="1294522" cy="458300"/>
      </dsp:txXfrm>
    </dsp:sp>
    <dsp:sp modelId="{CFA4F410-A3BE-41B2-BDB0-BE26E6E5228D}">
      <dsp:nvSpPr>
        <dsp:cNvPr id="0" name=""/>
        <dsp:cNvSpPr/>
      </dsp:nvSpPr>
      <dsp:spPr>
        <a:xfrm>
          <a:off x="559222" y="482875"/>
          <a:ext cx="179999" cy="179999"/>
        </a:xfrm>
        <a:prstGeom prst="ellipse">
          <a:avLst/>
        </a:prstGeom>
        <a:solidFill>
          <a:srgbClr val="303D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2BD9F-2776-4B93-A0B3-3B82A4410BEF}">
      <dsp:nvSpPr>
        <dsp:cNvPr id="0" name=""/>
        <dsp:cNvSpPr/>
      </dsp:nvSpPr>
      <dsp:spPr>
        <a:xfrm>
          <a:off x="1361210" y="687450"/>
          <a:ext cx="1294522" cy="45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bg2"/>
              </a:solidFill>
            </a:rPr>
            <a:t>Shortage</a:t>
          </a:r>
        </a:p>
      </dsp:txBody>
      <dsp:txXfrm>
        <a:off x="1361210" y="687450"/>
        <a:ext cx="1294522" cy="458300"/>
      </dsp:txXfrm>
    </dsp:sp>
    <dsp:sp modelId="{F357FB11-F678-40B9-91BC-A5B281AC07B3}">
      <dsp:nvSpPr>
        <dsp:cNvPr id="0" name=""/>
        <dsp:cNvSpPr/>
      </dsp:nvSpPr>
      <dsp:spPr>
        <a:xfrm>
          <a:off x="1918471" y="482875"/>
          <a:ext cx="179999" cy="179999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E49A8-3925-4934-9323-C3F8A5502F19}">
      <dsp:nvSpPr>
        <dsp:cNvPr id="0" name=""/>
        <dsp:cNvSpPr/>
      </dsp:nvSpPr>
      <dsp:spPr>
        <a:xfrm>
          <a:off x="2720458" y="0"/>
          <a:ext cx="1294522" cy="45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bg2"/>
              </a:solidFill>
            </a:rPr>
            <a:t>Sensible</a:t>
          </a:r>
        </a:p>
      </dsp:txBody>
      <dsp:txXfrm>
        <a:off x="2720458" y="0"/>
        <a:ext cx="1294522" cy="458300"/>
      </dsp:txXfrm>
    </dsp:sp>
    <dsp:sp modelId="{68C22BAD-F70A-461D-A47D-D89291E247BC}">
      <dsp:nvSpPr>
        <dsp:cNvPr id="0" name=""/>
        <dsp:cNvSpPr/>
      </dsp:nvSpPr>
      <dsp:spPr>
        <a:xfrm>
          <a:off x="3277720" y="482875"/>
          <a:ext cx="179999" cy="179999"/>
        </a:xfrm>
        <a:prstGeom prst="ellipse">
          <a:avLst/>
        </a:prstGeom>
        <a:solidFill>
          <a:srgbClr val="32F3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97AA6-FE36-4848-A8E6-E5709FF3054E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A7766-9595-49D0-85C2-CBFDAFFBA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1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85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Sources: Map is using data from </a:t>
            </a:r>
            <a:r>
              <a:rPr lang="en-GB" sz="1800" dirty="0">
                <a:solidFill>
                  <a:srgbClr val="264356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Home Office Management information, Certificate of Sponsorship (</a:t>
            </a:r>
            <a:r>
              <a:rPr lang="en-GB" sz="1800" dirty="0" err="1">
                <a:solidFill>
                  <a:srgbClr val="264356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CoS</a:t>
            </a:r>
            <a:r>
              <a:rPr lang="en-GB" sz="1800" dirty="0">
                <a:solidFill>
                  <a:srgbClr val="264356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data 01 Jan 2021 to 30 Sept 2021.</a:t>
            </a:r>
          </a:p>
          <a:p>
            <a:r>
              <a:rPr lang="en-GB" dirty="0"/>
              <a:t>EIR and UR chart uses data from ONS Labour Market Statistics.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47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9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8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96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4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65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9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7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5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Link to research: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85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Sources: Home Office Immigration stats for visa data, ONS Population of the UK by country of birth and nationality dataset for EU migrant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A7766-9595-49D0-85C2-CBFDAFFBA5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4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34" y="2633133"/>
            <a:ext cx="3348000" cy="876830"/>
          </a:xfrm>
        </p:spPr>
        <p:txBody>
          <a:bodyPr anchor="b">
            <a:normAutofit/>
          </a:bodyPr>
          <a:lstStyle>
            <a:lvl1pPr algn="l">
              <a:defRPr sz="4600" b="1">
                <a:solidFill>
                  <a:srgbClr val="3166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32" y="3509963"/>
            <a:ext cx="3348000" cy="4270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1668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3863" y="4131733"/>
            <a:ext cx="3348037" cy="231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7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MA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066" y="1905000"/>
            <a:ext cx="3115733" cy="982133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2997200"/>
            <a:ext cx="4665132" cy="1100667"/>
          </a:xfrm>
          <a:solidFill>
            <a:srgbClr val="049A8F"/>
          </a:solidFill>
        </p:spPr>
        <p:txBody>
          <a:bodyPr lIns="144000" tIns="180000" rIns="144000" bIns="216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6356351"/>
            <a:ext cx="22881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142704-838B-4249-A464-9971548BB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5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066" y="1905000"/>
            <a:ext cx="3115733" cy="982133"/>
          </a:xfrm>
        </p:spPr>
        <p:txBody>
          <a:bodyPr anchor="b">
            <a:normAutofit/>
          </a:bodyPr>
          <a:lstStyle>
            <a:lvl1pPr>
              <a:defRPr sz="4200" b="1">
                <a:solidFill>
                  <a:srgbClr val="3166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2997200"/>
            <a:ext cx="4665132" cy="1100667"/>
          </a:xfrm>
          <a:solidFill>
            <a:srgbClr val="049A8F"/>
          </a:solidFill>
        </p:spPr>
        <p:txBody>
          <a:bodyPr lIns="144000" tIns="180000" rIns="144000" bIns="21600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05463" cy="68580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6356351"/>
            <a:ext cx="2288117" cy="365125"/>
          </a:xfrm>
        </p:spPr>
        <p:txBody>
          <a:bodyPr/>
          <a:lstStyle>
            <a:lvl1pPr>
              <a:defRPr>
                <a:solidFill>
                  <a:srgbClr val="132440"/>
                </a:solidFill>
              </a:defRPr>
            </a:lvl1pPr>
          </a:lstStyle>
          <a:p>
            <a:fld id="{82142704-838B-4249-A464-9971548BB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3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779891"/>
          </a:xfrm>
        </p:spPr>
        <p:txBody>
          <a:bodyPr/>
          <a:lstStyle>
            <a:lvl1pPr>
              <a:defRPr>
                <a:solidFill>
                  <a:srgbClr val="3166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2969785"/>
            <a:ext cx="8322733" cy="31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6356351"/>
            <a:ext cx="2288117" cy="365125"/>
          </a:xfrm>
        </p:spPr>
        <p:txBody>
          <a:bodyPr/>
          <a:lstStyle>
            <a:lvl1pPr>
              <a:defRPr>
                <a:solidFill>
                  <a:srgbClr val="132440"/>
                </a:solidFill>
              </a:defRPr>
            </a:lvl1pPr>
          </a:lstStyle>
          <a:p>
            <a:fld id="{82142704-838B-4249-A464-9971548BB0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22761" y="1828800"/>
            <a:ext cx="8323305" cy="3556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422189" y="1145017"/>
            <a:ext cx="6955200" cy="277383"/>
          </a:xfrm>
        </p:spPr>
        <p:txBody>
          <a:bodyPr anchor="b">
            <a:noAutofit/>
          </a:bodyPr>
          <a:lstStyle>
            <a:lvl1pPr marL="0" indent="0">
              <a:buNone/>
              <a:defRPr sz="2700" b="0">
                <a:solidFill>
                  <a:srgbClr val="31668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422761" y="2184400"/>
            <a:ext cx="8323305" cy="78538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22189" y="1584000"/>
            <a:ext cx="832387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066" y="365126"/>
            <a:ext cx="972000" cy="10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3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34" y="2633133"/>
            <a:ext cx="3348000" cy="876830"/>
          </a:xfrm>
        </p:spPr>
        <p:txBody>
          <a:bodyPr anchor="b">
            <a:normAutofit/>
          </a:bodyPr>
          <a:lstStyle>
            <a:lvl1pPr algn="l">
              <a:defRPr sz="4600" b="1">
                <a:solidFill>
                  <a:srgbClr val="3166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332" y="3509963"/>
            <a:ext cx="3348000" cy="4270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1668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98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8000">
              <a:srgbClr val="049A8F"/>
            </a:gs>
            <a:gs pos="100000">
              <a:srgbClr val="006666"/>
            </a:gs>
            <a:gs pos="100000">
              <a:schemeClr val="accent2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8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118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2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142704-838B-4249-A464-9971548BB0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1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59" r:id="rId4"/>
    <p:sldLayoutId id="2147483663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3166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0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GB" sz="1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kills-shortages-and-employers-of-migrant-work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218347"/>
          </a:xfrm>
        </p:spPr>
        <p:txBody>
          <a:bodyPr>
            <a:noAutofit/>
          </a:bodyPr>
          <a:lstStyle/>
          <a:p>
            <a:r>
              <a:rPr lang="en-GB" sz="4800"/>
              <a:t>The Migration Advisory Committee (MAC)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23333" y="2858477"/>
            <a:ext cx="8322733" cy="325390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/>
              <a:t>Presented by: Sheena Kerr, Hetal Hirani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23150-D6C6-49E4-B287-1E7E33A529D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2761" y="1910862"/>
            <a:ext cx="8323305" cy="1058923"/>
          </a:xfrm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n-GB" sz="2800"/>
              <a:t>MAC presentation to the French chamber of Commerce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9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8A0A-1E72-408C-B7CC-B9D0993F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056361"/>
          </a:xfrm>
        </p:spPr>
        <p:txBody>
          <a:bodyPr>
            <a:normAutofit fontScale="90000"/>
          </a:bodyPr>
          <a:lstStyle/>
          <a:p>
            <a:r>
              <a:rPr lang="en-GB"/>
              <a:t>Annual Report 2021 Labour Market Context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8F5A1A-C7AF-4CF6-88AB-F4CFCFAF4C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6" r="16879"/>
          <a:stretch/>
        </p:blipFill>
        <p:spPr>
          <a:xfrm>
            <a:off x="1192167" y="2168525"/>
            <a:ext cx="2127150" cy="2771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07642-ABFC-4D93-BE81-D1014F529E4F}"/>
              </a:ext>
            </a:extLst>
          </p:cNvPr>
          <p:cNvSpPr txBox="1"/>
          <p:nvPr/>
        </p:nvSpPr>
        <p:spPr>
          <a:xfrm>
            <a:off x="21477" y="1812712"/>
            <a:ext cx="44711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>
                <a:latin typeface="Arial" panose="020B0604020202020204" pitchFamily="34" charset="0"/>
                <a:cs typeface="Arial" panose="020B0604020202020204" pitchFamily="34" charset="0"/>
              </a:rPr>
              <a:t>SWR Applications by Government Office Region, 2021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1925BB-8D36-4332-937A-AC659E681359}"/>
              </a:ext>
            </a:extLst>
          </p:cNvPr>
          <p:cNvCxnSpPr/>
          <p:nvPr/>
        </p:nvCxnSpPr>
        <p:spPr>
          <a:xfrm>
            <a:off x="4571999" y="1600200"/>
            <a:ext cx="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64A9CF-3B86-4E35-AEFE-865D6207D998}"/>
              </a:ext>
            </a:extLst>
          </p:cNvPr>
          <p:cNvSpPr txBox="1"/>
          <p:nvPr/>
        </p:nvSpPr>
        <p:spPr>
          <a:xfrm>
            <a:off x="201705" y="5003582"/>
            <a:ext cx="4108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</a:t>
            </a:r>
            <a:r>
              <a:rPr lang="en-GB" sz="140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 highest share of SW applications in 2021 are in London.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may be reflective of the occupation skill mix – London has a higher share of RQF 6+ occupations.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salary threshold is relatively cheaper for London based companies, where wages tend to be higher.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C5BDEC-D806-4EFF-B453-BF580B5F8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582" y="2298191"/>
            <a:ext cx="3888067" cy="2810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03FDC6-7BAF-413E-992C-7931982ACFCE}"/>
              </a:ext>
            </a:extLst>
          </p:cNvPr>
          <p:cNvSpPr txBox="1"/>
          <p:nvPr/>
        </p:nvSpPr>
        <p:spPr>
          <a:xfrm>
            <a:off x="4651375" y="1812712"/>
            <a:ext cx="4200148" cy="29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cs typeface="Arial" panose="020B0604020202020204" pitchFamily="34" charset="0"/>
              </a:rPr>
              <a:t>Economic inactivity rate &amp; unemployment rate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F356FF-81A6-45F2-B0F0-2D48CEA0FEA7}"/>
              </a:ext>
            </a:extLst>
          </p:cNvPr>
          <p:cNvSpPr txBox="1"/>
          <p:nvPr/>
        </p:nvSpPr>
        <p:spPr>
          <a:xfrm>
            <a:off x="4843582" y="5204486"/>
            <a:ext cx="388806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Unemployment rose in 2020 after a sustained fall, coinciding with the pandemic, but the most recent data report that it is almost back to pre-2020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High e</a:t>
            </a:r>
            <a:r>
              <a:rPr lang="en-GB" sz="140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conomic inactivity rates suggesting that some individuals have chosen to leave the labour force throughout the pandemic.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1052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D7B8-A133-4EFD-887B-1AF6403A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189561"/>
          </a:xfrm>
        </p:spPr>
        <p:txBody>
          <a:bodyPr>
            <a:normAutofit fontScale="90000"/>
          </a:bodyPr>
          <a:lstStyle/>
          <a:p>
            <a:r>
              <a:rPr lang="en-GB"/>
              <a:t>The Shortage Occupation List (SOL)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09D6F-8EF2-49F1-AF84-CF365AE2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3" y="2083777"/>
            <a:ext cx="8322733" cy="40540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The MAC recommends occupations for the 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Stakeholder evidence and data are collected to inform the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Expecting a commission from the HO to review which occupations are included on the 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>
              <a:solidFill>
                <a:schemeClr val="tx1"/>
              </a:solidFill>
            </a:endParaRPr>
          </a:p>
          <a:p>
            <a:r>
              <a:rPr lang="en-GB" b="1"/>
              <a:t>Judgement Criteria: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05DE76-C397-4EC2-AB81-43B1335DFB16}"/>
              </a:ext>
            </a:extLst>
          </p:cNvPr>
          <p:cNvGrpSpPr/>
          <p:nvPr/>
        </p:nvGrpSpPr>
        <p:grpSpPr>
          <a:xfrm>
            <a:off x="1135197" y="4380586"/>
            <a:ext cx="6873606" cy="1145751"/>
            <a:chOff x="728401" y="4157562"/>
            <a:chExt cx="6873606" cy="114575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016DF09-4043-4FDC-B7C9-E072320FE4AF}"/>
                </a:ext>
              </a:extLst>
            </p:cNvPr>
            <p:cNvSpPr/>
            <p:nvPr/>
          </p:nvSpPr>
          <p:spPr>
            <a:xfrm>
              <a:off x="728401" y="4193367"/>
              <a:ext cx="6873606" cy="1034849"/>
            </a:xfrm>
            <a:prstGeom prst="round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8A528E-31D0-4132-8CAD-BE38F6918BF5}"/>
                </a:ext>
              </a:extLst>
            </p:cNvPr>
            <p:cNvGrpSpPr/>
            <p:nvPr/>
          </p:nvGrpSpPr>
          <p:grpSpPr>
            <a:xfrm>
              <a:off x="1164384" y="4157562"/>
              <a:ext cx="6437623" cy="1145751"/>
              <a:chOff x="1206163" y="5692598"/>
              <a:chExt cx="6437623" cy="1145751"/>
            </a:xfrm>
          </p:grpSpPr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37DA5BBB-8F99-49FC-A460-50B3EC0D5D2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08483715"/>
                  </p:ext>
                </p:extLst>
              </p:nvPr>
            </p:nvGraphicFramePr>
            <p:xfrm>
              <a:off x="1206163" y="5692598"/>
              <a:ext cx="4463270" cy="11457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A842700-926C-44EA-ADAF-C605B1A40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1967" y="6050142"/>
                <a:ext cx="1821819" cy="288088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0" indent="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Tx/>
                  <a:buNone/>
                  <a:defRPr sz="1400" kern="120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0" indent="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Tx/>
                  <a:buNone/>
                  <a:defRPr sz="1200" kern="120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80000" indent="-1800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360000" indent="-1800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540000" indent="-1800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lang="en-GB" sz="1200" kern="120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500" b="1"/>
                  <a:t>Recommendation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664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BF8A-164C-40D6-9B72-BEFC3C21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1048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/>
              <a:t>SOL Analysis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8AEED19-A79C-4290-8086-CE1C490F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58" y="1828799"/>
            <a:ext cx="8489509" cy="4514851"/>
          </a:xfrm>
        </p:spPr>
        <p:txBody>
          <a:bodyPr>
            <a:normAutofit fontScale="62500" lnSpcReduction="20000"/>
          </a:bodyPr>
          <a:lstStyle/>
          <a:p>
            <a:r>
              <a:rPr lang="en-GB" sz="3600" b="1">
                <a:ea typeface="+mj-ea"/>
              </a:rPr>
              <a:t>A Call for Evidence (</a:t>
            </a:r>
            <a:r>
              <a:rPr lang="en-GB" sz="3600" b="1" err="1">
                <a:ea typeface="+mj-ea"/>
              </a:rPr>
              <a:t>CfE</a:t>
            </a:r>
            <a:r>
              <a:rPr lang="en-GB" sz="3600" b="1">
                <a:ea typeface="+mj-ea"/>
              </a:rPr>
              <a:t>)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600">
                <a:ea typeface="+mj-ea"/>
              </a:rPr>
              <a:t>Questionnaire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600">
                <a:ea typeface="+mj-ea"/>
              </a:rPr>
              <a:t>Aim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600">
                <a:ea typeface="+mj-ea"/>
              </a:rPr>
              <a:t>Supporting guidance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>
              <a:ea typeface="+mj-ea"/>
            </a:endParaRPr>
          </a:p>
          <a:p>
            <a:r>
              <a:rPr lang="en-GB" sz="3600" b="1">
                <a:ea typeface="+mj-ea"/>
              </a:rPr>
              <a:t>Research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600">
                <a:ea typeface="+mj-ea"/>
              </a:rPr>
              <a:t>Sampled qualitative research to understand why and how sectors use the SOL</a:t>
            </a:r>
          </a:p>
          <a:p>
            <a:endParaRPr lang="en-GB" sz="3600">
              <a:ea typeface="+mj-ea"/>
            </a:endParaRPr>
          </a:p>
          <a:p>
            <a:r>
              <a:rPr lang="en-GB" sz="3600" b="1">
                <a:ea typeface="+mj-ea"/>
              </a:rPr>
              <a:t>Indicators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600">
                <a:ea typeface="+mj-ea"/>
              </a:rPr>
              <a:t>Reviewing our methodology 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600">
                <a:ea typeface="+mj-ea"/>
              </a:rPr>
              <a:t>Labour Market Statistics: Vacancy, Wage rates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600">
                <a:ea typeface="+mj-ea"/>
              </a:rPr>
              <a:t>Dashboard alongside CfE</a:t>
            </a:r>
          </a:p>
        </p:txBody>
      </p:sp>
    </p:spTree>
    <p:extLst>
      <p:ext uri="{BB962C8B-B14F-4D97-AF65-F5344CB8AC3E}">
        <p14:creationId xmlns:p14="http://schemas.microsoft.com/office/powerpoint/2010/main" val="3789820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6BAF2-69D7-4044-A4A1-E53E12BF419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2761" y="1828800"/>
            <a:ext cx="8323305" cy="3657600"/>
          </a:xfrm>
        </p:spPr>
        <p:txBody>
          <a:bodyPr anchor="ctr">
            <a:normAutofit/>
          </a:bodyPr>
          <a:lstStyle/>
          <a:p>
            <a:r>
              <a:rPr lang="en-GB" sz="540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32810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1EFB-874C-4F1C-9876-2962E80B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016163"/>
          </a:xfrm>
        </p:spPr>
        <p:txBody>
          <a:bodyPr/>
          <a:lstStyle/>
          <a:p>
            <a:r>
              <a:rPr lang="en-GB"/>
              <a:t>Introduction to the MAC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E7D6E02-4740-411D-85E2-967778494040}"/>
              </a:ext>
            </a:extLst>
          </p:cNvPr>
          <p:cNvSpPr txBox="1">
            <a:spLocks/>
          </p:cNvSpPr>
          <p:nvPr/>
        </p:nvSpPr>
        <p:spPr>
          <a:xfrm>
            <a:off x="564945" y="2711626"/>
            <a:ext cx="2908547" cy="35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GB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Why do we exist?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179C085-9DB3-48E2-A9F0-391E70D7C239}"/>
              </a:ext>
            </a:extLst>
          </p:cNvPr>
          <p:cNvSpPr txBox="1">
            <a:spLocks/>
          </p:cNvSpPr>
          <p:nvPr/>
        </p:nvSpPr>
        <p:spPr>
          <a:xfrm>
            <a:off x="5577191" y="2738869"/>
            <a:ext cx="2024816" cy="35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GB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Which means…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5494C7D-B137-4DA2-999D-126094C4E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298504"/>
              </p:ext>
            </p:extLst>
          </p:nvPr>
        </p:nvGraphicFramePr>
        <p:xfrm>
          <a:off x="1253168" y="2944154"/>
          <a:ext cx="3588943" cy="2897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D396405-CB2C-430D-98F8-3D46FE75E3C3}"/>
              </a:ext>
            </a:extLst>
          </p:cNvPr>
          <p:cNvSpPr/>
          <p:nvPr/>
        </p:nvSpPr>
        <p:spPr>
          <a:xfrm>
            <a:off x="5143472" y="3508814"/>
            <a:ext cx="321573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We make recommendations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We do not create policy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We do not implement policy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01D97-07B9-4CC8-A776-626B7EF84C02}"/>
              </a:ext>
            </a:extLst>
          </p:cNvPr>
          <p:cNvSpPr txBox="1"/>
          <p:nvPr/>
        </p:nvSpPr>
        <p:spPr>
          <a:xfrm>
            <a:off x="564945" y="1723292"/>
            <a:ext cx="7794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Formed in 2007: </a:t>
            </a:r>
            <a:r>
              <a:rPr lang="en-GB" i="1">
                <a:latin typeface="GDS Transport"/>
              </a:rPr>
              <a:t>“…an independent, non-statutory, non-time limited, non-departmental public body that advises the government on migration issues.”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256708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1EFB-874C-4F1C-9876-2962E80B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056538"/>
          </a:xfrm>
        </p:spPr>
        <p:txBody>
          <a:bodyPr/>
          <a:lstStyle/>
          <a:p>
            <a:r>
              <a:rPr lang="en-GB"/>
              <a:t>Introduction to the MAC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46336-27D6-4A3E-927A-0A99D17C5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7934" y="1933249"/>
            <a:ext cx="8323305" cy="355600"/>
          </a:xfrm>
        </p:spPr>
        <p:txBody>
          <a:bodyPr/>
          <a:lstStyle/>
          <a:p>
            <a:r>
              <a:rPr lang="en-GB"/>
              <a:t>Who are we?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EDE0AF0-C195-424C-A7DB-4E6B7B364255}"/>
              </a:ext>
            </a:extLst>
          </p:cNvPr>
          <p:cNvSpPr txBox="1">
            <a:spLocks/>
          </p:cNvSpPr>
          <p:nvPr/>
        </p:nvSpPr>
        <p:spPr>
          <a:xfrm>
            <a:off x="5563920" y="1934267"/>
            <a:ext cx="2817239" cy="35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GB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What do we do?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D242422-A9CA-478C-86C3-3CB02FDD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120" y="2307939"/>
            <a:ext cx="3101946" cy="809612"/>
          </a:xfrm>
        </p:spPr>
        <p:txBody>
          <a:bodyPr numCol="1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/>
              <a:t>Ministerial Commissions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/>
              <a:t>Committee Led Research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45CD7B3-0A1B-468F-A209-D369161CF4CA}"/>
              </a:ext>
            </a:extLst>
          </p:cNvPr>
          <p:cNvSpPr txBox="1">
            <a:spLocks/>
          </p:cNvSpPr>
          <p:nvPr/>
        </p:nvSpPr>
        <p:spPr>
          <a:xfrm>
            <a:off x="5563920" y="3382203"/>
            <a:ext cx="2468894" cy="35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GB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1"/>
                </a:solidFill>
              </a:rPr>
              <a:t>How do we do it?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448540D-BD85-454D-A70E-3F5FE34089DF}"/>
              </a:ext>
            </a:extLst>
          </p:cNvPr>
          <p:cNvSpPr txBox="1">
            <a:spLocks/>
          </p:cNvSpPr>
          <p:nvPr/>
        </p:nvSpPr>
        <p:spPr>
          <a:xfrm>
            <a:off x="5644120" y="3935888"/>
            <a:ext cx="3101946" cy="236566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GB" sz="1600">
                <a:solidFill>
                  <a:schemeClr val="tx1"/>
                </a:solidFill>
              </a:rPr>
              <a:t>Call for evidence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>
                <a:solidFill>
                  <a:schemeClr val="tx1"/>
                </a:solidFill>
              </a:rPr>
              <a:t>Expert Panels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>
                <a:solidFill>
                  <a:schemeClr val="tx1"/>
                </a:solidFill>
              </a:rPr>
              <a:t>Quantitative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>
                <a:solidFill>
                  <a:schemeClr val="tx1"/>
                </a:solidFill>
              </a:rPr>
              <a:t>Qualitative research and analysis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DDD4479-DF19-4060-9A60-36B9AF3682DE}"/>
              </a:ext>
            </a:extLst>
          </p:cNvPr>
          <p:cNvSpPr/>
          <p:nvPr/>
        </p:nvSpPr>
        <p:spPr>
          <a:xfrm>
            <a:off x="492768" y="5149447"/>
            <a:ext cx="4492714" cy="664447"/>
          </a:xfrm>
          <a:prstGeom prst="roundRect">
            <a:avLst>
              <a:gd name="adj" fmla="val 19604"/>
            </a:avLst>
          </a:pr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Framework Document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8250A2-AD71-4435-B018-B24019DEB46C}"/>
              </a:ext>
            </a:extLst>
          </p:cNvPr>
          <p:cNvSpPr/>
          <p:nvPr/>
        </p:nvSpPr>
        <p:spPr>
          <a:xfrm>
            <a:off x="492768" y="2523779"/>
            <a:ext cx="2127469" cy="2385512"/>
          </a:xfrm>
          <a:prstGeom prst="roundRect">
            <a:avLst/>
          </a:prstGeom>
          <a:solidFill>
            <a:srgbClr val="31668A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Committee</a:t>
            </a:r>
          </a:p>
          <a:p>
            <a:pPr algn="ctr"/>
            <a:endParaRPr lang="en-GB" sz="1200"/>
          </a:p>
          <a:p>
            <a:pPr algn="ctr"/>
            <a:r>
              <a:rPr lang="en-GB" sz="1200"/>
              <a:t>Economics</a:t>
            </a:r>
          </a:p>
          <a:p>
            <a:pPr algn="ctr"/>
            <a:r>
              <a:rPr lang="en-GB" sz="1200"/>
              <a:t>Education</a:t>
            </a:r>
          </a:p>
          <a:p>
            <a:pPr algn="ctr"/>
            <a:r>
              <a:rPr lang="en-GB" sz="1200"/>
              <a:t>Social &amp; Political Science</a:t>
            </a:r>
          </a:p>
          <a:p>
            <a:pPr algn="ctr"/>
            <a:r>
              <a:rPr lang="en-GB" sz="1200">
                <a:solidFill>
                  <a:schemeClr val="bg1"/>
                </a:solidFill>
              </a:rPr>
              <a:t>Migration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34F1C0E-42EA-473B-ADE6-55C5E27B99CD}"/>
              </a:ext>
            </a:extLst>
          </p:cNvPr>
          <p:cNvSpPr/>
          <p:nvPr/>
        </p:nvSpPr>
        <p:spPr>
          <a:xfrm>
            <a:off x="2858013" y="2554973"/>
            <a:ext cx="2127469" cy="23656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Secretariat</a:t>
            </a:r>
          </a:p>
          <a:p>
            <a:pPr algn="ctr"/>
            <a:endParaRPr lang="en-GB" sz="1200"/>
          </a:p>
          <a:p>
            <a:pPr algn="ctr"/>
            <a:r>
              <a:rPr lang="en-GB" sz="1200"/>
              <a:t>Research &amp; Evaluation</a:t>
            </a:r>
          </a:p>
          <a:p>
            <a:pPr algn="ctr"/>
            <a:r>
              <a:rPr lang="en-GB" sz="1200"/>
              <a:t>Stakeholder Engagement</a:t>
            </a:r>
          </a:p>
          <a:p>
            <a:pPr algn="ctr"/>
            <a:r>
              <a:rPr lang="en-GB" sz="1200"/>
              <a:t>Economics &amp; Data</a:t>
            </a:r>
          </a:p>
          <a:p>
            <a:pPr algn="ctr"/>
            <a:r>
              <a:rPr lang="en-GB" sz="1200"/>
              <a:t>Devolved Administrations</a:t>
            </a:r>
          </a:p>
        </p:txBody>
      </p:sp>
    </p:spTree>
    <p:extLst>
      <p:ext uri="{BB962C8B-B14F-4D97-AF65-F5344CB8AC3E}">
        <p14:creationId xmlns:p14="http://schemas.microsoft.com/office/powerpoint/2010/main" val="373563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DAE5-C693-400A-A65E-E5B5A515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142973"/>
          </a:xfrm>
        </p:spPr>
        <p:txBody>
          <a:bodyPr/>
          <a:lstStyle/>
          <a:p>
            <a:r>
              <a:rPr lang="en-GB"/>
              <a:t>Commissions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1169EC-596D-4D4B-9E87-6A6AD8F6DC24}"/>
              </a:ext>
            </a:extLst>
          </p:cNvPr>
          <p:cNvSpPr txBox="1">
            <a:spLocks/>
          </p:cNvSpPr>
          <p:nvPr/>
        </p:nvSpPr>
        <p:spPr>
          <a:xfrm>
            <a:off x="423333" y="2202291"/>
            <a:ext cx="8322733" cy="337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650DA1-B5F7-4954-AAA3-2BACD88D681E}"/>
              </a:ext>
            </a:extLst>
          </p:cNvPr>
          <p:cNvSpPr txBox="1">
            <a:spLocks/>
          </p:cNvSpPr>
          <p:nvPr/>
        </p:nvSpPr>
        <p:spPr>
          <a:xfrm>
            <a:off x="424394" y="1658985"/>
            <a:ext cx="6955200" cy="572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b="0" kern="1200">
                <a:solidFill>
                  <a:srgbClr val="316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GB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chemeClr val="tx1"/>
                </a:solidFill>
              </a:rPr>
              <a:t>Commissioned by HO Ministers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AAF4F83-D19F-4EA8-AD2E-135F29FC29FB}"/>
              </a:ext>
            </a:extLst>
          </p:cNvPr>
          <p:cNvSpPr txBox="1">
            <a:spLocks/>
          </p:cNvSpPr>
          <p:nvPr/>
        </p:nvSpPr>
        <p:spPr>
          <a:xfrm>
            <a:off x="423334" y="2382020"/>
            <a:ext cx="8322732" cy="113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Limited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Other government departments cannot directly commission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726DB0-3787-4A1B-90DC-C578A9D68933}"/>
              </a:ext>
            </a:extLst>
          </p:cNvPr>
          <p:cNvSpPr txBox="1">
            <a:spLocks/>
          </p:cNvSpPr>
          <p:nvPr/>
        </p:nvSpPr>
        <p:spPr>
          <a:xfrm>
            <a:off x="423333" y="3665485"/>
            <a:ext cx="6955200" cy="572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b="0" kern="1200">
                <a:solidFill>
                  <a:srgbClr val="316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GB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chemeClr val="tx1"/>
                </a:solidFill>
              </a:rPr>
              <a:t>MAC led Work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C614E0-9962-49CE-A721-6FA21DA762AD}"/>
              </a:ext>
            </a:extLst>
          </p:cNvPr>
          <p:cNvSpPr txBox="1">
            <a:spLocks/>
          </p:cNvSpPr>
          <p:nvPr/>
        </p:nvSpPr>
        <p:spPr>
          <a:xfrm>
            <a:off x="522980" y="4378820"/>
            <a:ext cx="8322732" cy="1132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GB"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Since 2019 the MAC can also conduct its own work outside of commissions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AR 2020/2021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Building the evidence base: Data matching, progression of migrants, employer attitudes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9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E018-0FDC-4377-91E4-F6D2837C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058560"/>
          </a:xfrm>
        </p:spPr>
        <p:txBody>
          <a:bodyPr/>
          <a:lstStyle/>
          <a:p>
            <a:r>
              <a:rPr lang="en-GB"/>
              <a:t>ICT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4D4B6-0059-4A59-B369-DE7880087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33" y="1840375"/>
            <a:ext cx="8322733" cy="4267797"/>
          </a:xfrm>
        </p:spPr>
        <p:txBody>
          <a:bodyPr>
            <a:normAutofit/>
          </a:bodyPr>
          <a:lstStyle/>
          <a:p>
            <a:r>
              <a:rPr lang="en-GB" sz="2000" b="1"/>
              <a:t>Commissioned September 2020, published October 2021</a:t>
            </a:r>
          </a:p>
          <a:p>
            <a:endParaRPr lang="en-GB" sz="2000" b="1"/>
          </a:p>
          <a:p>
            <a:r>
              <a:rPr lang="en-GB" sz="2000"/>
              <a:t>Main 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Route working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Salary thresholds should be reviewed and update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ICT should be a route to settlement (not accepted)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New rules around subsidiaries to replace the Representative of an Overseas Business route: up to 5 team members, no more than 2 year visa period, after which switching be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A secondment route should be created to allow overseas businesses under contract with a UK business to second staff to the UK</a:t>
            </a:r>
          </a:p>
        </p:txBody>
      </p:sp>
    </p:spTree>
    <p:extLst>
      <p:ext uri="{BB962C8B-B14F-4D97-AF65-F5344CB8AC3E}">
        <p14:creationId xmlns:p14="http://schemas.microsoft.com/office/powerpoint/2010/main" val="331169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8A0A-1E72-408C-B7CC-B9D0993F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058560"/>
          </a:xfrm>
        </p:spPr>
        <p:txBody>
          <a:bodyPr/>
          <a:lstStyle/>
          <a:p>
            <a:r>
              <a:rPr lang="en-GB"/>
              <a:t>Annual Report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6BAF2-69D7-4044-A4A1-E53E12BF419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2761" y="1620456"/>
            <a:ext cx="8323305" cy="4625798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/>
              <a:t>The Pandemic Labour Market and the new Immigration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/>
              <a:t>Asylum and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/>
              <a:t>Immigration and Social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/>
              <a:t>Costs of the Immigration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/>
              <a:t>Indeed Data 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/>
              <a:t>Forward Look</a:t>
            </a:r>
          </a:p>
        </p:txBody>
      </p:sp>
    </p:spTree>
    <p:extLst>
      <p:ext uri="{BB962C8B-B14F-4D97-AF65-F5344CB8AC3E}">
        <p14:creationId xmlns:p14="http://schemas.microsoft.com/office/powerpoint/2010/main" val="10773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8F61-3E6E-4366-8287-F1DABFEF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051079"/>
          </a:xfrm>
        </p:spPr>
        <p:txBody>
          <a:bodyPr>
            <a:normAutofit fontScale="90000"/>
          </a:bodyPr>
          <a:lstStyle/>
          <a:p>
            <a:r>
              <a:rPr lang="en-GB"/>
              <a:t>Impact of EU exit on the labour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54477-DD94-4148-8085-A55F3B3A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3" y="1744132"/>
            <a:ext cx="8322733" cy="4885267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 sz="1600" b="1"/>
              <a:t>The COVID-19 pandemic and going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EEA migrants were not restricted to certain occupations prior to the EU exit, and could migrate to work in RQF 1-2 jobs, but since this most can only arrive in the UK to work in skilled occupations (RQF 3 and above) or via other specific immigration routes.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Because the ending of freedom of movement occurred during the COVID-19 pandemic, the effects of each are difficult to distinguish from one another.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During the pandemic, labour shortages in some RQF 1-2 roles such as HGV drivers led to the introduction of bespoke short term visa schemes for EU workers.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More substantial changes in the proportions of EEA workers may be expected going forward, as the effects of the pandemic wane but the impact of a decreasing flow of EEA nationals into the UK is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808DDE-6B06-4380-B793-88D9AE4FEE6C}"/>
              </a:ext>
            </a:extLst>
          </p:cNvPr>
          <p:cNvSpPr/>
          <p:nvPr/>
        </p:nvSpPr>
        <p:spPr>
          <a:xfrm>
            <a:off x="512940" y="1744133"/>
            <a:ext cx="1895724" cy="1255546"/>
          </a:xfrm>
          <a:prstGeom prst="roundRect">
            <a:avLst/>
          </a:prstGeom>
          <a:solidFill>
            <a:srgbClr val="31668A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7%</a:t>
            </a:r>
          </a:p>
          <a:p>
            <a:pPr algn="ctr"/>
            <a:endParaRPr lang="en-GB" sz="400"/>
          </a:p>
          <a:p>
            <a:pPr algn="ctr"/>
            <a:r>
              <a:rPr lang="en-GB" sz="1200"/>
              <a:t>The share of the UK workforce who are EEA migrants</a:t>
            </a: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2309FC-DC98-43AA-AF63-8CA539401589}"/>
              </a:ext>
            </a:extLst>
          </p:cNvPr>
          <p:cNvSpPr/>
          <p:nvPr/>
        </p:nvSpPr>
        <p:spPr>
          <a:xfrm>
            <a:off x="2642839" y="1744132"/>
            <a:ext cx="2564781" cy="1255547"/>
          </a:xfrm>
          <a:prstGeom prst="roundRect">
            <a:avLst/>
          </a:prstGeom>
          <a:solidFill>
            <a:srgbClr val="31668A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9%</a:t>
            </a:r>
          </a:p>
          <a:p>
            <a:pPr algn="ctr"/>
            <a:endParaRPr lang="en-GB" sz="400"/>
          </a:p>
          <a:p>
            <a:pPr algn="ctr"/>
            <a:r>
              <a:rPr lang="en-GB" sz="1200">
                <a:solidFill>
                  <a:schemeClr val="bg1"/>
                </a:solidFill>
              </a:rPr>
              <a:t>Share of workers in RQF 1-2 jobs who are EEA migrants – they are slightly overrepresented in these roles.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9E8AC2-A019-4631-A884-EF06902DF89B}"/>
              </a:ext>
            </a:extLst>
          </p:cNvPr>
          <p:cNvSpPr/>
          <p:nvPr/>
        </p:nvSpPr>
        <p:spPr>
          <a:xfrm>
            <a:off x="5394264" y="1744132"/>
            <a:ext cx="3086023" cy="1255547"/>
          </a:xfrm>
          <a:prstGeom prst="roundRect">
            <a:avLst/>
          </a:prstGeom>
          <a:solidFill>
            <a:srgbClr val="31668A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30%</a:t>
            </a:r>
          </a:p>
          <a:p>
            <a:pPr algn="ctr"/>
            <a:endParaRPr lang="en-GB" sz="400"/>
          </a:p>
          <a:p>
            <a:pPr algn="ctr"/>
            <a:r>
              <a:rPr lang="en-GB" sz="1200">
                <a:solidFill>
                  <a:schemeClr val="bg1"/>
                </a:solidFill>
              </a:rPr>
              <a:t>Share of workers in food manufacturing and warehousing who are EEA migrants – these sectors may be most affected by the new immigration system</a:t>
            </a:r>
          </a:p>
        </p:txBody>
      </p:sp>
    </p:spTree>
    <p:extLst>
      <p:ext uri="{BB962C8B-B14F-4D97-AF65-F5344CB8AC3E}">
        <p14:creationId xmlns:p14="http://schemas.microsoft.com/office/powerpoint/2010/main" val="306639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BF8A-164C-40D6-9B72-BEFC3C21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10485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Qualitative research with employers 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8AEED19-A79C-4290-8086-CE1C490F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58" y="1828799"/>
            <a:ext cx="8489509" cy="4514851"/>
          </a:xfrm>
        </p:spPr>
        <p:txBody>
          <a:bodyPr>
            <a:normAutofit fontScale="40000" lnSpcReduction="20000"/>
          </a:bodyPr>
          <a:lstStyle/>
          <a:p>
            <a:r>
              <a:rPr lang="en-GB" sz="3600" b="1" dirty="0">
                <a:ea typeface="+mj-ea"/>
              </a:rPr>
              <a:t>Semi-structured interviews with 28 employers in 3 sectors (construction, IT, manufacturing)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600" dirty="0">
                <a:ea typeface="+mj-ea"/>
              </a:rPr>
              <a:t>Aim to understand how they experienced and responded to shortage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600" dirty="0">
                <a:ea typeface="+mj-ea"/>
              </a:rPr>
              <a:t>How migration fits into the response to skill/personnel shortage</a:t>
            </a:r>
          </a:p>
          <a:p>
            <a:endParaRPr lang="en-GB" sz="3600" dirty="0">
              <a:ea typeface="+mj-ea"/>
            </a:endParaRPr>
          </a:p>
          <a:p>
            <a:r>
              <a:rPr lang="en-GB" sz="3600" b="1" dirty="0">
                <a:ea typeface="+mj-ea"/>
              </a:rPr>
              <a:t>Key findings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ea typeface="+mj-ea"/>
              </a:rPr>
              <a:t>Migrants are driving their own recruitment: as recruitment moves online they can apply more easily in existing recruitment rounds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ea typeface="+mj-ea"/>
              </a:rPr>
              <a:t>The use of social networks to recruit can embed migrant recruitment 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ea typeface="+mj-ea"/>
              </a:rPr>
              <a:t>Immigration fees considered in context against the overall value/impact of the hire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ea typeface="+mj-ea"/>
              </a:rPr>
              <a:t>Combination of COVID and ending of Freedom of Movement has been a major shock; COVID has been difficult short-term but has also created opportunities whereas the impacts of Brexit may be experienced later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ea typeface="+mj-ea"/>
              </a:rPr>
              <a:t>Continuing shortage leaves a vacuum for potentially illegal recruitment practices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ea typeface="+mj-ea"/>
              </a:rPr>
              <a:t>Employers are trying to broaden recruitment pool, upskill and retain their staff: skills pipeline important in all sectors 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600" dirty="0">
                <a:ea typeface="+mj-ea"/>
              </a:rPr>
              <a:t>Sometimes hard to get uptake for progression/upskilling below RQF6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 Skills shortages and employers of migrant workers - GOV.UK (www.gov.uk)</a:t>
            </a:r>
            <a:endParaRPr lang="en-GB" sz="3600" dirty="0">
              <a:solidFill>
                <a:srgbClr val="7030A0"/>
              </a:solidFill>
              <a:ea typeface="+mj-ea"/>
            </a:endParaRPr>
          </a:p>
          <a:p>
            <a:endParaRPr lang="en-GB" sz="36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400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8A0A-1E72-408C-B7CC-B9D0993F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365126"/>
            <a:ext cx="6956260" cy="1060477"/>
          </a:xfrm>
        </p:spPr>
        <p:txBody>
          <a:bodyPr>
            <a:normAutofit fontScale="90000"/>
          </a:bodyPr>
          <a:lstStyle/>
          <a:p>
            <a:r>
              <a:rPr lang="en-GB"/>
              <a:t>Annual Report 2021 Labour Market Context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DB36D7-E469-4F53-BEFA-589A90B24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94"/>
          <a:stretch/>
        </p:blipFill>
        <p:spPr>
          <a:xfrm>
            <a:off x="4854726" y="2173376"/>
            <a:ext cx="3888078" cy="248168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DEF096-F3E9-48D7-A200-96733F29B949}"/>
              </a:ext>
            </a:extLst>
          </p:cNvPr>
          <p:cNvCxnSpPr/>
          <p:nvPr/>
        </p:nvCxnSpPr>
        <p:spPr>
          <a:xfrm>
            <a:off x="4571999" y="1600200"/>
            <a:ext cx="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F462B2-35BE-46CE-A1B7-648C27A88AB4}"/>
              </a:ext>
            </a:extLst>
          </p:cNvPr>
          <p:cNvSpPr txBox="1"/>
          <p:nvPr/>
        </p:nvSpPr>
        <p:spPr>
          <a:xfrm>
            <a:off x="4848031" y="1676082"/>
            <a:ext cx="38947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cs typeface="Arial" panose="020B0604020202020204" pitchFamily="34" charset="0"/>
              </a:rPr>
              <a:t>No. of EU migrants estimated to be living in the UK by place of birth, 2004 – 2021 (millions)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2E3DC7-CAAA-4449-81BE-861C76E4483D}"/>
              </a:ext>
            </a:extLst>
          </p:cNvPr>
          <p:cNvSpPr txBox="1"/>
          <p:nvPr/>
        </p:nvSpPr>
        <p:spPr>
          <a:xfrm>
            <a:off x="4694664" y="4689476"/>
            <a:ext cx="4187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Population of those born in all EU 28 countries living in the UK increased to a peak in 2017 and has fallen each year since.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Significant uncertainty due to data sources and COVID-19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Census should fil the data gap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AF13F7-3381-4B74-9D8C-2EB4030CD9E1}"/>
              </a:ext>
            </a:extLst>
          </p:cNvPr>
          <p:cNvSpPr txBox="1"/>
          <p:nvPr/>
        </p:nvSpPr>
        <p:spPr>
          <a:xfrm>
            <a:off x="262222" y="4755423"/>
            <a:ext cx="41080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The primary reason for non-EEA citizens pre-pandemic and under the previous immigration system migrating to the UK was for study purposes.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EEA citizens will now need a visa to migrate to the UK and work in certain occupations – where previously they could work in any job.</a:t>
            </a:r>
          </a:p>
        </p:txBody>
      </p:sp>
      <p:pic>
        <p:nvPicPr>
          <p:cNvPr id="15" name="Picture 14" descr="Stacked bar chart showing the breakdown of visas issued by the UK from 2011-2019, as described in the paragraph below.">
            <a:extLst>
              <a:ext uri="{FF2B5EF4-FFF2-40B4-BE49-F238E27FC236}">
                <a16:creationId xmlns:a16="http://schemas.microsoft.com/office/drawing/2014/main" id="{0B9A5643-B5E1-4341-A2D5-7DC651B0D01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3" y="2151073"/>
            <a:ext cx="3642053" cy="2421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8BAE8B-7254-4EB0-9F44-F3C49FBAF1B5}"/>
              </a:ext>
            </a:extLst>
          </p:cNvPr>
          <p:cNvSpPr txBox="1"/>
          <p:nvPr/>
        </p:nvSpPr>
        <p:spPr>
          <a:xfrm>
            <a:off x="495233" y="1676082"/>
            <a:ext cx="36420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cs typeface="Arial" panose="020B0604020202020204" pitchFamily="34" charset="0"/>
              </a:rPr>
              <a:t>Visas issued by reason, 2011-2019</a:t>
            </a:r>
          </a:p>
        </p:txBody>
      </p:sp>
    </p:spTree>
    <p:extLst>
      <p:ext uri="{BB962C8B-B14F-4D97-AF65-F5344CB8AC3E}">
        <p14:creationId xmlns:p14="http://schemas.microsoft.com/office/powerpoint/2010/main" val="39093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C colours">
      <a:dk1>
        <a:sysClr val="windowText" lastClr="000000"/>
      </a:dk1>
      <a:lt1>
        <a:sysClr val="window" lastClr="FFFFFF"/>
      </a:lt1>
      <a:dk2>
        <a:srgbClr val="132440"/>
      </a:dk2>
      <a:lt2>
        <a:srgbClr val="FFFFFF"/>
      </a:lt2>
      <a:accent1>
        <a:srgbClr val="008FCC"/>
      </a:accent1>
      <a:accent2>
        <a:srgbClr val="049A8F"/>
      </a:accent2>
      <a:accent3>
        <a:srgbClr val="31668A"/>
      </a:accent3>
      <a:accent4>
        <a:srgbClr val="4B3F72"/>
      </a:accent4>
      <a:accent5>
        <a:srgbClr val="119DA4"/>
      </a:accent5>
      <a:accent6>
        <a:srgbClr val="FFC857"/>
      </a:accent6>
      <a:hlink>
        <a:srgbClr val="59B5DE"/>
      </a:hlink>
      <a:folHlink>
        <a:srgbClr val="4B3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3598_HO_NH_Migration Advisory Committee PowerPoint template (light).potx" id="{635ABE73-FB80-498B-80F6-2C3212BEDB1D}" vid="{8E2F70B4-BA97-4E74-9A89-E989CDE312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af4d54f-caa7-453b-874a-046789b4c71a" xsi:nil="true"/>
    <TaxCatchAll xmlns="4e9417ab-6472-4075-af16-7dc6074df91e">
      <Value>4</Value>
      <Value>3</Value>
      <Value>2</Value>
      <Value>1</Value>
    </TaxCatchAll>
    <n7493b4506bf40e28c373b1e51a33445 xmlns="4e9417ab-6472-4075-af16-7dc6074df9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Secretariat – Standard</TermName>
          <TermId xmlns="http://schemas.microsoft.com/office/infopath/2007/PartnerControls">1fe335d9-e0cd-4265-9e1d-63f71db2cedb</TermId>
        </TermInfo>
      </Terms>
    </n7493b4506bf40e28c373b1e51a33445>
    <Folderrank xmlns="2af4d54f-caa7-453b-874a-046789b4c71a">1</Folderrank>
    <cf401361b24e474cb011be6eb76c0e76 xmlns="4e9417ab-6472-4075-af16-7dc6074df9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HOMigrated xmlns="4e9417ab-6472-4075-af16-7dc6074df91e">false</HOMigrated>
    <lae2bfa7b6474897ab4a53f76ea236c7 xmlns="4e9417ab-6472-4075-af16-7dc6074df9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jb5e598af17141539648acf311d7477b xmlns="4e9417ab-6472-4075-af16-7dc6074df9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MAC Secretariat</TermName>
          <TermId xmlns="http://schemas.microsoft.com/office/infopath/2007/PartnerControls">051fd283-b88b-4e46-8346-19e72dcb1e1c</TermId>
        </TermInfo>
      </Terms>
    </jb5e598af17141539648acf311d7477b>
    <SharedWithUsers xmlns="cead7266-2d30-40ba-9b05-25eb0561d86a">
      <UserInfo>
        <DisplayName>Emma Bishop (HOAI)</DisplayName>
        <AccountId>526</AccountId>
        <AccountType/>
      </UserInfo>
      <UserInfo>
        <DisplayName>Kieran Odedra</DisplayName>
        <AccountId>525</AccountId>
        <AccountType/>
      </UserInfo>
      <UserInfo>
        <DisplayName>Eleanor King</DisplayName>
        <AccountId>529</AccountId>
        <AccountType/>
      </UserInfo>
      <UserInfo>
        <DisplayName>Hetal Hirani (Migration Advisory Committee)</DisplayName>
        <AccountId>330</AccountId>
        <AccountType/>
      </UserInfo>
      <UserInfo>
        <DisplayName>Sheena Kerr</DisplayName>
        <AccountId>47</AccountId>
        <AccountType/>
      </UserInfo>
      <UserInfo>
        <DisplayName>Susannah Macpherson</DisplayName>
        <AccountId>93</AccountId>
        <AccountType/>
      </UserInfo>
      <UserInfo>
        <DisplayName>Susannah Constable</DisplayName>
        <AccountId>45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HO document" ma:contentTypeID="0x010100A5BF1C78D9F64B679A5EBDE1C6598EBC01000068BED54CB1C14E8F4802684DADF43F" ma:contentTypeVersion="20" ma:contentTypeDescription="Create a new document." ma:contentTypeScope="" ma:versionID="c7552eee7a9c580e725eb2cc51f80987">
  <xsd:schema xmlns:xsd="http://www.w3.org/2001/XMLSchema" xmlns:xs="http://www.w3.org/2001/XMLSchema" xmlns:p="http://schemas.microsoft.com/office/2006/metadata/properties" xmlns:ns2="4e9417ab-6472-4075-af16-7dc6074df91e" xmlns:ns3="2af4d54f-caa7-453b-874a-046789b4c71a" xmlns:ns4="cead7266-2d30-40ba-9b05-25eb0561d86a" targetNamespace="http://schemas.microsoft.com/office/2006/metadata/properties" ma:root="true" ma:fieldsID="429667a7dd400e48fd441568d8223b67" ns2:_="" ns3:_="" ns4:_="">
    <xsd:import namespace="4e9417ab-6472-4075-af16-7dc6074df91e"/>
    <xsd:import namespace="2af4d54f-caa7-453b-874a-046789b4c71a"/>
    <xsd:import namespace="cead7266-2d30-40ba-9b05-25eb0561d86a"/>
    <xsd:element name="properties">
      <xsd:complexType>
        <xsd:sequence>
          <xsd:element name="documentManagement">
            <xsd:complexType>
              <xsd:all>
                <xsd:element ref="ns2:lae2bfa7b6474897ab4a53f76ea236c7" minOccurs="0"/>
                <xsd:element ref="ns2:TaxCatchAll" minOccurs="0"/>
                <xsd:element ref="ns2:TaxCatchAllLabel" minOccurs="0"/>
                <xsd:element ref="ns2:cf401361b24e474cb011be6eb76c0e76" minOccurs="0"/>
                <xsd:element ref="ns2:jb5e598af17141539648acf311d7477b" minOccurs="0"/>
                <xsd:element ref="ns2:n7493b4506bf40e28c373b1e51a33445" minOccurs="0"/>
                <xsd:element ref="ns2:HOMigrate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Folderrank" minOccurs="0"/>
                <xsd:element ref="ns3:_Flow_SignoffStatu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417ab-6472-4075-af16-7dc6074df91e" elementFormDefault="qualified">
    <xsd:import namespace="http://schemas.microsoft.com/office/2006/documentManagement/types"/>
    <xsd:import namespace="http://schemas.microsoft.com/office/infopath/2007/PartnerControls"/>
    <xsd:element name="lae2bfa7b6474897ab4a53f76ea236c7" ma:index="8" ma:taxonomy="true" ma:internalName="lae2bfa7b6474897ab4a53f76ea236c7" ma:taxonomyFieldName="HOGovernmentSecurityClassification" ma:displayName="Government Security Classification" ma:readOnly="false" ma:default="1;#Official|14c80daa-741b-422c-9722-f71693c9ede4" ma:fieldId="{5ae2bfa7-b647-4897-ab4a-53f76ea236c7}" ma:sspId="93e580ec-c125-41f3-a307-e1c841722a86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e338b86-f083-49d1-af2c-f79e2949bd72}" ma:internalName="TaxCatchAll" ma:showField="CatchAllData" ma:web="cead7266-2d30-40ba-9b05-25eb0561d8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e338b86-f083-49d1-af2c-f79e2949bd72}" ma:internalName="TaxCatchAllLabel" ma:readOnly="true" ma:showField="CatchAllDataLabel" ma:web="cead7266-2d30-40ba-9b05-25eb0561d8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12" ma:taxonomy="true" ma:internalName="cf401361b24e474cb011be6eb76c0e76" ma:taxonomyFieldName="HOCopyrightLevel" ma:displayName="Copyright level" ma:readOnly="false" ma:default="2;#Crown|69589897-2828-4761-976e-717fd8e631c9" ma:fieldId="{cf401361-b24e-474c-b011-be6eb76c0e76}" ma:sspId="93e580ec-c125-41f3-a307-e1c841722a86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5e598af17141539648acf311d7477b" ma:index="14" nillable="true" ma:taxonomy="true" ma:internalName="jb5e598af17141539648acf311d7477b" ma:taxonomyFieldName="HOBusinessUnit" ma:displayName="Business unit" ma:default="3;#MAC Secretariat|051fd283-b88b-4e46-8346-19e72dcb1e1c" ma:fieldId="{3b5e598a-f171-4153-9648-acf311d7477b}" ma:sspId="93e580ec-c125-41f3-a307-e1c841722a86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16" nillable="true" ma:taxonomy="true" ma:internalName="n7493b4506bf40e28c373b1e51a33445" ma:taxonomyFieldName="HOSiteType" ma:displayName="Site type" ma:default="4;#Secretariat – Standard|1fe335d9-e0cd-4265-9e1d-63f71db2cedb" ma:fieldId="{77493b45-06bf-40e2-8c37-3b1e51a33445}" ma:sspId="93e580ec-c125-41f3-a307-e1c841722a86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OMigrated" ma:index="18" nillable="true" ma:displayName="Migrated" ma:default="0" ma:internalName="HOMigrat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d54f-caa7-453b-874a-046789b4c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olderrank" ma:index="29" nillable="true" ma:displayName="Folder rank" ma:decimals="0" ma:default="1" ma:description="used to sort folders in the way we want" ma:format="Dropdown" ma:internalName="Folderrank" ma:percentage="FALSE">
      <xsd:simpleType>
        <xsd:restriction base="dms:Number">
          <xsd:minInclusive value="1"/>
        </xsd:restriction>
      </xsd:simpleType>
    </xsd:element>
    <xsd:element name="_Flow_SignoffStatus" ma:index="30" nillable="true" ma:displayName="Sign-off status" ma:internalName="Sign_x002d_off_x0020_status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d7266-2d30-40ba-9b05-25eb0561d86a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3e580ec-c125-41f3-a307-e1c841722a86" ContentTypeId="0x010100A5BF1C78D9F64B679A5EBDE1C6598EBC01" PreviousValue="false"/>
</file>

<file path=customXml/itemProps1.xml><?xml version="1.0" encoding="utf-8"?>
<ds:datastoreItem xmlns:ds="http://schemas.openxmlformats.org/officeDocument/2006/customXml" ds:itemID="{7337EB91-DA1D-458D-9D09-61CA960E2E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A681F9-47E1-427E-B7AA-9B807A4B687F}">
  <ds:schemaRefs>
    <ds:schemaRef ds:uri="http://purl.org/dc/terms/"/>
    <ds:schemaRef ds:uri="http://schemas.openxmlformats.org/package/2006/metadata/core-properties"/>
    <ds:schemaRef ds:uri="2af4d54f-caa7-453b-874a-046789b4c71a"/>
    <ds:schemaRef ds:uri="http://schemas.microsoft.com/office/2006/documentManagement/types"/>
    <ds:schemaRef ds:uri="4e9417ab-6472-4075-af16-7dc6074df91e"/>
    <ds:schemaRef ds:uri="http://purl.org/dc/elements/1.1/"/>
    <ds:schemaRef ds:uri="http://schemas.microsoft.com/office/2006/metadata/properties"/>
    <ds:schemaRef ds:uri="http://schemas.microsoft.com/office/infopath/2007/PartnerControls"/>
    <ds:schemaRef ds:uri="cead7266-2d30-40ba-9b05-25eb0561d86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D551BF-319C-4626-A97A-484C03314DF9}">
  <ds:schemaRefs>
    <ds:schemaRef ds:uri="2af4d54f-caa7-453b-874a-046789b4c71a"/>
    <ds:schemaRef ds:uri="4e9417ab-6472-4075-af16-7dc6074df91e"/>
    <ds:schemaRef ds:uri="cead7266-2d30-40ba-9b05-25eb0561d8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27EE39E-3380-44D5-AC47-9288422A4A48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(light)</Template>
  <TotalTime>2</TotalTime>
  <Words>1110</Words>
  <Application>Microsoft Office PowerPoint</Application>
  <PresentationFormat>On-screen Show (4:3)</PresentationFormat>
  <Paragraphs>158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GDS Transport</vt:lpstr>
      <vt:lpstr>Office Theme</vt:lpstr>
      <vt:lpstr>The Migration Advisory Committee (MAC)</vt:lpstr>
      <vt:lpstr>Introduction to the MAC</vt:lpstr>
      <vt:lpstr>Introduction to the MAC</vt:lpstr>
      <vt:lpstr>Commissions</vt:lpstr>
      <vt:lpstr>ICT Route</vt:lpstr>
      <vt:lpstr>Annual Report 2021</vt:lpstr>
      <vt:lpstr>Impact of EU exit on the labour market</vt:lpstr>
      <vt:lpstr>Qualitative research with employers </vt:lpstr>
      <vt:lpstr>Annual Report 2021 Labour Market Context</vt:lpstr>
      <vt:lpstr>Annual Report 2021 Labour Market Context</vt:lpstr>
      <vt:lpstr>The Shortage Occupation List (SOL)</vt:lpstr>
      <vt:lpstr>SOL Analysis</vt:lpstr>
      <vt:lpstr>PowerPoint Presentation</vt:lpstr>
    </vt:vector>
  </TitlesOfParts>
  <Manager>Migration Advisory Committee</Manager>
  <Company>Migration Advisory Committee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MAC</dc:title>
  <dc:subject>[Subtitle or description]</dc:subject>
  <dc:creator>Emma Bishop (HOAI)</dc:creator>
  <cp:keywords>[Key words separated by commas]</cp:keywords>
  <cp:lastModifiedBy>Hetal Hirani (Migration Advisory Committee)</cp:lastModifiedBy>
  <cp:revision>1</cp:revision>
  <dcterms:created xsi:type="dcterms:W3CDTF">2022-03-29T14:53:48Z</dcterms:created>
  <dcterms:modified xsi:type="dcterms:W3CDTF">2022-05-10T09:36:59Z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0x010100A5BF1C78D9F64B679A5EBDE1C6598EBC01000068BED54CB1C14E8F4802684DADF43F</vt:lpwstr>
  </property>
  <property fmtid="{D5CDD505-2E9C-101B-9397-08002B2CF9AE}" pid="3" name="HOBusinessUnit">
    <vt:lpwstr>3;#MAC Secretariat|051fd283-b88b-4e46-8346-19e72dcb1e1c</vt:lpwstr>
  </property>
  <property fmtid="{D5CDD505-2E9C-101B-9397-08002B2CF9AE}" pid="4" name="HOCopyrightLevel">
    <vt:lpwstr>2;#Crown|69589897-2828-4761-976e-717fd8e631c9</vt:lpwstr>
  </property>
  <property fmtid="{D5CDD505-2E9C-101B-9397-08002B2CF9AE}" pid="5" name="HOGovernmentSecurityClassification">
    <vt:lpwstr>1;#Official|14c80daa-741b-422c-9722-f71693c9ede4</vt:lpwstr>
  </property>
  <property fmtid="{D5CDD505-2E9C-101B-9397-08002B2CF9AE}" pid="6" name="HOSiteType">
    <vt:lpwstr>4;#Secretariat – Standard|1fe335d9-e0cd-4265-9e1d-63f71db2cedb</vt:lpwstr>
  </property>
</Properties>
</file>