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8" r:id="rId2"/>
  </p:sldMasterIdLst>
  <p:notesMasterIdLst>
    <p:notesMasterId r:id="rId12"/>
  </p:notesMasterIdLst>
  <p:sldIdLst>
    <p:sldId id="256" r:id="rId3"/>
    <p:sldId id="257" r:id="rId4"/>
    <p:sldId id="267" r:id="rId5"/>
    <p:sldId id="258" r:id="rId6"/>
    <p:sldId id="260" r:id="rId7"/>
    <p:sldId id="259" r:id="rId8"/>
    <p:sldId id="270" r:id="rId9"/>
    <p:sldId id="268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Montserrat Extra-Bold" panose="020B0604020202020204" charset="0"/>
      <p:regular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Open Sans Light" panose="020B0604020202020204" charset="0"/>
      <p:regular r:id="rId26"/>
      <p:italic r:id="rId27"/>
    </p:embeddedFont>
    <p:embeddedFont>
      <p:font typeface="Roboto Condensed" panose="020B0604020202020204" charset="0"/>
      <p:regular r:id="rId28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F17"/>
    <a:srgbClr val="4D74A2"/>
    <a:srgbClr val="1F2937"/>
    <a:srgbClr val="4C617C"/>
    <a:srgbClr val="2C3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22" autoAdjust="0"/>
  </p:normalViewPr>
  <p:slideViewPr>
    <p:cSldViewPr>
      <p:cViewPr varScale="1">
        <p:scale>
          <a:sx n="55" d="100"/>
          <a:sy n="55" d="100"/>
        </p:scale>
        <p:origin x="28" y="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heme" Target="theme/them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BBDB0-26E8-45E2-891B-B77076F4B12D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8510-241D-486D-A8C0-2823A56FDD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77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jpeg"/><Relationship Id="rId21" Type="http://schemas.openxmlformats.org/officeDocument/2006/relationships/image" Target="../media/image24.jpeg"/><Relationship Id="rId42" Type="http://schemas.openxmlformats.org/officeDocument/2006/relationships/image" Target="../media/image45.png"/><Relationship Id="rId63" Type="http://schemas.openxmlformats.org/officeDocument/2006/relationships/image" Target="../media/image66.jpeg"/><Relationship Id="rId84" Type="http://schemas.openxmlformats.org/officeDocument/2006/relationships/image" Target="../media/image87.jpg"/><Relationship Id="rId138" Type="http://schemas.openxmlformats.org/officeDocument/2006/relationships/image" Target="../media/image141.png"/><Relationship Id="rId107" Type="http://schemas.openxmlformats.org/officeDocument/2006/relationships/image" Target="../media/image110.png"/><Relationship Id="rId11" Type="http://schemas.openxmlformats.org/officeDocument/2006/relationships/image" Target="../media/image14.jpeg"/><Relationship Id="rId32" Type="http://schemas.openxmlformats.org/officeDocument/2006/relationships/image" Target="../media/image35.jpeg"/><Relationship Id="rId53" Type="http://schemas.openxmlformats.org/officeDocument/2006/relationships/image" Target="../media/image56.jpeg"/><Relationship Id="rId74" Type="http://schemas.openxmlformats.org/officeDocument/2006/relationships/image" Target="../media/image77.jpeg"/><Relationship Id="rId128" Type="http://schemas.openxmlformats.org/officeDocument/2006/relationships/image" Target="../media/image131.png"/><Relationship Id="rId5" Type="http://schemas.openxmlformats.org/officeDocument/2006/relationships/image" Target="../media/image8.jpeg"/><Relationship Id="rId90" Type="http://schemas.openxmlformats.org/officeDocument/2006/relationships/image" Target="../media/image93.jpg"/><Relationship Id="rId95" Type="http://schemas.openxmlformats.org/officeDocument/2006/relationships/image" Target="../media/image98.jpeg"/><Relationship Id="rId22" Type="http://schemas.openxmlformats.org/officeDocument/2006/relationships/image" Target="../media/image25.jpeg"/><Relationship Id="rId27" Type="http://schemas.openxmlformats.org/officeDocument/2006/relationships/image" Target="../media/image30.jpg"/><Relationship Id="rId43" Type="http://schemas.openxmlformats.org/officeDocument/2006/relationships/image" Target="../media/image46.jpeg"/><Relationship Id="rId48" Type="http://schemas.openxmlformats.org/officeDocument/2006/relationships/image" Target="../media/image51.jpeg"/><Relationship Id="rId64" Type="http://schemas.openxmlformats.org/officeDocument/2006/relationships/image" Target="../media/image67.jpeg"/><Relationship Id="rId69" Type="http://schemas.openxmlformats.org/officeDocument/2006/relationships/image" Target="../media/image72.jpeg"/><Relationship Id="rId113" Type="http://schemas.openxmlformats.org/officeDocument/2006/relationships/image" Target="../media/image116.jpeg"/><Relationship Id="rId118" Type="http://schemas.openxmlformats.org/officeDocument/2006/relationships/image" Target="../media/image121.png"/><Relationship Id="rId134" Type="http://schemas.openxmlformats.org/officeDocument/2006/relationships/image" Target="../media/image137.png"/><Relationship Id="rId139" Type="http://schemas.openxmlformats.org/officeDocument/2006/relationships/image" Target="../media/image142.png"/><Relationship Id="rId80" Type="http://schemas.openxmlformats.org/officeDocument/2006/relationships/image" Target="../media/image83.jpeg"/><Relationship Id="rId85" Type="http://schemas.openxmlformats.org/officeDocument/2006/relationships/image" Target="../media/image88.jp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33" Type="http://schemas.openxmlformats.org/officeDocument/2006/relationships/image" Target="../media/image36.jpeg"/><Relationship Id="rId38" Type="http://schemas.openxmlformats.org/officeDocument/2006/relationships/image" Target="../media/image41.jpeg"/><Relationship Id="rId59" Type="http://schemas.openxmlformats.org/officeDocument/2006/relationships/image" Target="../media/image62.png"/><Relationship Id="rId103" Type="http://schemas.openxmlformats.org/officeDocument/2006/relationships/image" Target="../media/image106.jpeg"/><Relationship Id="rId108" Type="http://schemas.openxmlformats.org/officeDocument/2006/relationships/image" Target="../media/image111.jpeg"/><Relationship Id="rId124" Type="http://schemas.openxmlformats.org/officeDocument/2006/relationships/image" Target="../media/image127.jpeg"/><Relationship Id="rId129" Type="http://schemas.openxmlformats.org/officeDocument/2006/relationships/image" Target="../media/image132.jpeg"/><Relationship Id="rId54" Type="http://schemas.openxmlformats.org/officeDocument/2006/relationships/image" Target="../media/image57.jpeg"/><Relationship Id="rId70" Type="http://schemas.openxmlformats.org/officeDocument/2006/relationships/image" Target="../media/image73.jpeg"/><Relationship Id="rId75" Type="http://schemas.openxmlformats.org/officeDocument/2006/relationships/image" Target="../media/image78.jpeg"/><Relationship Id="rId91" Type="http://schemas.openxmlformats.org/officeDocument/2006/relationships/image" Target="../media/image94.jpeg"/><Relationship Id="rId96" Type="http://schemas.openxmlformats.org/officeDocument/2006/relationships/image" Target="../media/image99.png"/><Relationship Id="rId140" Type="http://schemas.openxmlformats.org/officeDocument/2006/relationships/image" Target="../media/image143.jpeg"/><Relationship Id="rId145" Type="http://schemas.openxmlformats.org/officeDocument/2006/relationships/image" Target="../media/image14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49" Type="http://schemas.openxmlformats.org/officeDocument/2006/relationships/image" Target="../media/image52.jpg"/><Relationship Id="rId114" Type="http://schemas.openxmlformats.org/officeDocument/2006/relationships/image" Target="../media/image117.jpeg"/><Relationship Id="rId119" Type="http://schemas.openxmlformats.org/officeDocument/2006/relationships/image" Target="../media/image122.jpeg"/><Relationship Id="rId44" Type="http://schemas.openxmlformats.org/officeDocument/2006/relationships/image" Target="../media/image47.png"/><Relationship Id="rId60" Type="http://schemas.openxmlformats.org/officeDocument/2006/relationships/image" Target="../media/image63.jpeg"/><Relationship Id="rId65" Type="http://schemas.openxmlformats.org/officeDocument/2006/relationships/image" Target="../media/image68.jpg"/><Relationship Id="rId81" Type="http://schemas.openxmlformats.org/officeDocument/2006/relationships/image" Target="../media/image84.jpeg"/><Relationship Id="rId86" Type="http://schemas.openxmlformats.org/officeDocument/2006/relationships/image" Target="../media/image89.jpg"/><Relationship Id="rId130" Type="http://schemas.openxmlformats.org/officeDocument/2006/relationships/image" Target="../media/image133.jpeg"/><Relationship Id="rId135" Type="http://schemas.openxmlformats.org/officeDocument/2006/relationships/image" Target="../media/image138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9" Type="http://schemas.openxmlformats.org/officeDocument/2006/relationships/image" Target="../media/image42.jpeg"/><Relationship Id="rId109" Type="http://schemas.openxmlformats.org/officeDocument/2006/relationships/image" Target="../media/image112.png"/><Relationship Id="rId34" Type="http://schemas.openxmlformats.org/officeDocument/2006/relationships/image" Target="../media/image37.jpg"/><Relationship Id="rId50" Type="http://schemas.openxmlformats.org/officeDocument/2006/relationships/image" Target="../media/image53.jpeg"/><Relationship Id="rId55" Type="http://schemas.openxmlformats.org/officeDocument/2006/relationships/image" Target="../media/image58.jpeg"/><Relationship Id="rId76" Type="http://schemas.openxmlformats.org/officeDocument/2006/relationships/image" Target="../media/image79.jpeg"/><Relationship Id="rId97" Type="http://schemas.openxmlformats.org/officeDocument/2006/relationships/image" Target="../media/image100.jpg"/><Relationship Id="rId104" Type="http://schemas.openxmlformats.org/officeDocument/2006/relationships/image" Target="../media/image107.jpeg"/><Relationship Id="rId120" Type="http://schemas.openxmlformats.org/officeDocument/2006/relationships/image" Target="../media/image123.png"/><Relationship Id="rId125" Type="http://schemas.openxmlformats.org/officeDocument/2006/relationships/image" Target="../media/image128.jpeg"/><Relationship Id="rId141" Type="http://schemas.openxmlformats.org/officeDocument/2006/relationships/image" Target="../media/image144.jpeg"/><Relationship Id="rId146" Type="http://schemas.openxmlformats.org/officeDocument/2006/relationships/image" Target="../media/image149.jpeg"/><Relationship Id="rId7" Type="http://schemas.openxmlformats.org/officeDocument/2006/relationships/image" Target="../media/image10.jpeg"/><Relationship Id="rId71" Type="http://schemas.openxmlformats.org/officeDocument/2006/relationships/image" Target="../media/image74.jpeg"/><Relationship Id="rId92" Type="http://schemas.openxmlformats.org/officeDocument/2006/relationships/image" Target="../media/image95.jpeg"/><Relationship Id="rId2" Type="http://schemas.openxmlformats.org/officeDocument/2006/relationships/image" Target="../media/image5.png"/><Relationship Id="rId29" Type="http://schemas.openxmlformats.org/officeDocument/2006/relationships/image" Target="../media/image32.jpeg"/><Relationship Id="rId24" Type="http://schemas.openxmlformats.org/officeDocument/2006/relationships/image" Target="../media/image27.jpeg"/><Relationship Id="rId40" Type="http://schemas.openxmlformats.org/officeDocument/2006/relationships/image" Target="../media/image43.jpeg"/><Relationship Id="rId45" Type="http://schemas.openxmlformats.org/officeDocument/2006/relationships/image" Target="../media/image48.png"/><Relationship Id="rId66" Type="http://schemas.openxmlformats.org/officeDocument/2006/relationships/image" Target="../media/image69.jpg"/><Relationship Id="rId87" Type="http://schemas.openxmlformats.org/officeDocument/2006/relationships/image" Target="../media/image90.png"/><Relationship Id="rId110" Type="http://schemas.openxmlformats.org/officeDocument/2006/relationships/image" Target="../media/image113.png"/><Relationship Id="rId115" Type="http://schemas.openxmlformats.org/officeDocument/2006/relationships/image" Target="../media/image118.jpeg"/><Relationship Id="rId131" Type="http://schemas.openxmlformats.org/officeDocument/2006/relationships/image" Target="../media/image134.png"/><Relationship Id="rId136" Type="http://schemas.openxmlformats.org/officeDocument/2006/relationships/image" Target="../media/image139.jpeg"/><Relationship Id="rId61" Type="http://schemas.openxmlformats.org/officeDocument/2006/relationships/image" Target="../media/image64.jpeg"/><Relationship Id="rId82" Type="http://schemas.openxmlformats.org/officeDocument/2006/relationships/image" Target="../media/image85.jpeg"/><Relationship Id="rId19" Type="http://schemas.openxmlformats.org/officeDocument/2006/relationships/image" Target="../media/image22.jpeg"/><Relationship Id="rId14" Type="http://schemas.openxmlformats.org/officeDocument/2006/relationships/image" Target="../media/image17.jp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56" Type="http://schemas.openxmlformats.org/officeDocument/2006/relationships/image" Target="../media/image59.jpeg"/><Relationship Id="rId77" Type="http://schemas.openxmlformats.org/officeDocument/2006/relationships/image" Target="../media/image80.jpg"/><Relationship Id="rId100" Type="http://schemas.openxmlformats.org/officeDocument/2006/relationships/image" Target="../media/image103.jpg"/><Relationship Id="rId105" Type="http://schemas.openxmlformats.org/officeDocument/2006/relationships/image" Target="../media/image108.jpeg"/><Relationship Id="rId126" Type="http://schemas.openxmlformats.org/officeDocument/2006/relationships/image" Target="../media/image129.jpeg"/><Relationship Id="rId147" Type="http://schemas.openxmlformats.org/officeDocument/2006/relationships/image" Target="../media/image150.jpeg"/><Relationship Id="rId8" Type="http://schemas.openxmlformats.org/officeDocument/2006/relationships/image" Target="../media/image11.jpeg"/><Relationship Id="rId51" Type="http://schemas.openxmlformats.org/officeDocument/2006/relationships/image" Target="../media/image54.jpeg"/><Relationship Id="rId72" Type="http://schemas.openxmlformats.org/officeDocument/2006/relationships/image" Target="../media/image75.jpeg"/><Relationship Id="rId93" Type="http://schemas.openxmlformats.org/officeDocument/2006/relationships/image" Target="../media/image96.jpeg"/><Relationship Id="rId98" Type="http://schemas.openxmlformats.org/officeDocument/2006/relationships/image" Target="../media/image101.jpg"/><Relationship Id="rId121" Type="http://schemas.openxmlformats.org/officeDocument/2006/relationships/image" Target="../media/image124.png"/><Relationship Id="rId142" Type="http://schemas.openxmlformats.org/officeDocument/2006/relationships/image" Target="../media/image145.jpeg"/><Relationship Id="rId3" Type="http://schemas.openxmlformats.org/officeDocument/2006/relationships/image" Target="../media/image6.jpeg"/><Relationship Id="rId25" Type="http://schemas.openxmlformats.org/officeDocument/2006/relationships/image" Target="../media/image28.jpeg"/><Relationship Id="rId46" Type="http://schemas.openxmlformats.org/officeDocument/2006/relationships/image" Target="../media/image49.jpeg"/><Relationship Id="rId67" Type="http://schemas.openxmlformats.org/officeDocument/2006/relationships/image" Target="../media/image70.jpeg"/><Relationship Id="rId116" Type="http://schemas.openxmlformats.org/officeDocument/2006/relationships/image" Target="../media/image119.png"/><Relationship Id="rId137" Type="http://schemas.openxmlformats.org/officeDocument/2006/relationships/image" Target="../media/image140.jpeg"/><Relationship Id="rId20" Type="http://schemas.openxmlformats.org/officeDocument/2006/relationships/image" Target="../media/image23.jpeg"/><Relationship Id="rId41" Type="http://schemas.openxmlformats.org/officeDocument/2006/relationships/image" Target="../media/image44.jpeg"/><Relationship Id="rId62" Type="http://schemas.openxmlformats.org/officeDocument/2006/relationships/image" Target="../media/image65.jpeg"/><Relationship Id="rId83" Type="http://schemas.openxmlformats.org/officeDocument/2006/relationships/image" Target="../media/image86.jpeg"/><Relationship Id="rId88" Type="http://schemas.openxmlformats.org/officeDocument/2006/relationships/image" Target="../media/image91.jpeg"/><Relationship Id="rId111" Type="http://schemas.openxmlformats.org/officeDocument/2006/relationships/image" Target="../media/image114.jpeg"/><Relationship Id="rId132" Type="http://schemas.openxmlformats.org/officeDocument/2006/relationships/image" Target="../media/image135.png"/><Relationship Id="rId15" Type="http://schemas.openxmlformats.org/officeDocument/2006/relationships/image" Target="../media/image18.jpg"/><Relationship Id="rId36" Type="http://schemas.openxmlformats.org/officeDocument/2006/relationships/image" Target="../media/image39.jpeg"/><Relationship Id="rId57" Type="http://schemas.openxmlformats.org/officeDocument/2006/relationships/image" Target="../media/image60.jpeg"/><Relationship Id="rId106" Type="http://schemas.openxmlformats.org/officeDocument/2006/relationships/image" Target="../media/image109.png"/><Relationship Id="rId127" Type="http://schemas.openxmlformats.org/officeDocument/2006/relationships/image" Target="../media/image130.png"/><Relationship Id="rId10" Type="http://schemas.openxmlformats.org/officeDocument/2006/relationships/image" Target="../media/image13.jpeg"/><Relationship Id="rId31" Type="http://schemas.openxmlformats.org/officeDocument/2006/relationships/image" Target="../media/image34.jpeg"/><Relationship Id="rId52" Type="http://schemas.openxmlformats.org/officeDocument/2006/relationships/image" Target="../media/image55.jpg"/><Relationship Id="rId73" Type="http://schemas.openxmlformats.org/officeDocument/2006/relationships/image" Target="../media/image76.jpeg"/><Relationship Id="rId78" Type="http://schemas.openxmlformats.org/officeDocument/2006/relationships/image" Target="../media/image81.jpg"/><Relationship Id="rId94" Type="http://schemas.openxmlformats.org/officeDocument/2006/relationships/image" Target="../media/image97.png"/><Relationship Id="rId99" Type="http://schemas.openxmlformats.org/officeDocument/2006/relationships/image" Target="../media/image102.jpg"/><Relationship Id="rId101" Type="http://schemas.openxmlformats.org/officeDocument/2006/relationships/image" Target="../media/image104.jpg"/><Relationship Id="rId122" Type="http://schemas.openxmlformats.org/officeDocument/2006/relationships/image" Target="../media/image125.png"/><Relationship Id="rId143" Type="http://schemas.openxmlformats.org/officeDocument/2006/relationships/image" Target="../media/image146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26" Type="http://schemas.openxmlformats.org/officeDocument/2006/relationships/image" Target="../media/image29.jpeg"/><Relationship Id="rId47" Type="http://schemas.openxmlformats.org/officeDocument/2006/relationships/image" Target="../media/image50.jpeg"/><Relationship Id="rId68" Type="http://schemas.openxmlformats.org/officeDocument/2006/relationships/image" Target="../media/image71.jpg"/><Relationship Id="rId89" Type="http://schemas.openxmlformats.org/officeDocument/2006/relationships/image" Target="../media/image92.jpeg"/><Relationship Id="rId112" Type="http://schemas.openxmlformats.org/officeDocument/2006/relationships/image" Target="../media/image115.png"/><Relationship Id="rId133" Type="http://schemas.openxmlformats.org/officeDocument/2006/relationships/image" Target="../media/image136.png"/><Relationship Id="rId16" Type="http://schemas.openxmlformats.org/officeDocument/2006/relationships/image" Target="../media/image19.jpeg"/><Relationship Id="rId37" Type="http://schemas.openxmlformats.org/officeDocument/2006/relationships/image" Target="../media/image40.jpeg"/><Relationship Id="rId58" Type="http://schemas.openxmlformats.org/officeDocument/2006/relationships/image" Target="../media/image61.jpeg"/><Relationship Id="rId79" Type="http://schemas.openxmlformats.org/officeDocument/2006/relationships/image" Target="../media/image82.jpeg"/><Relationship Id="rId102" Type="http://schemas.openxmlformats.org/officeDocument/2006/relationships/image" Target="../media/image105.jpg"/><Relationship Id="rId123" Type="http://schemas.openxmlformats.org/officeDocument/2006/relationships/image" Target="../media/image126.jpeg"/><Relationship Id="rId144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image" Target="../media/image152.svg"/><Relationship Id="rId21" Type="http://schemas.openxmlformats.org/officeDocument/2006/relationships/image" Target="../media/image167.png"/><Relationship Id="rId7" Type="http://schemas.openxmlformats.org/officeDocument/2006/relationships/image" Target="../media/image154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3.png"/><Relationship Id="rId2" Type="http://schemas.openxmlformats.org/officeDocument/2006/relationships/image" Target="../media/image151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7.png"/><Relationship Id="rId24" Type="http://schemas.openxmlformats.org/officeDocument/2006/relationships/image" Target="../media/image170.jpg"/><Relationship Id="rId5" Type="http://schemas.openxmlformats.org/officeDocument/2006/relationships/image" Target="../media/image2.sv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10" Type="http://schemas.microsoft.com/office/2007/relationships/hdphoto" Target="../media/hdphoto1.wdp"/><Relationship Id="rId19" Type="http://schemas.openxmlformats.org/officeDocument/2006/relationships/image" Target="../media/image165.png"/><Relationship Id="rId4" Type="http://schemas.openxmlformats.org/officeDocument/2006/relationships/image" Target="../media/image1.png"/><Relationship Id="rId9" Type="http://schemas.openxmlformats.org/officeDocument/2006/relationships/image" Target="../media/image156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4.png"/><Relationship Id="rId7" Type="http://schemas.openxmlformats.org/officeDocument/2006/relationships/image" Target="../media/image172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180.jpeg"/><Relationship Id="rId18" Type="http://schemas.openxmlformats.org/officeDocument/2006/relationships/image" Target="../media/image177.png"/><Relationship Id="rId3" Type="http://schemas.openxmlformats.org/officeDocument/2006/relationships/image" Target="../media/image109.png"/><Relationship Id="rId7" Type="http://schemas.openxmlformats.org/officeDocument/2006/relationships/image" Target="../media/image82.jpeg"/><Relationship Id="rId12" Type="http://schemas.openxmlformats.org/officeDocument/2006/relationships/image" Target="../media/image179.png"/><Relationship Id="rId17" Type="http://schemas.openxmlformats.org/officeDocument/2006/relationships/image" Target="../media/image184.jpeg"/><Relationship Id="rId2" Type="http://schemas.openxmlformats.org/officeDocument/2006/relationships/image" Target="../media/image178.png"/><Relationship Id="rId16" Type="http://schemas.openxmlformats.org/officeDocument/2006/relationships/image" Target="../media/image1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82.jpeg"/><Relationship Id="rId10" Type="http://schemas.openxmlformats.org/officeDocument/2006/relationships/image" Target="../media/image122.jpeg"/><Relationship Id="rId4" Type="http://schemas.openxmlformats.org/officeDocument/2006/relationships/image" Target="../media/image68.jpg"/><Relationship Id="rId9" Type="http://schemas.openxmlformats.org/officeDocument/2006/relationships/image" Target="../media/image31.jpeg"/><Relationship Id="rId14" Type="http://schemas.openxmlformats.org/officeDocument/2006/relationships/image" Target="../media/image18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8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87.svg"/><Relationship Id="rId4" Type="http://schemas.openxmlformats.org/officeDocument/2006/relationships/image" Target="../media/image1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2A7F4361-80FF-7AA7-6661-A94674BE133E}"/>
              </a:ext>
            </a:extLst>
          </p:cNvPr>
          <p:cNvSpPr/>
          <p:nvPr/>
        </p:nvSpPr>
        <p:spPr>
          <a:xfrm>
            <a:off x="-1" y="0"/>
            <a:ext cx="2590801" cy="10287000"/>
          </a:xfrm>
          <a:prstGeom prst="rect">
            <a:avLst/>
          </a:prstGeom>
          <a:solidFill>
            <a:srgbClr val="1F2937"/>
          </a:solidFill>
          <a:ln>
            <a:solidFill>
              <a:srgbClr val="1F2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597" y="7429500"/>
            <a:ext cx="1999604" cy="2667000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206E6C13-1FB2-F95F-F3E1-2AF1425A6D06}"/>
              </a:ext>
            </a:extLst>
          </p:cNvPr>
          <p:cNvSpPr/>
          <p:nvPr/>
        </p:nvSpPr>
        <p:spPr>
          <a:xfrm>
            <a:off x="15392400" y="0"/>
            <a:ext cx="2853861" cy="10287000"/>
          </a:xfrm>
          <a:prstGeom prst="rect">
            <a:avLst/>
          </a:prstGeom>
          <a:solidFill>
            <a:srgbClr val="1F2937"/>
          </a:solidFill>
          <a:ln>
            <a:solidFill>
              <a:srgbClr val="1F2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E137C7CD-7ECB-9178-9D5B-D40A146D7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26584" y="190500"/>
            <a:ext cx="1999604" cy="2667000"/>
          </a:xfrm>
          <a:prstGeom prst="rect">
            <a:avLst/>
          </a:prstGeom>
        </p:spPr>
      </p:pic>
      <p:pic>
        <p:nvPicPr>
          <p:cNvPr id="3" name="Εικόνα 2" descr="Εικόνα που περιέχει κείμενο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42CB1B69-86D7-1D0E-7B03-E4F3F8A7D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09900"/>
            <a:ext cx="716280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2600" y="6819900"/>
            <a:ext cx="9101663" cy="9142459"/>
            <a:chOff x="-3000964" y="-6158691"/>
            <a:chExt cx="6321665" cy="6350000"/>
          </a:xfrm>
        </p:grpSpPr>
        <p:sp>
          <p:nvSpPr>
            <p:cNvPr id="3" name="Freeform 3"/>
            <p:cNvSpPr/>
            <p:nvPr/>
          </p:nvSpPr>
          <p:spPr>
            <a:xfrm>
              <a:off x="-3000964" y="-6158691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2937"/>
            </a:solidFill>
          </p:spPr>
          <p:txBody>
            <a:bodyPr/>
            <a:lstStyle/>
            <a:p>
              <a:endParaRPr lang="el-GR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3528809" y="-4889230"/>
            <a:ext cx="9142459" cy="914245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2937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105401" y="1648757"/>
            <a:ext cx="11621519" cy="578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l-GR" sz="2800" b="0" i="0" u="none" strike="noStrike" dirty="0">
                <a:solidFill>
                  <a:schemeClr val="bg1"/>
                </a:solidFill>
                <a:effectLst/>
              </a:rPr>
              <a:t> </a:t>
            </a:r>
            <a:endParaRPr lang="en-US" sz="2499" spc="-10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66516" y="3113074"/>
            <a:ext cx="9647348" cy="745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13"/>
              </a:lnSpc>
            </a:pPr>
            <a:endParaRPr lang="en-US" sz="5931" spc="-118" dirty="0">
              <a:solidFill>
                <a:srgbClr val="FFFFFF"/>
              </a:solidFill>
              <a:latin typeface="Montserrat Extra-Bold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383126" y="3485965"/>
            <a:ext cx="9906000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2AE9858C-8122-5BA3-C73F-B5BE42B02B71}"/>
              </a:ext>
            </a:extLst>
          </p:cNvPr>
          <p:cNvGrpSpPr/>
          <p:nvPr/>
        </p:nvGrpSpPr>
        <p:grpSpPr>
          <a:xfrm>
            <a:off x="-4311033" y="-5709448"/>
            <a:ext cx="9142459" cy="9142459"/>
            <a:chOff x="0" y="0"/>
            <a:chExt cx="6350000" cy="6350000"/>
          </a:xfrm>
          <a:solidFill>
            <a:srgbClr val="E49F17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D1A1AD7-21AD-67D8-C2DF-0F1865BE1AEC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Εικόνα 7" descr="Εικόνα που περιέχει κείμενο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8CA43080-89A2-A293-F1A9-24C189239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609" y="-48554"/>
            <a:ext cx="4550832" cy="2781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E2B6B1-B8B0-D0F8-0AA6-F0F29039EC95}"/>
              </a:ext>
            </a:extLst>
          </p:cNvPr>
          <p:cNvSpPr txBox="1"/>
          <p:nvPr/>
        </p:nvSpPr>
        <p:spPr>
          <a:xfrm>
            <a:off x="4499584" y="2074424"/>
            <a:ext cx="9673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CSR HELLAS </a:t>
            </a:r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αποτελεί έναν από τους  40 εταίρους </a:t>
            </a:r>
          </a:p>
          <a:p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CSR EUROPE </a:t>
            </a:r>
            <a:r>
              <a:rPr lang="el-G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λειτουργεί σε όλη την Ευρώπη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B2666-1F38-6CD2-F1B7-ABD0CDF6FB98}"/>
              </a:ext>
            </a:extLst>
          </p:cNvPr>
          <p:cNvSpPr txBox="1"/>
          <p:nvPr/>
        </p:nvSpPr>
        <p:spPr>
          <a:xfrm>
            <a:off x="288625" y="3572727"/>
            <a:ext cx="588357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>
                <a:solidFill>
                  <a:schemeClr val="bg1"/>
                </a:solidFill>
              </a:rPr>
              <a:t>Τεχνογνωσία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</a:rPr>
              <a:t> Διάγνωση και Διοίκηση της Εταιρικής Κοινωνικής Ευθύνης και Βιωσιμότητας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</a:rPr>
              <a:t>Ανάπτυξη νέων δεξιοτήτων και εκπαίδευση  – Ανθρώπινα Δικαιώματα και Επιχείρηση</a:t>
            </a:r>
          </a:p>
          <a:p>
            <a:r>
              <a:rPr lang="el-GR" sz="2400" dirty="0">
                <a:solidFill>
                  <a:schemeClr val="bg1"/>
                </a:solidFill>
              </a:rPr>
              <a:t>     - Υπεύθυνη διαχείριση της εφοδιαστικής αλυσίδας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- Καταπολέμηση της διαφθοράς   Αλυσίδας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</a:rPr>
              <a:t>Διαβούλευση με </a:t>
            </a:r>
            <a:r>
              <a:rPr lang="el-GR" sz="2400" dirty="0" err="1">
                <a:solidFill>
                  <a:schemeClr val="bg1"/>
                </a:solidFill>
              </a:rPr>
              <a:t>συμ</a:t>
            </a:r>
            <a:r>
              <a:rPr lang="el-GR" sz="2400" dirty="0">
                <a:solidFill>
                  <a:schemeClr val="bg1"/>
                </a:solidFill>
              </a:rPr>
              <a:t>-μετόχους 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- Θεσμική Εκπροσώπηση</a:t>
            </a:r>
          </a:p>
          <a:p>
            <a:pPr marL="342900" indent="-342900">
              <a:buFontTx/>
              <a:buChar char="-"/>
            </a:pPr>
            <a:r>
              <a:rPr lang="el-GR" sz="2400" dirty="0">
                <a:solidFill>
                  <a:schemeClr val="bg1"/>
                </a:solidFill>
              </a:rPr>
              <a:t>Δικτύωση και συλλογική δράση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Συμπράξεις μεταξύ επιχειρήσεων και </a:t>
            </a:r>
            <a:r>
              <a:rPr lang="el-GR" b="1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συμ</a:t>
            </a:r>
            <a:r>
              <a:rPr lang="el-GR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-μετόχων (Σύμφωνο Βιώσιμης Επιχειρηματικότητας 2022 – 2025)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ADCD8B-6617-3C13-3BB6-F0FC377E1536}"/>
              </a:ext>
            </a:extLst>
          </p:cNvPr>
          <p:cNvSpPr txBox="1"/>
          <p:nvPr/>
        </p:nvSpPr>
        <p:spPr>
          <a:xfrm>
            <a:off x="6477000" y="4560884"/>
            <a:ext cx="64008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>
                <a:solidFill>
                  <a:schemeClr val="bg1"/>
                </a:solidFill>
              </a:rPr>
              <a:t>Εργαλεία</a:t>
            </a:r>
          </a:p>
          <a:p>
            <a:endParaRPr lang="el-GR" sz="2400" b="1" u="sng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FFFF"/>
                </a:solidFill>
                <a:effectLst/>
              </a:rPr>
              <a:t>MIA – TOOL (MATURITY INTEGRATION ASSESSMENT)</a:t>
            </a:r>
            <a:r>
              <a:rPr lang="en-US" sz="2400" i="0" dirty="0">
                <a:solidFill>
                  <a:srgbClr val="FFFFFF"/>
                </a:solidFill>
                <a:effectLst/>
              </a:rPr>
              <a:t>: </a:t>
            </a:r>
            <a:r>
              <a:rPr lang="el-GR" sz="2400" dirty="0">
                <a:solidFill>
                  <a:srgbClr val="FFFFFF"/>
                </a:solidFill>
              </a:rPr>
              <a:t>Σύστημα Αξιολόγησης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FFFF"/>
                </a:solidFill>
                <a:effectLst/>
              </a:rPr>
              <a:t>ETHOS </a:t>
            </a:r>
            <a:r>
              <a:rPr lang="el-GR" sz="2400" i="0" dirty="0">
                <a:solidFill>
                  <a:srgbClr val="FFFFFF"/>
                </a:solidFill>
                <a:effectLst/>
              </a:rPr>
              <a:t>Σύστημα </a:t>
            </a:r>
            <a:r>
              <a:rPr lang="el-GR" sz="2400" dirty="0">
                <a:solidFill>
                  <a:srgbClr val="FFFFFF"/>
                </a:solidFill>
              </a:rPr>
              <a:t>Διοίκησης και </a:t>
            </a:r>
            <a:r>
              <a:rPr lang="el-GR" sz="2400" i="0" dirty="0">
                <a:solidFill>
                  <a:srgbClr val="FFFFFF"/>
                </a:solidFill>
                <a:effectLst/>
              </a:rPr>
              <a:t>Πιστοποίησης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FFFFFF"/>
                </a:solidFill>
                <a:effectLst/>
              </a:rPr>
              <a:t>CEASE: E-LEARNING</a:t>
            </a:r>
            <a:r>
              <a:rPr lang="el-GR" sz="2400" i="0" dirty="0">
                <a:solidFill>
                  <a:srgbClr val="FFFFFF"/>
                </a:solidFill>
                <a:effectLst/>
              </a:rPr>
              <a:t> </a:t>
            </a:r>
            <a:endParaRPr lang="el-GR" sz="24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i="0" dirty="0">
                <a:solidFill>
                  <a:srgbClr val="FFFFFF"/>
                </a:solidFill>
                <a:effectLst/>
              </a:rPr>
              <a:t>ΟΔΗΓΟΙ ΕΦΑΡΜΟΓΗΣ </a:t>
            </a:r>
            <a:r>
              <a:rPr lang="en-US" sz="2400" i="0" dirty="0">
                <a:solidFill>
                  <a:srgbClr val="FFFFFF"/>
                </a:solidFill>
                <a:effectLst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i="0" dirty="0">
                <a:solidFill>
                  <a:srgbClr val="FFFFFF"/>
                </a:solidFill>
                <a:effectLst/>
              </a:rPr>
              <a:t>  “ΔΙΑΦΑΝΕΙΑ ΚΑΙ ΔΙΑΚΥΒΕΡΝΗΣΗ”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0" dirty="0">
                <a:solidFill>
                  <a:srgbClr val="FFFFFF"/>
                </a:solidFill>
                <a:effectLst/>
              </a:rPr>
              <a:t> </a:t>
            </a:r>
            <a:r>
              <a:rPr lang="el-GR" sz="2400" i="0" dirty="0">
                <a:solidFill>
                  <a:srgbClr val="FFFFFF"/>
                </a:solidFill>
                <a:effectLst/>
              </a:rPr>
              <a:t> “ΕΤΑΙΡΙΚΟΣ ΕΘΕΛΟΝΤΙΣΜΟΣ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0" dirty="0">
                <a:solidFill>
                  <a:srgbClr val="FFFFFF"/>
                </a:solidFill>
                <a:effectLst/>
              </a:rPr>
              <a:t> </a:t>
            </a:r>
            <a:r>
              <a:rPr lang="el-GR" sz="2400" i="0" dirty="0">
                <a:solidFill>
                  <a:srgbClr val="FFFFFF"/>
                </a:solidFill>
                <a:effectLst/>
              </a:rPr>
              <a:t>“Υποστήριξη θυμάτων ενδοοικογενειακής βίας”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i="0" dirty="0">
                <a:solidFill>
                  <a:srgbClr val="FFFFFF"/>
                </a:solidFill>
                <a:effectLst/>
              </a:rPr>
              <a:t>ΕΚΕ ΓΙΑ ΤΙΣ </a:t>
            </a:r>
            <a:r>
              <a:rPr lang="el-GR" sz="2400" i="0" dirty="0" err="1">
                <a:solidFill>
                  <a:srgbClr val="FFFFFF"/>
                </a:solidFill>
                <a:effectLst/>
              </a:rPr>
              <a:t>ΜμΕ</a:t>
            </a:r>
            <a:endParaRPr lang="el-GR" sz="2400" i="0" dirty="0">
              <a:solidFill>
                <a:srgbClr val="FFFFFF"/>
              </a:solidFill>
              <a:effectLst/>
            </a:endParaRPr>
          </a:p>
          <a:p>
            <a:endParaRPr lang="el-GR" sz="2400" i="0" dirty="0">
              <a:solidFill>
                <a:srgbClr val="FFFFFF"/>
              </a:solidFill>
              <a:effectLst/>
            </a:endParaRPr>
          </a:p>
          <a:p>
            <a:endParaRPr lang="el-GR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endParaRPr lang="el-GR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endParaRPr lang="el-GR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endParaRPr lang="el-GR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endParaRPr lang="en-US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endParaRPr lang="el-GR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2363F5-EB08-1FC2-7354-B435FEACD96A}"/>
              </a:ext>
            </a:extLst>
          </p:cNvPr>
          <p:cNvSpPr txBox="1"/>
          <p:nvPr/>
        </p:nvSpPr>
        <p:spPr>
          <a:xfrm>
            <a:off x="13182600" y="4527535"/>
            <a:ext cx="487885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>
                <a:solidFill>
                  <a:schemeClr val="bg1"/>
                </a:solidFill>
              </a:rPr>
              <a:t>Πρωτοβουλίες</a:t>
            </a:r>
            <a:r>
              <a:rPr lang="en-US" sz="2800" b="1" u="sng" dirty="0">
                <a:solidFill>
                  <a:schemeClr val="bg1"/>
                </a:solidFill>
              </a:rPr>
              <a:t> (</a:t>
            </a:r>
            <a:r>
              <a:rPr lang="el-GR" sz="2800" b="1" u="sng" dirty="0">
                <a:solidFill>
                  <a:schemeClr val="bg1"/>
                </a:solidFill>
              </a:rPr>
              <a:t>τρέχουσες)</a:t>
            </a:r>
          </a:p>
          <a:p>
            <a:endParaRPr lang="el-GR" sz="2800" b="1" u="sng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bg1"/>
                </a:solidFill>
              </a:rPr>
              <a:t>Ελληνικό Σύμφωνο Βιώσιμης Επιχειρηματικότητας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CSR SCHOOL</a:t>
            </a:r>
            <a:r>
              <a:rPr lang="el-GR" sz="2800" dirty="0">
                <a:solidFill>
                  <a:schemeClr val="bg1"/>
                </a:solidFill>
              </a:rPr>
              <a:t> 2022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bg1"/>
                </a:solidFill>
              </a:rPr>
              <a:t>7</a:t>
            </a:r>
            <a:r>
              <a:rPr lang="el-GR" sz="2800" baseline="30000" dirty="0">
                <a:solidFill>
                  <a:schemeClr val="bg1"/>
                </a:solidFill>
              </a:rPr>
              <a:t>ος  </a:t>
            </a:r>
            <a:r>
              <a:rPr lang="el-GR" sz="2800" dirty="0">
                <a:solidFill>
                  <a:schemeClr val="bg1"/>
                </a:solidFill>
              </a:rPr>
              <a:t>Φοιτητικός Διαγωνισμός για την ΕΚΕ «</a:t>
            </a:r>
            <a:r>
              <a:rPr lang="el-GR" sz="2800" i="1" dirty="0">
                <a:solidFill>
                  <a:schemeClr val="bg1"/>
                </a:solidFill>
              </a:rPr>
              <a:t>Νίκος  Αναλυτής»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endParaRPr lang="en-US" sz="2000" dirty="0"/>
          </a:p>
          <a:p>
            <a:endParaRPr lang="el-GR" sz="2000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72DC13C6-EB28-E60D-8E1B-2290A17EF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2" y="-306968"/>
            <a:ext cx="4127754" cy="2551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20" y="412823"/>
            <a:ext cx="1450373" cy="1087779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5" y="781772"/>
            <a:ext cx="788996" cy="10726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03" y="566024"/>
            <a:ext cx="1663332" cy="931466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54" y="708362"/>
            <a:ext cx="1449749" cy="811860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987" y="1191766"/>
            <a:ext cx="1855839" cy="1039271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00" y="644948"/>
            <a:ext cx="1416506" cy="793244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07" y="689054"/>
            <a:ext cx="1293480" cy="724349"/>
          </a:xfrm>
          <a:prstGeom prst="rect">
            <a:avLst/>
          </a:prstGeom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689" y="640481"/>
            <a:ext cx="1603011" cy="897687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17" y="1531524"/>
            <a:ext cx="1510434" cy="844890"/>
          </a:xfrm>
          <a:prstGeom prst="rect">
            <a:avLst/>
          </a:prstGeom>
        </p:spPr>
      </p:pic>
      <p:pic>
        <p:nvPicPr>
          <p:cNvPr id="24" name="Εικόνα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229" y="700882"/>
            <a:ext cx="1278237" cy="715814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21" y="3477114"/>
            <a:ext cx="1468322" cy="822261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76" y="1328043"/>
            <a:ext cx="1208315" cy="676656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922" y="1258063"/>
            <a:ext cx="1297557" cy="726632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16" y="2632075"/>
            <a:ext cx="1217208" cy="681636"/>
          </a:xfrm>
          <a:prstGeom prst="rect">
            <a:avLst/>
          </a:prstGeom>
        </p:spPr>
      </p:pic>
      <p:pic>
        <p:nvPicPr>
          <p:cNvPr id="30" name="Εικόνα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629" y="1360054"/>
            <a:ext cx="1384463" cy="799277"/>
          </a:xfrm>
          <a:prstGeom prst="rect">
            <a:avLst/>
          </a:prstGeom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96" y="1364308"/>
            <a:ext cx="1302297" cy="729287"/>
          </a:xfrm>
          <a:prstGeom prst="rect">
            <a:avLst/>
          </a:prstGeom>
        </p:spPr>
      </p:pic>
      <p:pic>
        <p:nvPicPr>
          <p:cNvPr id="32" name="Εικόνα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0" y="1344864"/>
            <a:ext cx="1102223" cy="617244"/>
          </a:xfrm>
          <a:prstGeom prst="rect">
            <a:avLst/>
          </a:prstGeom>
        </p:spPr>
      </p:pic>
      <p:pic>
        <p:nvPicPr>
          <p:cNvPr id="34" name="Εικόνα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94" y="1176398"/>
            <a:ext cx="1143263" cy="640227"/>
          </a:xfrm>
          <a:prstGeom prst="rect">
            <a:avLst/>
          </a:prstGeom>
        </p:spPr>
      </p:pic>
      <p:pic>
        <p:nvPicPr>
          <p:cNvPr id="36" name="Εικόνα 35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98" y="1854377"/>
            <a:ext cx="1516484" cy="849230"/>
          </a:xfrm>
          <a:prstGeom prst="rect">
            <a:avLst/>
          </a:prstGeom>
        </p:spPr>
      </p:pic>
      <p:pic>
        <p:nvPicPr>
          <p:cNvPr id="37" name="Εικόνα 36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836" y="1474562"/>
            <a:ext cx="1139318" cy="638018"/>
          </a:xfrm>
          <a:prstGeom prst="rect">
            <a:avLst/>
          </a:prstGeom>
        </p:spPr>
      </p:pic>
      <p:pic>
        <p:nvPicPr>
          <p:cNvPr id="38" name="Εικόνα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369" y="2042183"/>
            <a:ext cx="1390646" cy="778761"/>
          </a:xfrm>
          <a:prstGeom prst="rect">
            <a:avLst/>
          </a:prstGeom>
        </p:spPr>
      </p:pic>
      <p:pic>
        <p:nvPicPr>
          <p:cNvPr id="39" name="Εικόνα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89" y="2111677"/>
            <a:ext cx="1193162" cy="668171"/>
          </a:xfrm>
          <a:prstGeom prst="rect">
            <a:avLst/>
          </a:prstGeom>
        </p:spPr>
      </p:pic>
      <p:pic>
        <p:nvPicPr>
          <p:cNvPr id="42" name="Εικόνα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769" y="2443564"/>
            <a:ext cx="1210818" cy="678059"/>
          </a:xfrm>
          <a:prstGeom prst="rect">
            <a:avLst/>
          </a:prstGeom>
        </p:spPr>
      </p:pic>
      <p:pic>
        <p:nvPicPr>
          <p:cNvPr id="43" name="Εικόνα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70" y="2056013"/>
            <a:ext cx="1313862" cy="735764"/>
          </a:xfrm>
          <a:prstGeom prst="rect">
            <a:avLst/>
          </a:prstGeom>
        </p:spPr>
      </p:pic>
      <p:pic>
        <p:nvPicPr>
          <p:cNvPr id="50" name="Εικόνα 4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94" y="3355871"/>
            <a:ext cx="1254579" cy="702564"/>
          </a:xfrm>
          <a:prstGeom prst="rect">
            <a:avLst/>
          </a:prstGeom>
        </p:spPr>
      </p:pic>
      <p:pic>
        <p:nvPicPr>
          <p:cNvPr id="51" name="Εικόνα 5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55" y="2455256"/>
            <a:ext cx="1723176" cy="964979"/>
          </a:xfrm>
          <a:prstGeom prst="rect">
            <a:avLst/>
          </a:prstGeom>
        </p:spPr>
      </p:pic>
      <p:pic>
        <p:nvPicPr>
          <p:cNvPr id="52" name="Εικόνα 51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03" y="2064545"/>
            <a:ext cx="1689692" cy="946227"/>
          </a:xfrm>
          <a:prstGeom prst="rect">
            <a:avLst/>
          </a:prstGeom>
        </p:spPr>
      </p:pic>
      <p:pic>
        <p:nvPicPr>
          <p:cNvPr id="53" name="Εικόνα 52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74" y="4093999"/>
            <a:ext cx="1261901" cy="706664"/>
          </a:xfrm>
          <a:prstGeom prst="rect">
            <a:avLst/>
          </a:prstGeom>
        </p:spPr>
      </p:pic>
      <p:pic>
        <p:nvPicPr>
          <p:cNvPr id="56" name="Εικόνα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96" y="3853192"/>
            <a:ext cx="1452749" cy="813539"/>
          </a:xfrm>
          <a:prstGeom prst="rect">
            <a:avLst/>
          </a:prstGeom>
        </p:spPr>
      </p:pic>
      <p:pic>
        <p:nvPicPr>
          <p:cNvPr id="61" name="Εικόνα 6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057" y="4136798"/>
            <a:ext cx="1212828" cy="679184"/>
          </a:xfrm>
          <a:prstGeom prst="rect">
            <a:avLst/>
          </a:prstGeom>
        </p:spPr>
      </p:pic>
      <p:pic>
        <p:nvPicPr>
          <p:cNvPr id="63" name="Εικόνα 6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574" y="3361502"/>
            <a:ext cx="1212828" cy="679184"/>
          </a:xfrm>
          <a:prstGeom prst="rect">
            <a:avLst/>
          </a:prstGeom>
        </p:spPr>
      </p:pic>
      <p:pic>
        <p:nvPicPr>
          <p:cNvPr id="64" name="Εικόνα 6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25" y="9128582"/>
            <a:ext cx="1291590" cy="723291"/>
          </a:xfrm>
          <a:prstGeom prst="rect">
            <a:avLst/>
          </a:prstGeom>
        </p:spPr>
      </p:pic>
      <p:pic>
        <p:nvPicPr>
          <p:cNvPr id="65" name="Εικόνα 6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99" y="3318323"/>
            <a:ext cx="1413498" cy="791558"/>
          </a:xfrm>
          <a:prstGeom prst="rect">
            <a:avLst/>
          </a:prstGeom>
        </p:spPr>
      </p:pic>
      <p:pic>
        <p:nvPicPr>
          <p:cNvPr id="67" name="Εικόνα 6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27" y="3153683"/>
            <a:ext cx="1452749" cy="769574"/>
          </a:xfrm>
          <a:prstGeom prst="rect">
            <a:avLst/>
          </a:prstGeom>
        </p:spPr>
      </p:pic>
      <p:pic>
        <p:nvPicPr>
          <p:cNvPr id="68" name="Εικόνα 6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4" y="4675057"/>
            <a:ext cx="1342379" cy="751733"/>
          </a:xfrm>
          <a:prstGeom prst="rect">
            <a:avLst/>
          </a:prstGeom>
        </p:spPr>
      </p:pic>
      <p:pic>
        <p:nvPicPr>
          <p:cNvPr id="69" name="Εικόνα 6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2" y="3931688"/>
            <a:ext cx="1156509" cy="647645"/>
          </a:xfrm>
          <a:prstGeom prst="rect">
            <a:avLst/>
          </a:prstGeom>
        </p:spPr>
      </p:pic>
      <p:pic>
        <p:nvPicPr>
          <p:cNvPr id="70" name="Εικόνα 6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610" y="2139962"/>
            <a:ext cx="1495454" cy="837453"/>
          </a:xfrm>
          <a:prstGeom prst="rect">
            <a:avLst/>
          </a:prstGeom>
        </p:spPr>
      </p:pic>
      <p:pic>
        <p:nvPicPr>
          <p:cNvPr id="71" name="Εικόνα 7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713" y="2118380"/>
            <a:ext cx="1312475" cy="702564"/>
          </a:xfrm>
          <a:prstGeom prst="rect">
            <a:avLst/>
          </a:prstGeom>
        </p:spPr>
      </p:pic>
      <p:pic>
        <p:nvPicPr>
          <p:cNvPr id="72" name="Εικόνα 71"/>
          <p:cNvPicPr>
            <a:picLocks noChangeAspect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400" y="2644810"/>
            <a:ext cx="1455674" cy="815177"/>
          </a:xfrm>
          <a:prstGeom prst="rect">
            <a:avLst/>
          </a:prstGeom>
        </p:spPr>
      </p:pic>
      <p:pic>
        <p:nvPicPr>
          <p:cNvPr id="73" name="Εικόνα 7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161" y="2792590"/>
            <a:ext cx="1217205" cy="681635"/>
          </a:xfrm>
          <a:prstGeom prst="rect">
            <a:avLst/>
          </a:prstGeom>
        </p:spPr>
      </p:pic>
      <p:pic>
        <p:nvPicPr>
          <p:cNvPr id="74" name="Εικόνα 73"/>
          <p:cNvPicPr>
            <a:picLocks noChangeAspect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21" y="1948370"/>
            <a:ext cx="1789773" cy="778163"/>
          </a:xfrm>
          <a:prstGeom prst="rect">
            <a:avLst/>
          </a:prstGeom>
        </p:spPr>
      </p:pic>
      <p:pic>
        <p:nvPicPr>
          <p:cNvPr id="75" name="Εικόνα 7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189" y="4106858"/>
            <a:ext cx="1336578" cy="748482"/>
          </a:xfrm>
          <a:prstGeom prst="rect">
            <a:avLst/>
          </a:prstGeom>
        </p:spPr>
      </p:pic>
      <p:pic>
        <p:nvPicPr>
          <p:cNvPr id="76" name="Εικόνα 7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593" y="6290054"/>
            <a:ext cx="2003541" cy="1226396"/>
          </a:xfrm>
          <a:prstGeom prst="rect">
            <a:avLst/>
          </a:prstGeom>
        </p:spPr>
      </p:pic>
      <p:pic>
        <p:nvPicPr>
          <p:cNvPr id="77" name="Εικόνα 7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88" y="9175947"/>
            <a:ext cx="1173845" cy="693045"/>
          </a:xfrm>
          <a:prstGeom prst="rect">
            <a:avLst/>
          </a:prstGeom>
        </p:spPr>
      </p:pic>
      <p:pic>
        <p:nvPicPr>
          <p:cNvPr id="78" name="Εικόνα 77"/>
          <p:cNvPicPr>
            <a:picLocks noChangeAspect="1"/>
          </p:cNvPicPr>
          <p:nvPr/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77" y="4072631"/>
            <a:ext cx="1342379" cy="751731"/>
          </a:xfrm>
          <a:prstGeom prst="rect">
            <a:avLst/>
          </a:prstGeom>
        </p:spPr>
      </p:pic>
      <p:pic>
        <p:nvPicPr>
          <p:cNvPr id="79" name="Εικόνα 78"/>
          <p:cNvPicPr>
            <a:picLocks noChangeAspect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67" y="4625681"/>
            <a:ext cx="1183026" cy="662495"/>
          </a:xfrm>
          <a:prstGeom prst="rect">
            <a:avLst/>
          </a:prstGeom>
        </p:spPr>
      </p:pic>
      <p:pic>
        <p:nvPicPr>
          <p:cNvPr id="80" name="Εικόνα 79"/>
          <p:cNvPicPr>
            <a:picLocks noChangeAspect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729" y="5326127"/>
            <a:ext cx="1441251" cy="807101"/>
          </a:xfrm>
          <a:prstGeom prst="rect">
            <a:avLst/>
          </a:prstGeom>
        </p:spPr>
      </p:pic>
      <p:pic>
        <p:nvPicPr>
          <p:cNvPr id="82" name="Εικόνα 81"/>
          <p:cNvPicPr>
            <a:picLocks noChangeAspect="1"/>
          </p:cNvPicPr>
          <p:nvPr/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289" y="6522074"/>
            <a:ext cx="1573559" cy="881193"/>
          </a:xfrm>
          <a:prstGeom prst="rect">
            <a:avLst/>
          </a:prstGeom>
        </p:spPr>
      </p:pic>
      <p:pic>
        <p:nvPicPr>
          <p:cNvPr id="84" name="Εικόνα 83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00" y="3136740"/>
            <a:ext cx="1214919" cy="680355"/>
          </a:xfrm>
          <a:prstGeom prst="rect">
            <a:avLst/>
          </a:prstGeom>
        </p:spPr>
      </p:pic>
      <p:pic>
        <p:nvPicPr>
          <p:cNvPr id="87" name="Εικόνα 86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50" y="6939105"/>
            <a:ext cx="1159323" cy="649221"/>
          </a:xfrm>
          <a:prstGeom prst="rect">
            <a:avLst/>
          </a:prstGeom>
        </p:spPr>
      </p:pic>
      <p:pic>
        <p:nvPicPr>
          <p:cNvPr id="88" name="Εικόνα 8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634" y="5570789"/>
            <a:ext cx="1355525" cy="759095"/>
          </a:xfrm>
          <a:prstGeom prst="rect">
            <a:avLst/>
          </a:prstGeom>
        </p:spPr>
      </p:pic>
      <p:pic>
        <p:nvPicPr>
          <p:cNvPr id="89" name="Εικόνα 88"/>
          <p:cNvPicPr>
            <a:picLocks noChangeAspect="1"/>
          </p:cNvPicPr>
          <p:nvPr/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683" y="4625913"/>
            <a:ext cx="1680750" cy="941220"/>
          </a:xfrm>
          <a:prstGeom prst="rect">
            <a:avLst/>
          </a:prstGeom>
        </p:spPr>
      </p:pic>
      <p:pic>
        <p:nvPicPr>
          <p:cNvPr id="90" name="Εικόνα 89"/>
          <p:cNvPicPr>
            <a:picLocks noChangeAspect="1"/>
          </p:cNvPicPr>
          <p:nvPr/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97" y="4594620"/>
            <a:ext cx="1851981" cy="1037109"/>
          </a:xfrm>
          <a:prstGeom prst="rect">
            <a:avLst/>
          </a:prstGeom>
        </p:spPr>
      </p:pic>
      <p:pic>
        <p:nvPicPr>
          <p:cNvPr id="91" name="Εικόνα 90"/>
          <p:cNvPicPr>
            <a:picLocks noChangeAspect="1"/>
          </p:cNvPicPr>
          <p:nvPr/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38" y="5297155"/>
            <a:ext cx="1904228" cy="1066368"/>
          </a:xfrm>
          <a:prstGeom prst="rect">
            <a:avLst/>
          </a:prstGeom>
        </p:spPr>
      </p:pic>
      <p:pic>
        <p:nvPicPr>
          <p:cNvPr id="94" name="Εικόνα 93"/>
          <p:cNvPicPr>
            <a:picLocks noChangeAspect="1"/>
          </p:cNvPicPr>
          <p:nvPr/>
        </p:nvPicPr>
        <p:blipFill>
          <a:blip r:embed="rId5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407" y="5989371"/>
            <a:ext cx="1259282" cy="705198"/>
          </a:xfrm>
          <a:prstGeom prst="rect">
            <a:avLst/>
          </a:prstGeom>
        </p:spPr>
      </p:pic>
      <p:pic>
        <p:nvPicPr>
          <p:cNvPr id="96" name="Εικόνα 95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91" y="6074869"/>
            <a:ext cx="1538826" cy="861743"/>
          </a:xfrm>
          <a:prstGeom prst="rect">
            <a:avLst/>
          </a:prstGeom>
        </p:spPr>
      </p:pic>
      <p:pic>
        <p:nvPicPr>
          <p:cNvPr id="98" name="Εικόνα 97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57" y="6166970"/>
            <a:ext cx="1216013" cy="680967"/>
          </a:xfrm>
          <a:prstGeom prst="rect">
            <a:avLst/>
          </a:prstGeom>
        </p:spPr>
      </p:pic>
      <p:pic>
        <p:nvPicPr>
          <p:cNvPr id="99" name="Εικόνα 98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58" y="4685192"/>
            <a:ext cx="931643" cy="705464"/>
          </a:xfrm>
          <a:prstGeom prst="rect">
            <a:avLst/>
          </a:prstGeom>
        </p:spPr>
      </p:pic>
      <p:pic>
        <p:nvPicPr>
          <p:cNvPr id="100" name="Εικόνα 99"/>
          <p:cNvPicPr>
            <a:picLocks noChangeAspect="1"/>
          </p:cNvPicPr>
          <p:nvPr/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01" y="5400602"/>
            <a:ext cx="1547445" cy="866570"/>
          </a:xfrm>
          <a:prstGeom prst="rect">
            <a:avLst/>
          </a:prstGeom>
        </p:spPr>
      </p:pic>
      <p:pic>
        <p:nvPicPr>
          <p:cNvPr id="101" name="Εικόνα 100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934" y="5429801"/>
            <a:ext cx="1511711" cy="846558"/>
          </a:xfrm>
          <a:prstGeom prst="rect">
            <a:avLst/>
          </a:prstGeom>
        </p:spPr>
      </p:pic>
      <p:pic>
        <p:nvPicPr>
          <p:cNvPr id="104" name="Εικόνα 103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817" y="7547183"/>
            <a:ext cx="1424799" cy="797889"/>
          </a:xfrm>
          <a:prstGeom prst="rect">
            <a:avLst/>
          </a:prstGeom>
        </p:spPr>
      </p:pic>
      <p:pic>
        <p:nvPicPr>
          <p:cNvPr id="105" name="Εικόνα 104"/>
          <p:cNvPicPr>
            <a:picLocks noChangeAspect="1"/>
          </p:cNvPicPr>
          <p:nvPr/>
        </p:nvPicPr>
        <p:blipFill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763" y="7232237"/>
            <a:ext cx="1546395" cy="865980"/>
          </a:xfrm>
          <a:prstGeom prst="rect">
            <a:avLst/>
          </a:prstGeom>
        </p:spPr>
      </p:pic>
      <p:pic>
        <p:nvPicPr>
          <p:cNvPr id="107" name="Εικόνα 106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609" y="4287623"/>
            <a:ext cx="1481298" cy="829527"/>
          </a:xfrm>
          <a:prstGeom prst="rect">
            <a:avLst/>
          </a:prstGeom>
        </p:spPr>
      </p:pic>
      <p:pic>
        <p:nvPicPr>
          <p:cNvPr id="109" name="Εικόνα 108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46" y="6089189"/>
            <a:ext cx="1504235" cy="842372"/>
          </a:xfrm>
          <a:prstGeom prst="rect">
            <a:avLst/>
          </a:prstGeom>
        </p:spPr>
      </p:pic>
      <p:pic>
        <p:nvPicPr>
          <p:cNvPr id="110" name="Εικόνα 109"/>
          <p:cNvPicPr>
            <a:picLocks noChangeAspect="1"/>
          </p:cNvPicPr>
          <p:nvPr/>
        </p:nvPicPr>
        <p:blipFill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" y="6116999"/>
            <a:ext cx="1405380" cy="787013"/>
          </a:xfrm>
          <a:prstGeom prst="rect">
            <a:avLst/>
          </a:prstGeom>
        </p:spPr>
      </p:pic>
      <p:pic>
        <p:nvPicPr>
          <p:cNvPr id="111" name="Εικόνα 110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57" y="6868212"/>
            <a:ext cx="1322220" cy="740442"/>
          </a:xfrm>
          <a:prstGeom prst="rect">
            <a:avLst/>
          </a:prstGeom>
        </p:spPr>
      </p:pic>
      <p:pic>
        <p:nvPicPr>
          <p:cNvPr id="112" name="Εικόνα 111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40" y="6962217"/>
            <a:ext cx="1348334" cy="755067"/>
          </a:xfrm>
          <a:prstGeom prst="rect">
            <a:avLst/>
          </a:prstGeom>
        </p:spPr>
      </p:pic>
      <p:pic>
        <p:nvPicPr>
          <p:cNvPr id="113" name="Εικόνα 112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97" y="7671014"/>
            <a:ext cx="1255292" cy="689943"/>
          </a:xfrm>
          <a:prstGeom prst="rect">
            <a:avLst/>
          </a:prstGeom>
        </p:spPr>
      </p:pic>
      <p:pic>
        <p:nvPicPr>
          <p:cNvPr id="115" name="Εικόνα 114"/>
          <p:cNvPicPr>
            <a:picLocks noChangeAspect="1"/>
          </p:cNvPicPr>
          <p:nvPr/>
        </p:nvPicPr>
        <p:blipFill>
          <a:blip r:embed="rId7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21" y="6062708"/>
            <a:ext cx="1851981" cy="1037109"/>
          </a:xfrm>
          <a:prstGeom prst="rect">
            <a:avLst/>
          </a:prstGeom>
        </p:spPr>
      </p:pic>
      <p:pic>
        <p:nvPicPr>
          <p:cNvPr id="116" name="Εικόνα 115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257" y="7069971"/>
            <a:ext cx="1182927" cy="662439"/>
          </a:xfrm>
          <a:prstGeom prst="rect">
            <a:avLst/>
          </a:prstGeom>
        </p:spPr>
      </p:pic>
      <p:pic>
        <p:nvPicPr>
          <p:cNvPr id="117" name="Εικόνα 116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023" y="5544910"/>
            <a:ext cx="1235610" cy="803630"/>
          </a:xfrm>
          <a:prstGeom prst="rect">
            <a:avLst/>
          </a:prstGeom>
        </p:spPr>
      </p:pic>
      <p:pic>
        <p:nvPicPr>
          <p:cNvPr id="119" name="Εικόνα 118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6869916"/>
            <a:ext cx="1406427" cy="787599"/>
          </a:xfrm>
          <a:prstGeom prst="rect">
            <a:avLst/>
          </a:prstGeom>
        </p:spPr>
      </p:pic>
      <p:pic>
        <p:nvPicPr>
          <p:cNvPr id="120" name="Εικόνα 119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00" y="4034217"/>
            <a:ext cx="1239186" cy="693944"/>
          </a:xfrm>
          <a:prstGeom prst="rect">
            <a:avLst/>
          </a:prstGeom>
        </p:spPr>
      </p:pic>
      <p:pic>
        <p:nvPicPr>
          <p:cNvPr id="121" name="Εικόνα 120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918" y="9158749"/>
            <a:ext cx="1103715" cy="607907"/>
          </a:xfrm>
          <a:prstGeom prst="rect">
            <a:avLst/>
          </a:prstGeom>
        </p:spPr>
      </p:pic>
      <p:pic>
        <p:nvPicPr>
          <p:cNvPr id="123" name="Εικόνα 122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14" y="7575981"/>
            <a:ext cx="1574921" cy="881955"/>
          </a:xfrm>
          <a:prstGeom prst="rect">
            <a:avLst/>
          </a:prstGeom>
        </p:spPr>
      </p:pic>
      <p:pic>
        <p:nvPicPr>
          <p:cNvPr id="124" name="Εικόνα 123"/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721" y="7242113"/>
            <a:ext cx="1240857" cy="694880"/>
          </a:xfrm>
          <a:prstGeom prst="rect">
            <a:avLst/>
          </a:prstGeom>
        </p:spPr>
      </p:pic>
      <p:pic>
        <p:nvPicPr>
          <p:cNvPr id="126" name="Εικόνα 125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78" y="8286569"/>
            <a:ext cx="1403772" cy="786113"/>
          </a:xfrm>
          <a:prstGeom prst="rect">
            <a:avLst/>
          </a:prstGeom>
        </p:spPr>
      </p:pic>
      <p:pic>
        <p:nvPicPr>
          <p:cNvPr id="127" name="Εικόνα 126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705" y="6727999"/>
            <a:ext cx="1462541" cy="819023"/>
          </a:xfrm>
          <a:prstGeom prst="rect">
            <a:avLst/>
          </a:prstGeom>
        </p:spPr>
      </p:pic>
      <p:pic>
        <p:nvPicPr>
          <p:cNvPr id="129" name="Εικόνα 128"/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711" y="8295602"/>
            <a:ext cx="1471226" cy="823887"/>
          </a:xfrm>
          <a:prstGeom prst="rect">
            <a:avLst/>
          </a:prstGeom>
        </p:spPr>
      </p:pic>
      <p:pic>
        <p:nvPicPr>
          <p:cNvPr id="130" name="Εικόνα 129"/>
          <p:cNvPicPr>
            <a:picLocks noChangeAspect="1"/>
          </p:cNvPicPr>
          <p:nvPr/>
        </p:nvPicPr>
        <p:blipFill>
          <a:blip r:embed="rId8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911" y="6374053"/>
            <a:ext cx="1423590" cy="797210"/>
          </a:xfrm>
          <a:prstGeom prst="rect">
            <a:avLst/>
          </a:prstGeom>
        </p:spPr>
      </p:pic>
      <p:pic>
        <p:nvPicPr>
          <p:cNvPr id="131" name="Εικόνα 130"/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88" y="8521712"/>
            <a:ext cx="1025390" cy="574218"/>
          </a:xfrm>
          <a:prstGeom prst="rect">
            <a:avLst/>
          </a:prstGeom>
        </p:spPr>
      </p:pic>
      <p:pic>
        <p:nvPicPr>
          <p:cNvPr id="132" name="Εικόνα 131"/>
          <p:cNvPicPr>
            <a:picLocks noChangeAspect="1"/>
          </p:cNvPicPr>
          <p:nvPr/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272" y="7690117"/>
            <a:ext cx="1546395" cy="865982"/>
          </a:xfrm>
          <a:prstGeom prst="rect">
            <a:avLst/>
          </a:prstGeom>
        </p:spPr>
      </p:pic>
      <p:pic>
        <p:nvPicPr>
          <p:cNvPr id="134" name="Εικόνα 133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82" y="8354068"/>
            <a:ext cx="1351139" cy="756638"/>
          </a:xfrm>
          <a:prstGeom prst="rect">
            <a:avLst/>
          </a:prstGeom>
        </p:spPr>
      </p:pic>
      <p:pic>
        <p:nvPicPr>
          <p:cNvPr id="135" name="Εικόνα 134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781" y="8361468"/>
            <a:ext cx="1381094" cy="773412"/>
          </a:xfrm>
          <a:prstGeom prst="rect">
            <a:avLst/>
          </a:prstGeom>
        </p:spPr>
      </p:pic>
      <p:pic>
        <p:nvPicPr>
          <p:cNvPr id="136" name="Εικόνα 135"/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49" y="8409629"/>
            <a:ext cx="1337712" cy="749120"/>
          </a:xfrm>
          <a:prstGeom prst="rect">
            <a:avLst/>
          </a:prstGeom>
        </p:spPr>
      </p:pic>
      <p:pic>
        <p:nvPicPr>
          <p:cNvPr id="138" name="Εικόνα 137"/>
          <p:cNvPicPr>
            <a:picLocks noChangeAspect="1"/>
          </p:cNvPicPr>
          <p:nvPr/>
        </p:nvPicPr>
        <p:blipFill>
          <a:blip r:embed="rId8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79" y="7603682"/>
            <a:ext cx="1363439" cy="918030"/>
          </a:xfrm>
          <a:prstGeom prst="rect">
            <a:avLst/>
          </a:prstGeom>
        </p:spPr>
      </p:pic>
      <p:pic>
        <p:nvPicPr>
          <p:cNvPr id="139" name="Εικόνα 138"/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39" y="8385218"/>
            <a:ext cx="1464626" cy="820191"/>
          </a:xfrm>
          <a:prstGeom prst="rect">
            <a:avLst/>
          </a:prstGeom>
        </p:spPr>
      </p:pic>
      <p:pic>
        <p:nvPicPr>
          <p:cNvPr id="140" name="Εικόνα 139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266" y="7773209"/>
            <a:ext cx="1214396" cy="680061"/>
          </a:xfrm>
          <a:prstGeom prst="rect">
            <a:avLst/>
          </a:prstGeom>
        </p:spPr>
      </p:pic>
      <p:pic>
        <p:nvPicPr>
          <p:cNvPr id="142" name="Εικόνα 141"/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92" y="7753547"/>
            <a:ext cx="1133336" cy="634668"/>
          </a:xfrm>
          <a:prstGeom prst="rect">
            <a:avLst/>
          </a:prstGeom>
        </p:spPr>
      </p:pic>
      <p:pic>
        <p:nvPicPr>
          <p:cNvPr id="144" name="Εικόνα 143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" y="9135548"/>
            <a:ext cx="1278296" cy="715845"/>
          </a:xfrm>
          <a:prstGeom prst="rect">
            <a:avLst/>
          </a:prstGeom>
        </p:spPr>
      </p:pic>
      <p:pic>
        <p:nvPicPr>
          <p:cNvPr id="145" name="Εικόνα 144"/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584" y="9089351"/>
            <a:ext cx="1405316" cy="786977"/>
          </a:xfrm>
          <a:prstGeom prst="rect">
            <a:avLst/>
          </a:prstGeom>
        </p:spPr>
      </p:pic>
      <p:pic>
        <p:nvPicPr>
          <p:cNvPr id="146" name="Εικόνα 145"/>
          <p:cNvPicPr>
            <a:picLocks noChangeAspect="1"/>
          </p:cNvPicPr>
          <p:nvPr/>
        </p:nvPicPr>
        <p:blipFill>
          <a:blip r:embed="rId9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28" y="7579783"/>
            <a:ext cx="1522434" cy="852563"/>
          </a:xfrm>
          <a:prstGeom prst="rect">
            <a:avLst/>
          </a:prstGeom>
        </p:spPr>
      </p:pic>
      <p:pic>
        <p:nvPicPr>
          <p:cNvPr id="148" name="Εικόνα 147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149" y="9133826"/>
            <a:ext cx="1894341" cy="840168"/>
          </a:xfrm>
          <a:prstGeom prst="rect">
            <a:avLst/>
          </a:prstGeom>
        </p:spPr>
      </p:pic>
      <p:pic>
        <p:nvPicPr>
          <p:cNvPr id="150" name="Εικόνα 149"/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32" y="4698619"/>
            <a:ext cx="1364006" cy="763842"/>
          </a:xfrm>
          <a:prstGeom prst="rect">
            <a:avLst/>
          </a:prstGeom>
        </p:spPr>
      </p:pic>
      <p:pic>
        <p:nvPicPr>
          <p:cNvPr id="152" name="Εικόνα 151"/>
          <p:cNvPicPr>
            <a:picLocks noChangeAspect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986" y="3265662"/>
            <a:ext cx="888246" cy="956346"/>
          </a:xfrm>
          <a:prstGeom prst="rect">
            <a:avLst/>
          </a:prstGeom>
        </p:spPr>
      </p:pic>
      <p:pic>
        <p:nvPicPr>
          <p:cNvPr id="153" name="Εικόνα 152"/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63" y="9133826"/>
            <a:ext cx="1281371" cy="717567"/>
          </a:xfrm>
          <a:prstGeom prst="rect">
            <a:avLst/>
          </a:prstGeom>
        </p:spPr>
      </p:pic>
      <p:pic>
        <p:nvPicPr>
          <p:cNvPr id="154" name="Εικόνα 153"/>
          <p:cNvPicPr>
            <a:picLocks noChangeAspect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58" y="8368019"/>
            <a:ext cx="1212597" cy="679055"/>
          </a:xfrm>
          <a:prstGeom prst="rect">
            <a:avLst/>
          </a:prstGeom>
        </p:spPr>
      </p:pic>
      <p:pic>
        <p:nvPicPr>
          <p:cNvPr id="156" name="Εικόνα 155"/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991" y="8186553"/>
            <a:ext cx="1312265" cy="734868"/>
          </a:xfrm>
          <a:prstGeom prst="rect">
            <a:avLst/>
          </a:prstGeom>
        </p:spPr>
      </p:pic>
      <p:pic>
        <p:nvPicPr>
          <p:cNvPr id="157" name="Εικόνα 156"/>
          <p:cNvPicPr>
            <a:picLocks noChangeAspect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812" y="9116134"/>
            <a:ext cx="1270979" cy="711749"/>
          </a:xfrm>
          <a:prstGeom prst="rect">
            <a:avLst/>
          </a:prstGeom>
        </p:spPr>
      </p:pic>
      <p:pic>
        <p:nvPicPr>
          <p:cNvPr id="158" name="Εικόνα 157"/>
          <p:cNvPicPr>
            <a:picLocks noChangeAspect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8" y="5569499"/>
            <a:ext cx="1161443" cy="650408"/>
          </a:xfrm>
          <a:prstGeom prst="rect">
            <a:avLst/>
          </a:prstGeom>
        </p:spPr>
      </p:pic>
      <p:pic>
        <p:nvPicPr>
          <p:cNvPr id="159" name="Εικόνα 158"/>
          <p:cNvPicPr>
            <a:picLocks noChangeAspect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41" y="9128582"/>
            <a:ext cx="1331961" cy="745899"/>
          </a:xfrm>
          <a:prstGeom prst="rect">
            <a:avLst/>
          </a:prstGeom>
        </p:spPr>
      </p:pic>
      <p:pic>
        <p:nvPicPr>
          <p:cNvPr id="160" name="Εικόνα 159"/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04" y="6991535"/>
            <a:ext cx="1239185" cy="693944"/>
          </a:xfrm>
          <a:prstGeom prst="rect">
            <a:avLst/>
          </a:prstGeom>
        </p:spPr>
      </p:pic>
      <p:pic>
        <p:nvPicPr>
          <p:cNvPr id="161" name="Εικόνα 160"/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5" y="8376755"/>
            <a:ext cx="1206246" cy="675497"/>
          </a:xfrm>
          <a:prstGeom prst="rect">
            <a:avLst/>
          </a:prstGeom>
        </p:spPr>
      </p:pic>
      <p:pic>
        <p:nvPicPr>
          <p:cNvPr id="162" name="Εικόνα 161"/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21" y="9163616"/>
            <a:ext cx="1175691" cy="658388"/>
          </a:xfrm>
          <a:prstGeom prst="rect">
            <a:avLst/>
          </a:prstGeom>
        </p:spPr>
      </p:pic>
      <p:pic>
        <p:nvPicPr>
          <p:cNvPr id="1026" name="Picture 2" descr="Aegean Airlines (H.Q.) - Greek Travel Pages">
            <a:extLst>
              <a:ext uri="{FF2B5EF4-FFF2-40B4-BE49-F238E27FC236}">
                <a16:creationId xmlns:a16="http://schemas.microsoft.com/office/drawing/2014/main" id="{C5090E2D-62AF-6E75-828A-5A3D7184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53" y="309098"/>
            <a:ext cx="1342077" cy="13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dea - Affidea Ελλάδος">
            <a:extLst>
              <a:ext uri="{FF2B5EF4-FFF2-40B4-BE49-F238E27FC236}">
                <a16:creationId xmlns:a16="http://schemas.microsoft.com/office/drawing/2014/main" id="{25775AAD-D511-E6CA-3AF3-38232A98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143" y="871740"/>
            <a:ext cx="1469619" cy="3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demar logo - ΧΡΗΜΑ &amp; ΤΟΥΡΙΣΜΟΣ money-tourism.gr">
            <a:extLst>
              <a:ext uri="{FF2B5EF4-FFF2-40B4-BE49-F238E27FC236}">
                <a16:creationId xmlns:a16="http://schemas.microsoft.com/office/drawing/2014/main" id="{704BDB16-8D91-8A58-503D-5B9BB6C77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97" y="1203988"/>
            <a:ext cx="913277" cy="9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VAX - Avax">
            <a:extLst>
              <a:ext uri="{FF2B5EF4-FFF2-40B4-BE49-F238E27FC236}">
                <a16:creationId xmlns:a16="http://schemas.microsoft.com/office/drawing/2014/main" id="{AB53C134-56A7-768E-F693-7A0CC13F0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338" y="1132533"/>
            <a:ext cx="1319850" cy="10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4C69FD3-4F21-B2AD-D282-3A51B7AF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62" y="1962266"/>
            <a:ext cx="1214397" cy="4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LUE GR – CSR® Hellas">
            <a:extLst>
              <a:ext uri="{FF2B5EF4-FFF2-40B4-BE49-F238E27FC236}">
                <a16:creationId xmlns:a16="http://schemas.microsoft.com/office/drawing/2014/main" id="{2FD748CD-79A8-6C77-1228-37CCA0A5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5" y="1848659"/>
            <a:ext cx="1480271" cy="8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 selection of Bosch products from Crest Motorsport">
            <a:extLst>
              <a:ext uri="{FF2B5EF4-FFF2-40B4-BE49-F238E27FC236}">
                <a16:creationId xmlns:a16="http://schemas.microsoft.com/office/drawing/2014/main" id="{EB93E950-9192-C33F-E9FC-80A14DB0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08" y="1157419"/>
            <a:ext cx="1825374" cy="7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ome - BOUSSIAS">
            <a:extLst>
              <a:ext uri="{FF2B5EF4-FFF2-40B4-BE49-F238E27FC236}">
                <a16:creationId xmlns:a16="http://schemas.microsoft.com/office/drawing/2014/main" id="{96334FC1-0F25-ED5F-90C6-B0D490B1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" y="1998865"/>
            <a:ext cx="1733796" cy="14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WIN – CSR® Hellas">
            <a:extLst>
              <a:ext uri="{FF2B5EF4-FFF2-40B4-BE49-F238E27FC236}">
                <a16:creationId xmlns:a16="http://schemas.microsoft.com/office/drawing/2014/main" id="{C5442126-9613-F5F0-A54D-BCD39BE4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58" y="2017687"/>
            <a:ext cx="1228109" cy="6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apco - CONVIN S.A.">
            <a:extLst>
              <a:ext uri="{FF2B5EF4-FFF2-40B4-BE49-F238E27FC236}">
                <a16:creationId xmlns:a16="http://schemas.microsoft.com/office/drawing/2014/main" id="{F80B3CD5-8244-49B4-28BB-D48DBC48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35" y="1106958"/>
            <a:ext cx="1572278" cy="10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ENESIS Pharma – Greece Race for the Cure®">
            <a:extLst>
              <a:ext uri="{FF2B5EF4-FFF2-40B4-BE49-F238E27FC236}">
                <a16:creationId xmlns:a16="http://schemas.microsoft.com/office/drawing/2014/main" id="{3D2937C5-4093-E03F-6138-753F87F3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700" y="3735856"/>
            <a:ext cx="1398881" cy="13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WHITETIP INVESTMENTS – CSR® Hellas">
            <a:extLst>
              <a:ext uri="{FF2B5EF4-FFF2-40B4-BE49-F238E27FC236}">
                <a16:creationId xmlns:a16="http://schemas.microsoft.com/office/drawing/2014/main" id="{6DC296AD-D57E-ADEC-852D-780BFEAF3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540" y="2627560"/>
            <a:ext cx="1517285" cy="8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Διαχείριση αμοιβαίων κεφαλαίων | Διαχείριση επενδύσεων 3K Investment  Partners Α.Ε.Δ.Α.Κ.">
            <a:extLst>
              <a:ext uri="{FF2B5EF4-FFF2-40B4-BE49-F238E27FC236}">
                <a16:creationId xmlns:a16="http://schemas.microsoft.com/office/drawing/2014/main" id="{225ABBE5-D6BA-A879-04F7-3E3C15630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45" y="3298432"/>
            <a:ext cx="1392435" cy="3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VITEX - Vitex.gr">
            <a:extLst>
              <a:ext uri="{FF2B5EF4-FFF2-40B4-BE49-F238E27FC236}">
                <a16:creationId xmlns:a16="http://schemas.microsoft.com/office/drawing/2014/main" id="{003DBCA8-5C0F-0F30-6CC0-745EDC168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56" y="5427253"/>
            <a:ext cx="992618" cy="6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erra Creta | Facebook">
            <a:extLst>
              <a:ext uri="{FF2B5EF4-FFF2-40B4-BE49-F238E27FC236}">
                <a16:creationId xmlns:a16="http://schemas.microsoft.com/office/drawing/2014/main" id="{163F3787-3132-F63A-78AC-BF271DA1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630" y="5387351"/>
            <a:ext cx="1238949" cy="12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SR and Sustainability Consulting and Training | Sustainability Knowledge  Group">
            <a:extLst>
              <a:ext uri="{FF2B5EF4-FFF2-40B4-BE49-F238E27FC236}">
                <a16:creationId xmlns:a16="http://schemas.microsoft.com/office/drawing/2014/main" id="{0DCBE5FB-9719-59B1-C968-79920189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7" y="7046117"/>
            <a:ext cx="1617144" cy="6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Sol Crowe | Branding Park">
            <a:extLst>
              <a:ext uri="{FF2B5EF4-FFF2-40B4-BE49-F238E27FC236}">
                <a16:creationId xmlns:a16="http://schemas.microsoft.com/office/drawing/2014/main" id="{5AE764AA-95F4-6F01-8EC6-D090893E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0" y="7061630"/>
            <a:ext cx="2007044" cy="20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SFAKIANAKIS GROUP | LinkedIn">
            <a:extLst>
              <a:ext uri="{FF2B5EF4-FFF2-40B4-BE49-F238E27FC236}">
                <a16:creationId xmlns:a16="http://schemas.microsoft.com/office/drawing/2014/main" id="{D102C45E-B334-41A1-C890-2AF77EA8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37" y="5432990"/>
            <a:ext cx="791861" cy="7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ΜΗΧΑΝΗΜΑΤΑ &amp; ΑΝΑΛΩΣΙΜΑ ΠΡΟΣΔΙΟΡΙΣΜΟΥ ΒΙΟΛΟΓΙΚΩΝ ΠΑΡΑΜΕΤΡΩΝ - ΣΕΙΒ -  Σύνδεσμος Επιχειρήσεων Ιατρικών &amp; Βιοτεχνολογικών Προϊόντων">
            <a:extLst>
              <a:ext uri="{FF2B5EF4-FFF2-40B4-BE49-F238E27FC236}">
                <a16:creationId xmlns:a16="http://schemas.microsoft.com/office/drawing/2014/main" id="{4C459FD4-EB84-1BB1-8898-66C8E340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981" y="8347694"/>
            <a:ext cx="1812470" cy="7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PHARMATHEN PHARMACEUTICALS – American-Hellenic Chamber of Commerce">
            <a:extLst>
              <a:ext uri="{FF2B5EF4-FFF2-40B4-BE49-F238E27FC236}">
                <a16:creationId xmlns:a16="http://schemas.microsoft.com/office/drawing/2014/main" id="{107BBE22-BEA0-AF2F-14F3-8802FB62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8" y="7888021"/>
            <a:ext cx="1726085" cy="16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NEPA ECONOMIC CONSULTING : Εταιρικό προφίλ | Skywalker.gr">
            <a:extLst>
              <a:ext uri="{FF2B5EF4-FFF2-40B4-BE49-F238E27FC236}">
                <a16:creationId xmlns:a16="http://schemas.microsoft.com/office/drawing/2014/main" id="{7B36F227-5A11-BD25-64FC-8E7C1E2F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568" y="7605659"/>
            <a:ext cx="2112392" cy="7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Oberon">
            <a:extLst>
              <a:ext uri="{FF2B5EF4-FFF2-40B4-BE49-F238E27FC236}">
                <a16:creationId xmlns:a16="http://schemas.microsoft.com/office/drawing/2014/main" id="{19DAA9E0-F13F-165A-F567-3190663D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528" y="6833789"/>
            <a:ext cx="1707338" cy="71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Αρχική Σελίδα - Ελληνική Αναπτυξιακή Τράπεζα">
            <a:extLst>
              <a:ext uri="{FF2B5EF4-FFF2-40B4-BE49-F238E27FC236}">
                <a16:creationId xmlns:a16="http://schemas.microsoft.com/office/drawing/2014/main" id="{2AE99BA4-AE4C-BCD1-D6A8-9B21C90A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28" y="2699028"/>
            <a:ext cx="1285895" cy="4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Ιδρύθηκε η ΖΕΒ-Zero Energy Building για Παροχή Ενεργειακών Υπηρεσιών για  Κτιριακές Εγκαταστάσεις">
            <a:extLst>
              <a:ext uri="{FF2B5EF4-FFF2-40B4-BE49-F238E27FC236}">
                <a16:creationId xmlns:a16="http://schemas.microsoft.com/office/drawing/2014/main" id="{CBA9E21C-7DE2-4C46-3F10-A8D0F193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68" y="6257535"/>
            <a:ext cx="1498800" cy="83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OASIS – ΚΕΝΤΡΟ ΥΠΟΣΤΗΡΙΞΗΣ ΕΞΑΡΤΗΜΕΝΩΝ Hellas Gold - OASIS - ΚΕΝΤΡΟ  ΥΠΟΣΤΗΡΙΞΗΣ ΕΞΑΡΤΗΜΕΝΩΝ">
            <a:extLst>
              <a:ext uri="{FF2B5EF4-FFF2-40B4-BE49-F238E27FC236}">
                <a16:creationId xmlns:a16="http://schemas.microsoft.com/office/drawing/2014/main" id="{1B06349B-72CD-8F5F-9F5C-EE294F26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81" y="3352877"/>
            <a:ext cx="1335518" cy="7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Αρχική - Κοινωνία της Πληροφορίας Α.Ε. - Κ.Τ.Π. Α.Ε.">
            <a:extLst>
              <a:ext uri="{FF2B5EF4-FFF2-40B4-BE49-F238E27FC236}">
                <a16:creationId xmlns:a16="http://schemas.microsoft.com/office/drawing/2014/main" id="{D7AD03E7-707F-D61A-977B-F4553306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953" y="4723830"/>
            <a:ext cx="2056029" cy="6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KLEEMANN - Βιομηχανίες - ΟΔΗΓΟΣ ΚΙΛΚΙΣ">
            <a:extLst>
              <a:ext uri="{FF2B5EF4-FFF2-40B4-BE49-F238E27FC236}">
                <a16:creationId xmlns:a16="http://schemas.microsoft.com/office/drawing/2014/main" id="{B9F5C7E2-C842-1A2C-8858-113AFDE9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483" y="5484398"/>
            <a:ext cx="1060202" cy="7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Τόσο φρέσκα όσο τη στιγμή που κόπηκαν! | Μπάρμπα Στάθης">
            <a:extLst>
              <a:ext uri="{FF2B5EF4-FFF2-40B4-BE49-F238E27FC236}">
                <a16:creationId xmlns:a16="http://schemas.microsoft.com/office/drawing/2014/main" id="{A9DCB77B-F17F-99E6-4758-D05DAAE8D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26" y="6133112"/>
            <a:ext cx="1454520" cy="7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Edenred - Wikipedia">
            <a:extLst>
              <a:ext uri="{FF2B5EF4-FFF2-40B4-BE49-F238E27FC236}">
                <a16:creationId xmlns:a16="http://schemas.microsoft.com/office/drawing/2014/main" id="{02FC562A-5C10-C990-33F9-F7BD93EA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1" y="4718431"/>
            <a:ext cx="1102794" cy="7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Eurobank Mobile App - Εφαρμογές στο Google Play">
            <a:extLst>
              <a:ext uri="{FF2B5EF4-FFF2-40B4-BE49-F238E27FC236}">
                <a16:creationId xmlns:a16="http://schemas.microsoft.com/office/drawing/2014/main" id="{9D0C23C9-45D9-010A-D19F-3D679CAE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451" y="3347309"/>
            <a:ext cx="1748309" cy="8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Η «ΕΛΛΗΝΙΚΑ ΠΕΤΡΕΛΑΙΑ Α.Ε.» ανακοίνωσε το νέο Διοικητικό Συμβούλιο της  εταιρίας - ΜΗΧΑΝΗ ΤΟΥ ΧΡΟΝΟΥ">
            <a:extLst>
              <a:ext uri="{FF2B5EF4-FFF2-40B4-BE49-F238E27FC236}">
                <a16:creationId xmlns:a16="http://schemas.microsoft.com/office/drawing/2014/main" id="{B5A71496-5262-53A9-9C59-5B9225D5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14" y="4518962"/>
            <a:ext cx="1856387" cy="11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Διπλή πιστοποίηση από την TÜV Hellas (TÜV Nord) έλαβε η Grant Thornton στην  Ελλάδα - Νέα – Ειδήσεις | TÜV HELLAS">
            <a:extLst>
              <a:ext uri="{FF2B5EF4-FFF2-40B4-BE49-F238E27FC236}">
                <a16:creationId xmlns:a16="http://schemas.microsoft.com/office/drawing/2014/main" id="{438B293F-9DA3-753D-94E2-D7A29F71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01" y="4677395"/>
            <a:ext cx="1845971" cy="9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Για το σπίτι | ΔΕΗ">
            <a:extLst>
              <a:ext uri="{FF2B5EF4-FFF2-40B4-BE49-F238E27FC236}">
                <a16:creationId xmlns:a16="http://schemas.microsoft.com/office/drawing/2014/main" id="{77808C3B-A84B-2E68-30B7-8EF2787E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1" y="3063201"/>
            <a:ext cx="831105" cy="82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ELVALHALCOR">
            <a:extLst>
              <a:ext uri="{FF2B5EF4-FFF2-40B4-BE49-F238E27FC236}">
                <a16:creationId xmlns:a16="http://schemas.microsoft.com/office/drawing/2014/main" id="{2A40C546-775E-3CDD-3A42-E5622223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21" y="3321403"/>
            <a:ext cx="1389389" cy="65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ELLA DIKA MAS - Νέα &amp; Μ.Μ.Ε">
            <a:extLst>
              <a:ext uri="{FF2B5EF4-FFF2-40B4-BE49-F238E27FC236}">
                <a16:creationId xmlns:a16="http://schemas.microsoft.com/office/drawing/2014/main" id="{63FCBB68-2275-07F3-DE57-8629B757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15" y="3872999"/>
            <a:ext cx="1079123" cy="7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Η TÜV Austria πιστοποίησε τη ΔΕΗ Ανανεώσιμες – marketingweek.gr">
            <a:extLst>
              <a:ext uri="{FF2B5EF4-FFF2-40B4-BE49-F238E27FC236}">
                <a16:creationId xmlns:a16="http://schemas.microsoft.com/office/drawing/2014/main" id="{DFC9C3F0-67AC-D7D6-FB5B-5A8C7214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80" y="3948308"/>
            <a:ext cx="1877348" cy="105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EYCALYPTUS – CSR® Hellas">
            <a:extLst>
              <a:ext uri="{FF2B5EF4-FFF2-40B4-BE49-F238E27FC236}">
                <a16:creationId xmlns:a16="http://schemas.microsoft.com/office/drawing/2014/main" id="{92AD3837-507C-4D8A-1BDC-1EDC8001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70" y="2643695"/>
            <a:ext cx="1517283" cy="8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Γαλακτοκομικά Προϊόντα - ΔΕΛΤΑ ΤΡΟΦΙΜΑ">
            <a:extLst>
              <a:ext uri="{FF2B5EF4-FFF2-40B4-BE49-F238E27FC236}">
                <a16:creationId xmlns:a16="http://schemas.microsoft.com/office/drawing/2014/main" id="{1F028911-BE63-BF28-B124-10537A2C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16" y="9109346"/>
            <a:ext cx="967845" cy="7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Deloitte - Βικιπαίδεια">
            <a:extLst>
              <a:ext uri="{FF2B5EF4-FFF2-40B4-BE49-F238E27FC236}">
                <a16:creationId xmlns:a16="http://schemas.microsoft.com/office/drawing/2014/main" id="{50064996-ECC6-609F-1259-25A5EE88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62" y="3239111"/>
            <a:ext cx="1605578" cy="6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ΔΕΠΑ Εμπορίας: Ολοκληρώθηκε ο μηχανισμός ενίσχυσης οικιακών καταναλωτών  φυσικού αερίου – Καταβάλλεται η έκπτωση 16% για τον Οκτώβριο και τον  Νοέμβριο - ΔΕΠΑ ΕΜΠΟΡΙΑΣ Α.Ε.">
            <a:extLst>
              <a:ext uri="{FF2B5EF4-FFF2-40B4-BE49-F238E27FC236}">
                <a16:creationId xmlns:a16="http://schemas.microsoft.com/office/drawing/2014/main" id="{A8CD18AD-A680-E412-39FC-1957E67F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40" y="3705100"/>
            <a:ext cx="1293389" cy="12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DRUCKFARBEN GROUP – TEKA Systems">
            <a:extLst>
              <a:ext uri="{FF2B5EF4-FFF2-40B4-BE49-F238E27FC236}">
                <a16:creationId xmlns:a16="http://schemas.microsoft.com/office/drawing/2014/main" id="{178CD824-B9C3-BB07-9EA6-FCFDE54C1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5" b="32707"/>
          <a:stretch/>
        </p:blipFill>
        <p:spPr bwMode="auto">
          <a:xfrm>
            <a:off x="7733161" y="7153742"/>
            <a:ext cx="1923083" cy="47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Γευσήνους: Δωρεά 40.000€ σε υγειονομικές μονάδες της χώρας μας - Πώς  αξιοποιήθηκαν - GOODnet.gr ειδήσεις, νέα &amp; άρθρα από Κρήτη, Ρέθυμνο, Χανιά,  Ηράκλειο, Λασίθι.">
            <a:extLst>
              <a:ext uri="{FF2B5EF4-FFF2-40B4-BE49-F238E27FC236}">
                <a16:creationId xmlns:a16="http://schemas.microsoft.com/office/drawing/2014/main" id="{22735930-7951-3188-D491-11B54A457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" b="38835"/>
          <a:stretch/>
        </p:blipFill>
        <p:spPr bwMode="auto">
          <a:xfrm>
            <a:off x="1942819" y="5546658"/>
            <a:ext cx="2028044" cy="5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4B13169-58E2-BD81-D590-84EE3DFCB1F4}"/>
              </a:ext>
            </a:extLst>
          </p:cNvPr>
          <p:cNvSpPr/>
          <p:nvPr/>
        </p:nvSpPr>
        <p:spPr>
          <a:xfrm>
            <a:off x="0" y="0"/>
            <a:ext cx="18288000" cy="359532"/>
          </a:xfrm>
          <a:prstGeom prst="rect">
            <a:avLst/>
          </a:prstGeom>
          <a:solidFill>
            <a:srgbClr val="4D7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4A4462B5-1A2A-E5D5-799B-594A1CBAF2A0}"/>
              </a:ext>
            </a:extLst>
          </p:cNvPr>
          <p:cNvCxnSpPr>
            <a:cxnSpLocks/>
          </p:cNvCxnSpPr>
          <p:nvPr/>
        </p:nvCxnSpPr>
        <p:spPr>
          <a:xfrm>
            <a:off x="46826" y="309098"/>
            <a:ext cx="18288000" cy="0"/>
          </a:xfrm>
          <a:prstGeom prst="line">
            <a:avLst/>
          </a:prstGeom>
          <a:ln w="28575">
            <a:solidFill>
              <a:srgbClr val="E49F1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1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006615" y="6937027"/>
            <a:ext cx="9142459" cy="914245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293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08909" y="2740150"/>
            <a:ext cx="4806700" cy="4806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4517" y="795833"/>
            <a:ext cx="1463309" cy="17039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2189" y="7624227"/>
            <a:ext cx="1463309" cy="1703998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2372216" y="1409982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A0F25BB-00C4-6FCF-C03B-C3AAD346A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2" y="3420022"/>
            <a:ext cx="2130737" cy="2121593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B5B76EB-5E83-B1CA-0A1D-D01603AFE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629" y="3420020"/>
            <a:ext cx="2130737" cy="2121593"/>
          </a:xfrm>
          <a:prstGeom prst="rect">
            <a:avLst/>
          </a:prstGeom>
        </p:spPr>
      </p:pic>
      <p:pic>
        <p:nvPicPr>
          <p:cNvPr id="17" name="Θέση περιεχομένου 6">
            <a:extLst>
              <a:ext uri="{FF2B5EF4-FFF2-40B4-BE49-F238E27FC236}">
                <a16:creationId xmlns:a16="http://schemas.microsoft.com/office/drawing/2014/main" id="{376DAAA5-F261-D3F0-FD5E-03F305A9C0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7256" y="3429644"/>
            <a:ext cx="2121593" cy="212159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4D4A98-5929-E1C4-35F4-8B6E7953BC4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49" b="93050" l="10000" r="90000">
                        <a14:foregroundMark x1="30800" y1="31274" x2="26400" y2="26512"/>
                        <a14:foregroundMark x1="26400" y1="26512" x2="26200" y2="25997"/>
                        <a14:foregroundMark x1="26200" y1="25997" x2="26200" y2="25997"/>
                        <a14:foregroundMark x1="36700" y1="17503" x2="36700" y2="17503"/>
                        <a14:foregroundMark x1="36700" y1="17503" x2="36700" y2="17503"/>
                        <a14:foregroundMark x1="36800" y1="17503" x2="36800" y2="17503"/>
                        <a14:foregroundMark x1="36800" y1="17503" x2="36800" y2="17503"/>
                        <a14:foregroundMark x1="37000" y1="20335" x2="36200" y2="20849"/>
                        <a14:foregroundMark x1="46100" y1="16988" x2="43000" y2="11840"/>
                        <a14:foregroundMark x1="43000" y1="11840" x2="45100" y2="18404"/>
                        <a14:foregroundMark x1="45100" y1="18404" x2="45300" y2="18533"/>
                        <a14:foregroundMark x1="53300" y1="14286" x2="57600" y2="8366"/>
                        <a14:foregroundMark x1="57600" y1="8366" x2="57600" y2="8366"/>
                        <a14:foregroundMark x1="45000" y1="10425" x2="44100" y2="10167"/>
                        <a14:foregroundMark x1="44400" y1="10167" x2="45200" y2="18275"/>
                        <a14:foregroundMark x1="45200" y1="18275" x2="46000" y2="10167"/>
                        <a14:foregroundMark x1="45700" y1="10167" x2="45700" y2="10167"/>
                        <a14:foregroundMark x1="41631" y1="15856" x2="48256" y2="13938"/>
                        <a14:foregroundMark x1="31500" y1="18790" x2="37376" y2="17088"/>
                        <a14:foregroundMark x1="38211" y1="19334" x2="38000" y2="19434"/>
                        <a14:foregroundMark x1="48262" y1="14542" x2="42214" y2="17425"/>
                        <a14:foregroundMark x1="42831" y1="19800" x2="44800" y2="19949"/>
                        <a14:foregroundMark x1="41913" y1="19730" x2="42352" y2="19763"/>
                        <a14:foregroundMark x1="41429" y1="19693" x2="41594" y2="19706"/>
                        <a14:foregroundMark x1="38000" y1="19434" x2="38255" y2="19453"/>
                        <a14:foregroundMark x1="44800" y1="19949" x2="41223" y2="17378"/>
                        <a14:foregroundMark x1="40867" y1="13799" x2="48241" y2="12595"/>
                        <a14:foregroundMark x1="45300" y1="12999" x2="47900" y2="6049"/>
                        <a14:foregroundMark x1="47900" y1="6049" x2="42300" y2="9138"/>
                        <a14:foregroundMark x1="52470" y1="10328" x2="57700" y2="10940"/>
                        <a14:foregroundMark x1="42300" y1="9138" x2="48212" y2="9830"/>
                        <a14:foregroundMark x1="57700" y1="10940" x2="57200" y2="11326"/>
                        <a14:foregroundMark x1="64500" y1="19820" x2="67200" y2="13514"/>
                        <a14:foregroundMark x1="67200" y1="13514" x2="69600" y2="14028"/>
                        <a14:foregroundMark x1="76400" y1="26641" x2="71700" y2="30116"/>
                        <a14:foregroundMark x1="71700" y1="30116" x2="75100" y2="24324"/>
                        <a14:foregroundMark x1="75100" y1="24324" x2="78200" y2="27156"/>
                        <a14:foregroundMark x1="79400" y1="37452" x2="71200" y2="41956"/>
                        <a14:foregroundMark x1="71200" y1="41956" x2="76700" y2="40669"/>
                        <a14:foregroundMark x1="76700" y1="40669" x2="81800" y2="37323"/>
                        <a14:foregroundMark x1="81800" y1="37323" x2="82700" y2="34878"/>
                        <a14:foregroundMark x1="80000" y1="52381" x2="80000" y2="52381"/>
                        <a14:foregroundMark x1="74200" y1="68082" x2="74200" y2="68082"/>
                        <a14:foregroundMark x1="75800" y1="68468" x2="80900" y2="65251"/>
                        <a14:foregroundMark x1="80900" y1="65251" x2="70600" y2="62548"/>
                        <a14:foregroundMark x1="70600" y1="62548" x2="72400" y2="61133"/>
                        <a14:foregroundMark x1="69900" y1="75290" x2="70400" y2="82497"/>
                        <a14:foregroundMark x1="70400" y1="82497" x2="71800" y2="76190"/>
                        <a14:foregroundMark x1="71800" y1="76190" x2="74000" y2="83269"/>
                        <a14:foregroundMark x1="74000" y1="83269" x2="70300" y2="76963"/>
                        <a14:foregroundMark x1="61900" y1="83269" x2="60000" y2="92407"/>
                        <a14:foregroundMark x1="60000" y1="92407" x2="61800" y2="85457"/>
                        <a14:foregroundMark x1="61800" y1="85457" x2="59500" y2="75418"/>
                        <a14:foregroundMark x1="51100" y1="84556" x2="50500" y2="91377"/>
                        <a14:foregroundMark x1="50500" y1="91377" x2="52100" y2="93050"/>
                        <a14:foregroundMark x1="39800" y1="88932" x2="38900" y2="80824"/>
                        <a14:foregroundMark x1="38900" y1="80824" x2="40200" y2="88546"/>
                        <a14:foregroundMark x1="40200" y1="88546" x2="41000" y2="80824"/>
                        <a14:foregroundMark x1="41000" y1="80824" x2="42300" y2="78378"/>
                        <a14:foregroundMark x1="27500" y1="79923" x2="32100" y2="75933"/>
                        <a14:foregroundMark x1="32100" y1="75933" x2="34500" y2="71557"/>
                        <a14:foregroundMark x1="34500" y1="71557" x2="33800" y2="75161"/>
                        <a14:foregroundMark x1="26400" y1="67181" x2="23800" y2="68468"/>
                        <a14:foregroundMark x1="23800" y1="68468" x2="22600" y2="69627"/>
                        <a14:foregroundMark x1="20300" y1="53668" x2="25800" y2="53925"/>
                        <a14:backgroundMark x1="41000" y1="20206" x2="39000" y2="13771"/>
                        <a14:backgroundMark x1="39000" y1="13771" x2="39100" y2="13900"/>
                        <a14:backgroundMark x1="41500" y1="19949" x2="40100" y2="15187"/>
                        <a14:backgroundMark x1="41800" y1="21236" x2="39700" y2="15187"/>
                        <a14:backgroundMark x1="41000" y1="20335" x2="41000" y2="20335"/>
                        <a14:backgroundMark x1="42300" y1="21107" x2="39700" y2="12613"/>
                        <a14:backgroundMark x1="50600" y1="13642" x2="49100" y2="9266"/>
                        <a14:backgroundMark x1="50100" y1="19176" x2="49900" y2="11583"/>
                        <a14:backgroundMark x1="49900" y1="11583" x2="50900" y2="11326"/>
                        <a14:backgroundMark x1="50000" y1="15573" x2="50100" y2="14286"/>
                        <a14:backgroundMark x1="51000" y1="15187" x2="50700" y2="9781"/>
                        <a14:backgroundMark x1="50600" y1="15701" x2="49100" y2="9524"/>
                        <a14:backgroundMark x1="49100" y1="9524" x2="49100" y2="8752"/>
                        <a14:backgroundMark x1="50300" y1="6306" x2="50400" y2="15573"/>
                        <a14:backgroundMark x1="50400" y1="15573" x2="49600" y2="13642"/>
                        <a14:backgroundMark x1="40400" y1="19820" x2="40100" y2="15701"/>
                        <a14:backgroundMark x1="41300" y1="19949" x2="38500" y2="13771"/>
                        <a14:backgroundMark x1="38500" y1="13771" x2="40700" y2="19691"/>
                        <a14:backgroundMark x1="40700" y1="19691" x2="40100" y2="15187"/>
                        <a14:backgroundMark x1="42500" y1="21750" x2="42500" y2="21750"/>
                        <a14:backgroundMark x1="42500" y1="21750" x2="42500" y2="21750"/>
                        <a14:backgroundMark x1="42500" y1="22394" x2="40700" y2="15959"/>
                        <a14:backgroundMark x1="41800" y1="21107" x2="42400" y2="20849"/>
                        <a14:backgroundMark x1="42700" y1="22008" x2="40700" y2="16602"/>
                        <a14:backgroundMark x1="42300" y1="20463" x2="42000" y2="20206"/>
                        <a14:backgroundMark x1="42400" y1="21493" x2="44600" y2="29086"/>
                        <a14:backgroundMark x1="44600" y1="29086" x2="44000" y2="27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112" y="-1307775"/>
            <a:ext cx="11673685" cy="8347096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CF3927E8-828B-2B9F-0655-4BF20D7215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3739" y="3429644"/>
            <a:ext cx="2130737" cy="2121593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90C57562-8F01-816B-6117-2704B02AF8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89366" y="3420500"/>
            <a:ext cx="2130737" cy="2130737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D17D31AF-36AB-0D7B-D396-C6006E8521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75849" y="3429644"/>
            <a:ext cx="2121593" cy="2121593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5DDC9BC2-FE05-68DD-852B-B6EF72BAD3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71476" y="3420019"/>
            <a:ext cx="2130737" cy="2121593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40F9DDD0-C5A7-46D1-1DD8-7EBA4E28E4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7254" y="5767219"/>
            <a:ext cx="2121593" cy="2130737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5A55A4CF-E110-D4CD-45C7-5B1C1AE119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6000" y="5767220"/>
            <a:ext cx="2130737" cy="2130737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7B8E2668-1D0E-683C-EEF9-F8A5B8AE0A1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4808" y="5767220"/>
            <a:ext cx="2121593" cy="2130737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6536CCC9-7CC5-E13D-0369-EE785387FF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9364" y="5767217"/>
            <a:ext cx="2121593" cy="2130737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DAC9DEB8-85E8-2B3B-67E8-ABCBFEDFC08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11629" y="5767214"/>
            <a:ext cx="2130737" cy="2121593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4FDDC988-13E5-10B0-9C80-5F80DDFE619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466705" y="5767216"/>
            <a:ext cx="2130737" cy="2130737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02588A07-3750-A44E-00D0-04F50DAC68A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824472" y="5767214"/>
            <a:ext cx="2130737" cy="2130737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E5DAEDCB-6D5C-424E-2F69-EE2EB9D6A32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02681" y="8113937"/>
            <a:ext cx="2130737" cy="2121593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0E64DB3C-C885-EC33-E7F0-647E9C0FEA4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24808" y="8113937"/>
            <a:ext cx="2121593" cy="2121593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3470B93F-320E-01F8-1ABD-703546476A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64" y="8113933"/>
            <a:ext cx="2130737" cy="212159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DC4FB27-660B-C72B-61CE-8A22A341DB08}"/>
              </a:ext>
            </a:extLst>
          </p:cNvPr>
          <p:cNvSpPr txBox="1"/>
          <p:nvPr/>
        </p:nvSpPr>
        <p:spPr>
          <a:xfrm>
            <a:off x="2822412" y="718448"/>
            <a:ext cx="13789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chemeClr val="bg1"/>
                </a:solidFill>
              </a:rPr>
              <a:t>Στόχοι Βιώσιμης Ανάπτυξης 2030</a:t>
            </a:r>
          </a:p>
        </p:txBody>
      </p:sp>
      <p:sp>
        <p:nvSpPr>
          <p:cNvPr id="36" name="Βέλος: Πεντάγωνο 35">
            <a:extLst>
              <a:ext uri="{FF2B5EF4-FFF2-40B4-BE49-F238E27FC236}">
                <a16:creationId xmlns:a16="http://schemas.microsoft.com/office/drawing/2014/main" id="{00A36711-54D4-132D-90DB-DBB1516E1E2A}"/>
              </a:ext>
            </a:extLst>
          </p:cNvPr>
          <p:cNvSpPr/>
          <p:nvPr/>
        </p:nvSpPr>
        <p:spPr>
          <a:xfrm>
            <a:off x="2972348" y="1746080"/>
            <a:ext cx="9981651" cy="713830"/>
          </a:xfrm>
          <a:prstGeom prst="homePlate">
            <a:avLst/>
          </a:prstGeom>
          <a:gradFill flip="none" rotWithShape="1">
            <a:gsLst>
              <a:gs pos="0">
                <a:srgbClr val="E49F17">
                  <a:shade val="30000"/>
                  <a:satMod val="115000"/>
                </a:srgbClr>
              </a:gs>
              <a:gs pos="50000">
                <a:srgbClr val="E49F17">
                  <a:shade val="67500"/>
                  <a:satMod val="115000"/>
                </a:srgbClr>
              </a:gs>
              <a:gs pos="100000">
                <a:srgbClr val="E49F1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5BD564-0914-E516-5C90-281226C7E01D}"/>
              </a:ext>
            </a:extLst>
          </p:cNvPr>
          <p:cNvSpPr txBox="1"/>
          <p:nvPr/>
        </p:nvSpPr>
        <p:spPr>
          <a:xfrm>
            <a:off x="3146737" y="1826444"/>
            <a:ext cx="9957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17 ΣΤΟΧΟΙ ΓΙΑ ΝΑ ΑΛΛΑΞΟΥΜΕ ΤΟΝ ΚΟΣΜΟ ΜΑΣ</a:t>
            </a:r>
          </a:p>
        </p:txBody>
      </p:sp>
      <p:pic>
        <p:nvPicPr>
          <p:cNvPr id="2" name="Εικόνα 1" descr="Εικόνα που περιέχει κείμενο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0B4CEDD3-BF22-7E59-F670-D76794E4139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9" y="8086719"/>
            <a:ext cx="3663924" cy="2121594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E682ED4-6B22-4D77-8BD1-0EA86DDA19F2}"/>
              </a:ext>
            </a:extLst>
          </p:cNvPr>
          <p:cNvSpPr/>
          <p:nvPr/>
        </p:nvSpPr>
        <p:spPr>
          <a:xfrm>
            <a:off x="12522641" y="8489975"/>
            <a:ext cx="2248835" cy="1183568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8792551-ECE6-441E-86E4-CE7ED18D80CE}"/>
              </a:ext>
            </a:extLst>
          </p:cNvPr>
          <p:cNvSpPr/>
          <p:nvPr/>
        </p:nvSpPr>
        <p:spPr>
          <a:xfrm>
            <a:off x="9519381" y="2081730"/>
            <a:ext cx="1190034" cy="158928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70CB38B8-1BCC-4D2C-BA18-EBF844D99C80}"/>
              </a:ext>
            </a:extLst>
          </p:cNvPr>
          <p:cNvSpPr/>
          <p:nvPr/>
        </p:nvSpPr>
        <p:spPr>
          <a:xfrm>
            <a:off x="9117" y="6365527"/>
            <a:ext cx="1447800" cy="1143000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9EBDEA79-516B-40A2-AA63-0D7005254C5D}"/>
              </a:ext>
            </a:extLst>
          </p:cNvPr>
          <p:cNvSpPr/>
          <p:nvPr/>
        </p:nvSpPr>
        <p:spPr>
          <a:xfrm>
            <a:off x="11800107" y="4671694"/>
            <a:ext cx="1190034" cy="158928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5943600" y="-5900190"/>
            <a:ext cx="9142459" cy="914245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293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006615" y="6937027"/>
            <a:ext cx="9142459" cy="914245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2937"/>
            </a:solidFill>
          </p:spPr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BBE5EE-CFA1-D65C-FEFC-C53189457815}"/>
              </a:ext>
            </a:extLst>
          </p:cNvPr>
          <p:cNvSpPr txBox="1"/>
          <p:nvPr/>
        </p:nvSpPr>
        <p:spPr>
          <a:xfrm>
            <a:off x="2132530" y="3589235"/>
            <a:ext cx="165354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Ένας </a:t>
            </a:r>
            <a:r>
              <a:rPr lang="el-GR" sz="32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Οδικός Χάρτης </a:t>
            </a:r>
            <a:r>
              <a:rPr lang="el-GR" sz="3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για την θεμελίωση βιώσιμων επιχειρηματικών μοντέλων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Ένα σύστημα συνεργασίας μεταξύ μεγάλων και  μικρότερων επιχειρήσεων – πρωτοπόρων και προσανατολισμένων στη μετάβαση –πράσινη ενεργειακά και δίκαιη-</a:t>
            </a:r>
          </a:p>
          <a:p>
            <a:pPr marL="0" indent="0">
              <a:buNone/>
            </a:pPr>
            <a:r>
              <a:rPr lang="el-GR" sz="3200" b="1" u="sng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Για τις Ελληνικές επιχειρήσεις και τους κύριους </a:t>
            </a:r>
            <a:r>
              <a:rPr lang="el-GR" sz="3200" b="1" u="sng" dirty="0" err="1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συμ</a:t>
            </a:r>
            <a:r>
              <a:rPr lang="el-GR" sz="3200" b="1" u="sng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-μετόχους τους </a:t>
            </a:r>
          </a:p>
          <a:p>
            <a:pPr marL="0" indent="0">
              <a:buNone/>
            </a:pPr>
            <a:r>
              <a:rPr lang="el-GR" sz="3200" b="1" u="sng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Για τους κλαδικούς φορείς και τα Επιμελητήρια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Για συνεργαζόμενες επιχειρήσεις μέσω της εφοδιαστικής αλυσίδας και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cluster</a:t>
            </a:r>
            <a:r>
              <a:rPr lang="el-GR" sz="3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endParaRPr lang="el-GR" sz="3600" dirty="0">
              <a:solidFill>
                <a:schemeClr val="bg1"/>
              </a:solidFill>
              <a:latin typeface="+mj-lt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361D813E-F7F5-8024-FF46-6127B1485D64}"/>
              </a:ext>
            </a:extLst>
          </p:cNvPr>
          <p:cNvGrpSpPr/>
          <p:nvPr/>
        </p:nvGrpSpPr>
        <p:grpSpPr>
          <a:xfrm>
            <a:off x="11216992" y="6937027"/>
            <a:ext cx="2880363" cy="3310762"/>
            <a:chOff x="10459407" y="5455683"/>
            <a:chExt cx="2880363" cy="3310762"/>
          </a:xfrm>
        </p:grpSpPr>
        <p:sp>
          <p:nvSpPr>
            <p:cNvPr id="28" name="Εξάγωνο 27">
              <a:extLst>
                <a:ext uri="{FF2B5EF4-FFF2-40B4-BE49-F238E27FC236}">
                  <a16:creationId xmlns:a16="http://schemas.microsoft.com/office/drawing/2014/main" id="{4D3DED1F-A824-1B42-6EBB-7CF2CB73A24A}"/>
                </a:ext>
              </a:extLst>
            </p:cNvPr>
            <p:cNvSpPr/>
            <p:nvPr/>
          </p:nvSpPr>
          <p:spPr>
            <a:xfrm rot="5400000">
              <a:off x="10244208" y="5670882"/>
              <a:ext cx="3310762" cy="2880363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rgbClr val="E49F17">
                    <a:shade val="30000"/>
                    <a:satMod val="115000"/>
                  </a:srgbClr>
                </a:gs>
                <a:gs pos="50000">
                  <a:srgbClr val="E49F17">
                    <a:shade val="67500"/>
                    <a:satMod val="115000"/>
                  </a:srgbClr>
                </a:gs>
                <a:gs pos="100000">
                  <a:srgbClr val="E49F17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 dirty="0"/>
            </a:p>
          </p:txBody>
        </p:sp>
        <p:sp>
          <p:nvSpPr>
            <p:cNvPr id="29" name="Εξάγωνο 4">
              <a:extLst>
                <a:ext uri="{FF2B5EF4-FFF2-40B4-BE49-F238E27FC236}">
                  <a16:creationId xmlns:a16="http://schemas.microsoft.com/office/drawing/2014/main" id="{9640C4C0-ADBC-73D7-7010-BC044EAEB29D}"/>
                </a:ext>
              </a:extLst>
            </p:cNvPr>
            <p:cNvSpPr txBox="1"/>
            <p:nvPr/>
          </p:nvSpPr>
          <p:spPr>
            <a:xfrm>
              <a:off x="10908264" y="5971610"/>
              <a:ext cx="1982649" cy="2278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EFC647AB-7567-615B-C805-055415ECDDA0}"/>
              </a:ext>
            </a:extLst>
          </p:cNvPr>
          <p:cNvGrpSpPr/>
          <p:nvPr/>
        </p:nvGrpSpPr>
        <p:grpSpPr>
          <a:xfrm>
            <a:off x="8112200" y="6864263"/>
            <a:ext cx="2880363" cy="3310762"/>
            <a:chOff x="8945776" y="2786215"/>
            <a:chExt cx="2880363" cy="3310762"/>
          </a:xfrm>
        </p:grpSpPr>
        <p:sp>
          <p:nvSpPr>
            <p:cNvPr id="31" name="Εξάγωνο 30">
              <a:extLst>
                <a:ext uri="{FF2B5EF4-FFF2-40B4-BE49-F238E27FC236}">
                  <a16:creationId xmlns:a16="http://schemas.microsoft.com/office/drawing/2014/main" id="{8DC88059-6745-3D73-A773-865E480A7E70}"/>
                </a:ext>
              </a:extLst>
            </p:cNvPr>
            <p:cNvSpPr/>
            <p:nvPr/>
          </p:nvSpPr>
          <p:spPr>
            <a:xfrm rot="5400000">
              <a:off x="8730577" y="3001414"/>
              <a:ext cx="3310762" cy="2880363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rgbClr val="E49F17">
                    <a:shade val="30000"/>
                    <a:satMod val="115000"/>
                  </a:srgbClr>
                </a:gs>
                <a:gs pos="50000">
                  <a:srgbClr val="E49F17">
                    <a:shade val="67500"/>
                    <a:satMod val="115000"/>
                  </a:srgbClr>
                </a:gs>
                <a:gs pos="100000">
                  <a:srgbClr val="E49F17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 dirty="0"/>
            </a:p>
          </p:txBody>
        </p:sp>
        <p:sp>
          <p:nvSpPr>
            <p:cNvPr id="32" name="Εξάγωνο 4">
              <a:extLst>
                <a:ext uri="{FF2B5EF4-FFF2-40B4-BE49-F238E27FC236}">
                  <a16:creationId xmlns:a16="http://schemas.microsoft.com/office/drawing/2014/main" id="{4A9B8F0F-3318-E616-E89F-0EF1EE3C59BC}"/>
                </a:ext>
              </a:extLst>
            </p:cNvPr>
            <p:cNvSpPr txBox="1"/>
            <p:nvPr/>
          </p:nvSpPr>
          <p:spPr>
            <a:xfrm>
              <a:off x="9170205" y="3263559"/>
              <a:ext cx="2399564" cy="2278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>
                  <a:latin typeface="+mj-lt"/>
                  <a:ea typeface="Roboto Condensed" panose="02000000000000000000" pitchFamily="2" charset="0"/>
                  <a:cs typeface="Times New Roman" panose="02020603050405020304" pitchFamily="18" charset="0"/>
                </a:rPr>
                <a:t>ΚΛΑΔΙΚΗ ΠΡΟΣΕΓΓΙΣΗ ΟΥΣΙΑΣΤΙΚΟΤΗΤΑΣ</a:t>
              </a:r>
            </a:p>
          </p:txBody>
        </p:sp>
      </p:grp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7888AAA7-F054-DE07-3795-AF49A0C70531}"/>
              </a:ext>
            </a:extLst>
          </p:cNvPr>
          <p:cNvGrpSpPr/>
          <p:nvPr/>
        </p:nvGrpSpPr>
        <p:grpSpPr>
          <a:xfrm>
            <a:off x="5007408" y="6874663"/>
            <a:ext cx="2880363" cy="3310762"/>
            <a:chOff x="10445553" y="121117"/>
            <a:chExt cx="2880363" cy="3310762"/>
          </a:xfrm>
        </p:grpSpPr>
        <p:sp>
          <p:nvSpPr>
            <p:cNvPr id="4" name="Εξάγωνο 3">
              <a:extLst>
                <a:ext uri="{FF2B5EF4-FFF2-40B4-BE49-F238E27FC236}">
                  <a16:creationId xmlns:a16="http://schemas.microsoft.com/office/drawing/2014/main" id="{3FE425B5-229C-7E61-BD7E-ABEC503B6C66}"/>
                </a:ext>
              </a:extLst>
            </p:cNvPr>
            <p:cNvSpPr/>
            <p:nvPr/>
          </p:nvSpPr>
          <p:spPr>
            <a:xfrm rot="5400000">
              <a:off x="10230354" y="336316"/>
              <a:ext cx="3310762" cy="2880363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rgbClr val="E49F17">
                    <a:shade val="30000"/>
                    <a:satMod val="115000"/>
                  </a:srgbClr>
                </a:gs>
                <a:gs pos="50000">
                  <a:srgbClr val="E49F17">
                    <a:shade val="67500"/>
                    <a:satMod val="115000"/>
                  </a:srgbClr>
                </a:gs>
                <a:gs pos="100000">
                  <a:srgbClr val="E49F17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 dirty="0"/>
            </a:p>
          </p:txBody>
        </p:sp>
        <p:sp>
          <p:nvSpPr>
            <p:cNvPr id="5" name="Εξάγωνο 4">
              <a:extLst>
                <a:ext uri="{FF2B5EF4-FFF2-40B4-BE49-F238E27FC236}">
                  <a16:creationId xmlns:a16="http://schemas.microsoft.com/office/drawing/2014/main" id="{3BD174FF-B885-9612-B68E-357351FAFB59}"/>
                </a:ext>
              </a:extLst>
            </p:cNvPr>
            <p:cNvSpPr txBox="1"/>
            <p:nvPr/>
          </p:nvSpPr>
          <p:spPr>
            <a:xfrm>
              <a:off x="10662881" y="637044"/>
              <a:ext cx="2316135" cy="2278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>
                  <a:latin typeface="+mj-lt"/>
                  <a:ea typeface="Roboto Condensed" panose="02000000000000000000" pitchFamily="2" charset="0"/>
                  <a:cs typeface="Times New Roman" panose="02020603050405020304" pitchFamily="18" charset="0"/>
                </a:rPr>
                <a:t>ΒΙΩΣΙΜΑ ΕΠΙΧΕΙΡΗΜΑΤΙ</a:t>
              </a:r>
              <a:r>
                <a:rPr lang="el-GR" sz="2400" b="1" dirty="0">
                  <a:latin typeface="+mj-lt"/>
                  <a:ea typeface="Roboto Condensed" panose="02000000000000000000" pitchFamily="2" charset="0"/>
                  <a:cs typeface="Times New Roman" panose="02020603050405020304" pitchFamily="18" charset="0"/>
                </a:rPr>
                <a:t>ΚΑ ΜΟΝΤΕΛΑ </a:t>
              </a:r>
              <a:endParaRPr lang="el-GR" sz="2400" b="1" kern="1200" dirty="0"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E7D63221-BADD-586C-38FB-8286640AFAE3}"/>
              </a:ext>
            </a:extLst>
          </p:cNvPr>
          <p:cNvGrpSpPr/>
          <p:nvPr/>
        </p:nvGrpSpPr>
        <p:grpSpPr>
          <a:xfrm>
            <a:off x="1938028" y="6874663"/>
            <a:ext cx="2880363" cy="3310762"/>
            <a:chOff x="11932256" y="2784924"/>
            <a:chExt cx="2880363" cy="3310762"/>
          </a:xfrm>
        </p:grpSpPr>
        <p:sp>
          <p:nvSpPr>
            <p:cNvPr id="7" name="Εξάγωνο 6">
              <a:extLst>
                <a:ext uri="{FF2B5EF4-FFF2-40B4-BE49-F238E27FC236}">
                  <a16:creationId xmlns:a16="http://schemas.microsoft.com/office/drawing/2014/main" id="{E80A1E54-C1CE-9736-B775-D73117475601}"/>
                </a:ext>
              </a:extLst>
            </p:cNvPr>
            <p:cNvSpPr/>
            <p:nvPr/>
          </p:nvSpPr>
          <p:spPr>
            <a:xfrm rot="5400000">
              <a:off x="11717057" y="3000123"/>
              <a:ext cx="3310762" cy="2880363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rgbClr val="E49F17">
                    <a:shade val="30000"/>
                    <a:satMod val="115000"/>
                  </a:srgbClr>
                </a:gs>
                <a:gs pos="50000">
                  <a:srgbClr val="E49F17">
                    <a:shade val="67500"/>
                    <a:satMod val="115000"/>
                  </a:srgbClr>
                </a:gs>
                <a:gs pos="100000">
                  <a:srgbClr val="E49F1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 dirty="0"/>
            </a:p>
          </p:txBody>
        </p:sp>
        <p:sp>
          <p:nvSpPr>
            <p:cNvPr id="13" name="Εξάγωνο 4">
              <a:extLst>
                <a:ext uri="{FF2B5EF4-FFF2-40B4-BE49-F238E27FC236}">
                  <a16:creationId xmlns:a16="http://schemas.microsoft.com/office/drawing/2014/main" id="{9E17F9F9-C3BF-589F-6A71-49D8392F06EB}"/>
                </a:ext>
              </a:extLst>
            </p:cNvPr>
            <p:cNvSpPr txBox="1"/>
            <p:nvPr/>
          </p:nvSpPr>
          <p:spPr>
            <a:xfrm>
              <a:off x="12381113" y="3300851"/>
              <a:ext cx="1982649" cy="2278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dirty="0">
                  <a:latin typeface="+mj-lt"/>
                  <a:ea typeface="Roboto Condensed" panose="02000000000000000000" pitchFamily="2" charset="0"/>
                </a:rPr>
                <a:t>ΕΛΛΑ-ΔΙΚΑ ΜΑΣ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dirty="0">
                  <a:latin typeface="+mj-lt"/>
                  <a:ea typeface="Roboto Condensed" panose="02000000000000000000" pitchFamily="2" charset="0"/>
                </a:rPr>
                <a:t>ΕΤΗΟ</a:t>
              </a:r>
              <a:r>
                <a:rPr lang="en-US" sz="2400" b="1" dirty="0">
                  <a:latin typeface="+mj-lt"/>
                  <a:ea typeface="Roboto Condensed" panose="02000000000000000000" pitchFamily="2" charset="0"/>
                </a:rPr>
                <a:t>S + </a:t>
              </a:r>
              <a:r>
                <a:rPr lang="el-GR" sz="2400" b="1" dirty="0">
                  <a:latin typeface="+mj-lt"/>
                  <a:ea typeface="Roboto Condensed" panose="02000000000000000000" pitchFamily="2" charset="0"/>
                </a:rPr>
                <a:t>ΒΙΩΣΙΜΟΤΗΤΑ</a:t>
              </a:r>
              <a:endParaRPr lang="el-GR" sz="2400" b="1" kern="1200" dirty="0">
                <a:latin typeface="+mj-lt"/>
                <a:ea typeface="Roboto Condensed" panose="02000000000000000000" pitchFamily="2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28084A-DB48-8507-4FE5-5E810F8D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94" y="999016"/>
            <a:ext cx="10837107" cy="22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Εξάγωνο 4">
            <a:extLst>
              <a:ext uri="{FF2B5EF4-FFF2-40B4-BE49-F238E27FC236}">
                <a16:creationId xmlns:a16="http://schemas.microsoft.com/office/drawing/2014/main" id="{06B3A1E4-05E2-49B9-A5D5-37C5CB1EAB0B}"/>
              </a:ext>
            </a:extLst>
          </p:cNvPr>
          <p:cNvSpPr txBox="1"/>
          <p:nvPr/>
        </p:nvSpPr>
        <p:spPr>
          <a:xfrm>
            <a:off x="11588211" y="7375849"/>
            <a:ext cx="1982649" cy="22789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2800" b="1" kern="1200" dirty="0"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ΣΥΜΠΡΑΞΗ  ΜΕΓΑΛΩΝ ΚΑΙ ΜΜΕ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29B1F6-0EFD-4C61-B44E-F6059B005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356" y="283256"/>
            <a:ext cx="2133785" cy="2121592"/>
          </a:xfrm>
          <a:prstGeom prst="rect">
            <a:avLst/>
          </a:prstGeom>
        </p:spPr>
      </p:pic>
      <p:pic>
        <p:nvPicPr>
          <p:cNvPr id="23" name="Εικόνα 25">
            <a:extLst>
              <a:ext uri="{FF2B5EF4-FFF2-40B4-BE49-F238E27FC236}">
                <a16:creationId xmlns:a16="http://schemas.microsoft.com/office/drawing/2014/main" id="{4CBD0367-E659-43D9-A9EE-A67F447BF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2026" y="1877478"/>
            <a:ext cx="2121593" cy="2130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8406" y="6591300"/>
            <a:ext cx="9142459" cy="914245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293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571229" y="-5738654"/>
            <a:ext cx="9142459" cy="914245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2937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13458768" y="1728712"/>
            <a:ext cx="4143431" cy="25307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-2604408" y="9787065"/>
            <a:ext cx="11367408" cy="28605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0363200" y="938607"/>
            <a:ext cx="6344197" cy="72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6"/>
              </a:lnSpc>
            </a:pPr>
            <a:r>
              <a:rPr lang="en-US" sz="6600" spc="-106" dirty="0">
                <a:solidFill>
                  <a:srgbClr val="FFFFFF"/>
                </a:solidFill>
                <a:latin typeface="+mj-lt"/>
              </a:rPr>
              <a:t>CSR SCHOOL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84691" y="3594977"/>
            <a:ext cx="6291022" cy="3599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chemeClr val="accent3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50</a:t>
            </a:r>
            <a:r>
              <a:rPr lang="en-US" sz="2800" dirty="0">
                <a:solidFill>
                  <a:srgbClr val="2185C5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ΩΡΕΣ ΕΚΠΑΙΔΕΥΣΗΣ</a:t>
            </a:r>
            <a:endParaRPr lang="en-US" sz="2800" dirty="0">
              <a:solidFill>
                <a:schemeClr val="bg1"/>
              </a:solidFill>
              <a:ea typeface="Roboto Condensed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chemeClr val="accent3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100+</a:t>
            </a:r>
            <a:r>
              <a:rPr lang="en-US" sz="2800" dirty="0">
                <a:solidFill>
                  <a:srgbClr val="2185C5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ΕΚΠΑΙΔΕΥΟΜΕΝΟΙ</a:t>
            </a:r>
          </a:p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chemeClr val="accent3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26</a:t>
            </a:r>
            <a:r>
              <a:rPr lang="en-US" sz="2800" dirty="0">
                <a:solidFill>
                  <a:srgbClr val="2185C5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ΚΑΘΗΓΗΤΕΣ - ΕΙΣΗΓΗΤΕΣ</a:t>
            </a:r>
          </a:p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chemeClr val="accent3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33</a:t>
            </a:r>
            <a:r>
              <a:rPr lang="el-GR" sz="2800" dirty="0">
                <a:solidFill>
                  <a:srgbClr val="2185C5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ΣΤΕΛΕΧΗ – ΕΙΣΗΓΗΤΕΣ</a:t>
            </a:r>
            <a:endParaRPr lang="en-US" sz="2800" dirty="0">
              <a:solidFill>
                <a:schemeClr val="bg1"/>
              </a:solidFill>
              <a:ea typeface="Roboto Condensed" panose="02000000000000000000" pitchFamily="2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chemeClr val="accent3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16</a:t>
            </a:r>
            <a:r>
              <a:rPr lang="el-GR" sz="2800" dirty="0">
                <a:solidFill>
                  <a:srgbClr val="2185C5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a typeface="Roboto Condensed" panose="02000000000000000000" pitchFamily="2" charset="0"/>
                <a:cs typeface="Open Sans" panose="020B0606030504020204" pitchFamily="34" charset="0"/>
              </a:rPr>
              <a:t>ΧΟΡΗΓΙΕΣ</a:t>
            </a:r>
          </a:p>
          <a:p>
            <a:pPr>
              <a:lnSpc>
                <a:spcPts val="3049"/>
              </a:lnSpc>
            </a:pPr>
            <a:endParaRPr lang="en-US" sz="2499" spc="-109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269B2104-8639-7997-215F-066CF1D02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305" y="2916833"/>
            <a:ext cx="3535986" cy="4084674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376319C3-743D-C8C9-3FBC-1DF6EE47E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535" y="2075512"/>
            <a:ext cx="5767316" cy="57673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529D00-018A-37F8-65FE-6DD04302F785}"/>
              </a:ext>
            </a:extLst>
          </p:cNvPr>
          <p:cNvSpPr txBox="1"/>
          <p:nvPr/>
        </p:nvSpPr>
        <p:spPr>
          <a:xfrm>
            <a:off x="2584691" y="2846662"/>
            <a:ext cx="14341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3200" b="1" dirty="0">
                <a:solidFill>
                  <a:srgbClr val="E49F17"/>
                </a:solidFill>
                <a:latin typeface="+mj-lt"/>
                <a:ea typeface="Roboto Condensed" panose="02000000000000000000" pitchFamily="2" charset="0"/>
              </a:rPr>
              <a:t>2019</a:t>
            </a:r>
            <a:r>
              <a:rPr lang="en-US" sz="3200" b="1" dirty="0">
                <a:solidFill>
                  <a:srgbClr val="E49F17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3200" b="1" dirty="0">
                <a:solidFill>
                  <a:srgbClr val="E49F17"/>
                </a:solidFill>
                <a:latin typeface="+mj-lt"/>
                <a:ea typeface="Roboto Condensed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l-GR" sz="3200" b="1" dirty="0">
                <a:solidFill>
                  <a:srgbClr val="E49F17"/>
                </a:solidFill>
                <a:latin typeface="+mj-lt"/>
                <a:ea typeface="Roboto Condensed" panose="02000000000000000000" pitchFamily="2" charset="0"/>
              </a:rPr>
              <a:t>202</a:t>
            </a:r>
            <a:r>
              <a:rPr lang="en-US" sz="3200" b="1" dirty="0">
                <a:solidFill>
                  <a:srgbClr val="E49F17"/>
                </a:solidFill>
                <a:latin typeface="+mj-lt"/>
                <a:ea typeface="Roboto Condensed" panose="02000000000000000000" pitchFamily="2" charset="0"/>
              </a:rPr>
              <a:t>0 </a:t>
            </a:r>
            <a:r>
              <a:rPr lang="en-US" sz="3200" b="1" dirty="0">
                <a:solidFill>
                  <a:srgbClr val="E49F17"/>
                </a:solidFill>
                <a:latin typeface="+mj-lt"/>
                <a:ea typeface="Roboto Condensed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l-GR" sz="3200" b="1" dirty="0">
                <a:solidFill>
                  <a:srgbClr val="E49F17"/>
                </a:solidFill>
                <a:latin typeface="+mj-lt"/>
                <a:ea typeface="Roboto Condensed" panose="02000000000000000000" pitchFamily="2" charset="0"/>
              </a:rPr>
              <a:t>2021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85BEB2-17FB-6EF3-F48F-8AFDF5AC7FEA}"/>
              </a:ext>
            </a:extLst>
          </p:cNvPr>
          <p:cNvSpPr txBox="1"/>
          <p:nvPr/>
        </p:nvSpPr>
        <p:spPr>
          <a:xfrm>
            <a:off x="13413253" y="1741365"/>
            <a:ext cx="4480150" cy="648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rPr>
              <a:t>ΘΕΜΑΤΙΚΑ ΠΕΔΙΑ : 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rPr>
              <a:t>ΕΝΣΩΜΑΤΩΣΗ ΠΡΟΤΥΠΩΝ </a:t>
            </a:r>
            <a:r>
              <a:rPr lang="el-GR" sz="28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rPr>
              <a:t>ΒΙΩΣΙΜΟΤΗΤΑΣ ΣΤΗΝ ΕΦΟΔΙΑΣΤΙΚΗ ΑΛΥΣΙΔΑ</a:t>
            </a:r>
          </a:p>
          <a:p>
            <a:pPr marL="257175" indent="-257175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rPr>
              <a:t>ΑΝΑΒΑΘΜΙΣΗ ΔΕΞΙΟΤΗΤΩΝ </a:t>
            </a:r>
            <a:r>
              <a:rPr lang="el-GR" sz="28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rPr>
              <a:t>ΣΤΗΝ ΔΙΑΧΕΙΡΙΣΗ ΤΗΣ ΒΙΩΣΙΜΟΤΗΤΑΣ ΣΤΟ ΕΣΩΤΕΡΙΚΟ ΠΕΡΙΒΑΛΛΟΝ (ΕΡΓΑΖΟΜΕΝΟΙ</a:t>
            </a:r>
            <a:r>
              <a:rPr lang="el-GR" sz="28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20E6FC-7208-8FD6-0574-6A62929990B1}"/>
              </a:ext>
            </a:extLst>
          </p:cNvPr>
          <p:cNvSpPr txBox="1"/>
          <p:nvPr/>
        </p:nvSpPr>
        <p:spPr>
          <a:xfrm>
            <a:off x="10210800" y="8074192"/>
            <a:ext cx="14341642" cy="195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l-GR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rPr>
              <a:t>ΟΦΕΛΗ :</a:t>
            </a:r>
            <a:endParaRPr lang="en-US" sz="2800" b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  <a:ea typeface="Roboto Condensed" panose="02000000000000000000" pitchFamily="2" charset="0"/>
              <a:cs typeface="Open Sans" panose="020B0606030504020204" pitchFamily="34" charset="0"/>
            </a:endParaRPr>
          </a:p>
          <a:p>
            <a:pPr marL="428625" indent="-428625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sz="28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rPr>
              <a:t>ΑΠΟΚΤΗΣΗ ΠΤΥΧΙΟΥ </a:t>
            </a:r>
            <a:r>
              <a:rPr lang="el-GR" sz="28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rPr>
              <a:t>ΜΕΣΩ ΤΕΛΙΚΗΣ ΕΞΕΤΑΣΗΣ</a:t>
            </a:r>
            <a:endParaRPr lang="en-US" sz="2800" dirty="0">
              <a:solidFill>
                <a:schemeClr val="bg1"/>
              </a:solidFill>
              <a:latin typeface="+mj-lt"/>
              <a:ea typeface="Roboto Condensed" panose="02000000000000000000" pitchFamily="2" charset="0"/>
              <a:cs typeface="Open Sans" panose="020B0606030504020204" pitchFamily="34" charset="0"/>
            </a:endParaRPr>
          </a:p>
          <a:p>
            <a:pPr marL="428625" indent="-428625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rPr>
              <a:t>ΟΙΚΟΝΟΜΙΚΗ ΟΦΕΛΕΙΑ: </a:t>
            </a:r>
            <a:r>
              <a:rPr lang="el-GR" sz="28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rPr>
              <a:t>ΘΕΤΙΚΗ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0B0826-CF28-2F5B-C620-169B0AC2C522}"/>
              </a:ext>
            </a:extLst>
          </p:cNvPr>
          <p:cNvSpPr txBox="1"/>
          <p:nvPr/>
        </p:nvSpPr>
        <p:spPr>
          <a:xfrm>
            <a:off x="15018250" y="853092"/>
            <a:ext cx="14822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2022</a:t>
            </a:r>
            <a:endParaRPr lang="el-GR" sz="4000" b="1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15591-8C36-5271-BD4B-9AB52D561EEA}"/>
              </a:ext>
            </a:extLst>
          </p:cNvPr>
          <p:cNvSpPr txBox="1"/>
          <p:nvPr/>
        </p:nvSpPr>
        <p:spPr>
          <a:xfrm>
            <a:off x="57694" y="9325400"/>
            <a:ext cx="15937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Lato" panose="020F0502020204030203" pitchFamily="34" charset="0"/>
              </a:rPr>
              <a:t>30 </a:t>
            </a:r>
            <a:r>
              <a:rPr lang="el-GR" sz="24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Lato" panose="020F0502020204030203" pitchFamily="34" charset="0"/>
              </a:rPr>
              <a:t>Σεπτεμβρίου 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Lato" panose="020F0502020204030203" pitchFamily="34" charset="0"/>
              </a:rPr>
              <a:t>– 9</a:t>
            </a:r>
            <a:r>
              <a:rPr lang="el-GR" sz="24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Lato" panose="020F0502020204030203" pitchFamily="34" charset="0"/>
              </a:rPr>
              <a:t> Δεκεμβρίου 2022,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Lato" panose="020F0502020204030203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Lato" panose="020F0502020204030203" pitchFamily="34" charset="0"/>
              </a:rPr>
              <a:t>κάθε Παρασκευή 12.30 – 16.30</a:t>
            </a:r>
            <a:endParaRPr lang="el-GR" sz="2400" dirty="0">
              <a:latin typeface="+mj-lt"/>
            </a:endParaRP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28DD9986-0B0B-0834-84FD-92D7DFCE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785" y="3258401"/>
            <a:ext cx="4673923" cy="44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university-of-crete">
            <a:extLst>
              <a:ext uri="{FF2B5EF4-FFF2-40B4-BE49-F238E27FC236}">
                <a16:creationId xmlns:a16="http://schemas.microsoft.com/office/drawing/2014/main" id="{D26BDEE5-9FA7-E749-B60D-23DF2C92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9" y="7744494"/>
            <a:ext cx="1600199" cy="13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 descr="Εικόνα που περιέχει κείμενο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C32BB9FA-FF7E-DE38-8ED2-D58CEC0492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8" y="1468686"/>
            <a:ext cx="2434895" cy="1789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9418C-EA0C-CB44-1B19-8CE71E31A6FC}"/>
              </a:ext>
            </a:extLst>
          </p:cNvPr>
          <p:cNvSpPr txBox="1"/>
          <p:nvPr/>
        </p:nvSpPr>
        <p:spPr>
          <a:xfrm>
            <a:off x="2517263" y="7883232"/>
            <a:ext cx="701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E49F1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ΣΤΟΧΟΣ : Ενίσχυση του επιπέδου δεξιοτήτων επαγγελματιών</a:t>
            </a:r>
          </a:p>
          <a:p>
            <a:endParaRPr lang="el-GR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6A3064-87D0-4BE1-85E4-60DA7979D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60" y="428409"/>
            <a:ext cx="2133785" cy="2121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872966-471E-4925-8749-9092D36402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5" y="432449"/>
            <a:ext cx="2127688" cy="2121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A7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7219F06-C21C-F168-E09D-C9BF138E5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4554200" cy="3598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664FC5-B5B9-C0DA-8C11-C2B2B5B0265B}"/>
              </a:ext>
            </a:extLst>
          </p:cNvPr>
          <p:cNvSpPr txBox="1"/>
          <p:nvPr/>
        </p:nvSpPr>
        <p:spPr>
          <a:xfrm>
            <a:off x="1219200" y="4589206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1F195F"/>
                </a:solidFill>
              </a:rPr>
              <a:t>Ο</a:t>
            </a:r>
            <a:r>
              <a:rPr lang="el-GR" sz="2400" b="0" i="0" dirty="0">
                <a:solidFill>
                  <a:srgbClr val="1F195F"/>
                </a:solidFill>
                <a:effectLst/>
              </a:rPr>
              <a:t> </a:t>
            </a:r>
            <a:r>
              <a:rPr lang="el-GR" sz="2400" b="1" i="0" dirty="0">
                <a:solidFill>
                  <a:srgbClr val="1F195F"/>
                </a:solidFill>
                <a:effectLst/>
              </a:rPr>
              <a:t>Φοιτητικός Διαγωνισμός για την ΕΚΕ «Νίκος Αναλυτής»</a:t>
            </a:r>
            <a:r>
              <a:rPr lang="el-GR" sz="2400" dirty="0">
                <a:solidFill>
                  <a:srgbClr val="1F195F"/>
                </a:solidFill>
              </a:rPr>
              <a:t> αποτελεί μια πρωτοβουλία το </a:t>
            </a:r>
            <a:r>
              <a:rPr lang="en-US" sz="2400" dirty="0">
                <a:solidFill>
                  <a:srgbClr val="1F195F"/>
                </a:solidFill>
              </a:rPr>
              <a:t>CSR HELLAS </a:t>
            </a:r>
            <a:r>
              <a:rPr lang="el-GR" sz="2400" dirty="0">
                <a:solidFill>
                  <a:srgbClr val="1F195F"/>
                </a:solidFill>
              </a:rPr>
              <a:t>που μόλις ολοκληρώθηκε</a:t>
            </a:r>
            <a:r>
              <a:rPr lang="el-GR" sz="2400" b="0" i="0" dirty="0">
                <a:solidFill>
                  <a:srgbClr val="1F195F"/>
                </a:solidFill>
                <a:effectLst/>
              </a:rPr>
              <a:t> για 7</a:t>
            </a:r>
            <a:r>
              <a:rPr lang="el-GR" sz="2400" b="0" i="0" baseline="30000" dirty="0">
                <a:solidFill>
                  <a:srgbClr val="1F195F"/>
                </a:solidFill>
                <a:effectLst/>
              </a:rPr>
              <a:t>η</a:t>
            </a:r>
            <a:r>
              <a:rPr lang="el-GR" sz="2400" b="0" i="0" dirty="0">
                <a:solidFill>
                  <a:srgbClr val="1F195F"/>
                </a:solidFill>
                <a:effectLst/>
              </a:rPr>
              <a:t> φορά με θέμα</a:t>
            </a:r>
            <a:r>
              <a:rPr lang="el-GR" sz="2400" b="1" i="0" dirty="0">
                <a:solidFill>
                  <a:srgbClr val="1F195F"/>
                </a:solidFill>
                <a:effectLst/>
              </a:rPr>
              <a:t> “Ο κοινωνικός αντίκτυπος της κλιματικής αλλαγής”</a:t>
            </a:r>
            <a:endParaRPr lang="el-GR" sz="2400" b="0" i="0" dirty="0">
              <a:solidFill>
                <a:srgbClr val="1F195F"/>
              </a:solidFill>
              <a:effectLst/>
            </a:endParaRPr>
          </a:p>
          <a:p>
            <a:endParaRPr lang="el-GR" sz="2400" dirty="0">
              <a:solidFill>
                <a:srgbClr val="1F195F"/>
              </a:solidFill>
            </a:endParaRPr>
          </a:p>
          <a:p>
            <a:r>
              <a:rPr lang="el-GR" sz="2400" b="0" i="0" dirty="0">
                <a:solidFill>
                  <a:srgbClr val="1F195F"/>
                </a:solidFill>
                <a:effectLst/>
              </a:rPr>
              <a:t>Αποσκοπεί στην ανάδειξη καινοτόμων προτάσεων της φοιτητικής κοινότητας που στοχεύουν στην επίτευξη των΄</a:t>
            </a:r>
            <a:r>
              <a:rPr lang="el-GR" sz="2400" b="1" i="0" dirty="0">
                <a:solidFill>
                  <a:srgbClr val="1F195F"/>
                </a:solidFill>
                <a:effectLst/>
              </a:rPr>
              <a:t>17 Στόχων Βιώσιμης Ανάπτυξης 2030</a:t>
            </a:r>
            <a:r>
              <a:rPr lang="el-GR" sz="2400" b="0" i="0" dirty="0">
                <a:solidFill>
                  <a:srgbClr val="1F195F"/>
                </a:solidFill>
                <a:effectLst/>
              </a:rPr>
              <a:t> από </a:t>
            </a:r>
            <a:r>
              <a:rPr lang="el-GR" sz="2400" dirty="0">
                <a:solidFill>
                  <a:srgbClr val="1F195F"/>
                </a:solidFill>
              </a:rPr>
              <a:t>τον </a:t>
            </a:r>
            <a:r>
              <a:rPr lang="el-GR" sz="2400" b="0" i="0" dirty="0">
                <a:solidFill>
                  <a:srgbClr val="1F195F"/>
                </a:solidFill>
                <a:effectLst/>
              </a:rPr>
              <a:t>ΟΗΕ και αποτελούν πλέον παγκόσμιες δεσμεύσεις στο πλαίσιο της Ατζέντας 2030 για τη Βιώσιμη Ανάπτυξη</a:t>
            </a:r>
            <a:endParaRPr lang="el-GR" dirty="0"/>
          </a:p>
        </p:txBody>
      </p:sp>
      <p:pic>
        <p:nvPicPr>
          <p:cNvPr id="5" name="Picture 2" descr="Aegean Airlines (H.Q.) - Greek Travel Pages">
            <a:extLst>
              <a:ext uri="{FF2B5EF4-FFF2-40B4-BE49-F238E27FC236}">
                <a16:creationId xmlns:a16="http://schemas.microsoft.com/office/drawing/2014/main" id="{DBC3AE51-866C-F4EC-E587-526D5B42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8" y="8436728"/>
            <a:ext cx="1342077" cy="13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A7281BE-1C44-3A14-EDEF-C30CFC0F8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57" y="8663397"/>
            <a:ext cx="1504235" cy="84237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B32AFF8-3CF5-9255-EF34-55C46151B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53" y="8678241"/>
            <a:ext cx="1416506" cy="79324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3EE6BFB-064C-2C11-1186-D50BB4A30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65" y="8792430"/>
            <a:ext cx="1212597" cy="67905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23B257E-3716-D913-F8EA-14871F3FE2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86" y="8698421"/>
            <a:ext cx="1462541" cy="81902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B22FD45-D41F-154F-6E35-09AEBB4E7F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651" y="8811825"/>
            <a:ext cx="1239186" cy="693944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1EB51FC-D7C7-B0E6-B1BC-9845CBB8C8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898" y="8509448"/>
            <a:ext cx="1689692" cy="946227"/>
          </a:xfrm>
          <a:prstGeom prst="rect">
            <a:avLst/>
          </a:prstGeom>
        </p:spPr>
      </p:pic>
      <p:pic>
        <p:nvPicPr>
          <p:cNvPr id="17" name="Picture 28" descr="VITEX - Vitex.gr">
            <a:extLst>
              <a:ext uri="{FF2B5EF4-FFF2-40B4-BE49-F238E27FC236}">
                <a16:creationId xmlns:a16="http://schemas.microsoft.com/office/drawing/2014/main" id="{6E4DE5A1-DD29-D8B7-883B-B84F63A5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989" y="8792430"/>
            <a:ext cx="992618" cy="6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54B1E25-C1A3-936E-CBD9-05026B45B9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534" y="8718397"/>
            <a:ext cx="1208315" cy="676656"/>
          </a:xfrm>
          <a:prstGeom prst="rect">
            <a:avLst/>
          </a:prstGeom>
        </p:spPr>
      </p:pic>
      <p:pic>
        <p:nvPicPr>
          <p:cNvPr id="23" name="Εικόνα 22" descr="Εικόνα που περιέχει κείμενο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BC04934D-F46B-7748-2DC5-74893347C6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9" y="8596725"/>
            <a:ext cx="1515074" cy="909044"/>
          </a:xfrm>
          <a:prstGeom prst="rect">
            <a:avLst/>
          </a:prstGeom>
        </p:spPr>
      </p:pic>
      <p:pic>
        <p:nvPicPr>
          <p:cNvPr id="26" name="Εικόνα 25" descr="Εικόνα που περιέχει κείμενο, εσωτερικό, δάπεδ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899B0EE5-F083-0257-0578-A047930226E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76" y="5430275"/>
            <a:ext cx="2407564" cy="1803296"/>
          </a:xfrm>
          <a:prstGeom prst="rect">
            <a:avLst/>
          </a:prstGeom>
        </p:spPr>
      </p:pic>
      <p:pic>
        <p:nvPicPr>
          <p:cNvPr id="29" name="Εικόνα 28" descr="Εικόνα που περιέχει κείμενο, δάπεδο, εσωτερικό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F2675856-8200-0CBB-BA42-663341392A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918" y="3554172"/>
            <a:ext cx="2486037" cy="1664207"/>
          </a:xfrm>
          <a:prstGeom prst="rect">
            <a:avLst/>
          </a:prstGeom>
        </p:spPr>
      </p:pic>
      <p:pic>
        <p:nvPicPr>
          <p:cNvPr id="31" name="Εικόνα 30" descr="Εικόνα που περιέχει κείμενο, δάπεδο, άτομ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505B075D-507D-D102-C020-07580345C70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065" y="4605260"/>
            <a:ext cx="2486038" cy="1664207"/>
          </a:xfrm>
          <a:prstGeom prst="rect">
            <a:avLst/>
          </a:prstGeom>
        </p:spPr>
      </p:pic>
      <p:pic>
        <p:nvPicPr>
          <p:cNvPr id="33" name="Εικόνα 32" descr="Εικόνα που περιέχει κείμενο, δάπεδο, εσωτερικό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9FE40921-CDBB-0956-34AA-908D383351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487" y="6494257"/>
            <a:ext cx="2581215" cy="1803296"/>
          </a:xfrm>
          <a:prstGeom prst="rect">
            <a:avLst/>
          </a:prstGeom>
        </p:spPr>
      </p:pic>
      <p:pic>
        <p:nvPicPr>
          <p:cNvPr id="35" name="Εικόνα 34" descr="Εικόνα που περιέχει κείμενο, άτομο, δάπεδο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963DC0C8-0532-E459-ADA2-BD483373C03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525" y="2803620"/>
            <a:ext cx="2466578" cy="16642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C62463-8DBE-49CF-8D42-04ED082136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05332" y="409657"/>
            <a:ext cx="2127688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F51B4D1-DAD2-3711-631F-F166DC0CDBE8}"/>
              </a:ext>
            </a:extLst>
          </p:cNvPr>
          <p:cNvSpPr/>
          <p:nvPr/>
        </p:nvSpPr>
        <p:spPr>
          <a:xfrm>
            <a:off x="290853" y="3063938"/>
            <a:ext cx="3429000" cy="5486400"/>
          </a:xfrm>
          <a:prstGeom prst="roundRect">
            <a:avLst/>
          </a:prstGeom>
          <a:gradFill flip="none" rotWithShape="1">
            <a:gsLst>
              <a:gs pos="0">
                <a:srgbClr val="E49F17">
                  <a:shade val="30000"/>
                  <a:satMod val="115000"/>
                </a:srgbClr>
              </a:gs>
              <a:gs pos="50000">
                <a:srgbClr val="E49F17">
                  <a:shade val="67500"/>
                  <a:satMod val="115000"/>
                </a:srgbClr>
              </a:gs>
              <a:gs pos="100000">
                <a:srgbClr val="E49F17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1416"/>
            <a:r>
              <a:rPr lang="en-US" sz="3600" dirty="0">
                <a:solidFill>
                  <a:srgbClr val="FFFFFF"/>
                </a:solidFill>
                <a:latin typeface="Open Sans Light"/>
              </a:rPr>
              <a:t>2021</a:t>
            </a:r>
          </a:p>
          <a:p>
            <a:pPr defTabSz="171416"/>
            <a:r>
              <a:rPr lang="el-GR" sz="2400" dirty="0">
                <a:solidFill>
                  <a:srgbClr val="FFFFFF"/>
                </a:solidFill>
              </a:rPr>
              <a:t>Αναθεώρηση Οδηγίας και δημιουργία Ευρωπαϊκού προτύπου Απολογισμού βιωσιμότητας (</a:t>
            </a:r>
            <a:r>
              <a:rPr lang="en-US" sz="2400" dirty="0">
                <a:solidFill>
                  <a:srgbClr val="FFFFFF"/>
                </a:solidFill>
              </a:rPr>
              <a:t>European Sustainability Standard</a:t>
            </a:r>
            <a:r>
              <a:rPr lang="el-GR" sz="2400" dirty="0">
                <a:solidFill>
                  <a:srgbClr val="FFFFFF"/>
                </a:solidFill>
              </a:rPr>
              <a:t>)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21B2646-87EB-B18B-6535-BAC5BC7B1549}"/>
              </a:ext>
            </a:extLst>
          </p:cNvPr>
          <p:cNvSpPr/>
          <p:nvPr/>
        </p:nvSpPr>
        <p:spPr>
          <a:xfrm>
            <a:off x="319551" y="2279061"/>
            <a:ext cx="3429000" cy="10395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lvl="1" defTabSz="171416"/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Δημοσιοποίηση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εισηγμένες εταιρίες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NFRD, CSRD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rPr>
              <a:t>)</a:t>
            </a:r>
          </a:p>
        </p:txBody>
      </p:sp>
      <p:pic>
        <p:nvPicPr>
          <p:cNvPr id="7" name="Picture 49" descr="Χρηματιστήριο Αθηνών - athexgroup.gr">
            <a:extLst>
              <a:ext uri="{FF2B5EF4-FFF2-40B4-BE49-F238E27FC236}">
                <a16:creationId xmlns:a16="http://schemas.microsoft.com/office/drawing/2014/main" id="{DE99154A-2BB6-E944-5C60-2DBBE6B8EF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64" y="3523888"/>
            <a:ext cx="885825" cy="8108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D7A6A0C-13CF-CB40-8B14-753B5FA975C0}"/>
              </a:ext>
            </a:extLst>
          </p:cNvPr>
          <p:cNvSpPr/>
          <p:nvPr/>
        </p:nvSpPr>
        <p:spPr>
          <a:xfrm>
            <a:off x="3709557" y="4200622"/>
            <a:ext cx="3429000" cy="5486400"/>
          </a:xfrm>
          <a:prstGeom prst="roundRect">
            <a:avLst/>
          </a:prstGeom>
          <a:gradFill flip="none" rotWithShape="1">
            <a:gsLst>
              <a:gs pos="0">
                <a:srgbClr val="E49F17">
                  <a:shade val="30000"/>
                  <a:satMod val="115000"/>
                </a:srgbClr>
              </a:gs>
              <a:gs pos="50000">
                <a:srgbClr val="E49F17">
                  <a:shade val="67500"/>
                  <a:satMod val="115000"/>
                </a:srgbClr>
              </a:gs>
              <a:gs pos="100000">
                <a:srgbClr val="E49F17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714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2021</a:t>
            </a:r>
          </a:p>
          <a:p>
            <a:pPr defTabSz="171416"/>
            <a:r>
              <a:rPr lang="el-GR" sz="2400" dirty="0">
                <a:solidFill>
                  <a:srgbClr val="FFFFFF"/>
                </a:solidFill>
                <a:latin typeface="+mj-lt"/>
              </a:rPr>
              <a:t>Εφαρμογή Ευρωπαϊκού συστήματος Ταξινόμησης των σχετικών με τη βιώσιμη ανάπτυξη δραστηριοτήτων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 defTabSz="171416"/>
            <a:endParaRPr lang="en-US" sz="360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3871EA4-D296-1C3C-608A-1FD17E6B91C7}"/>
              </a:ext>
            </a:extLst>
          </p:cNvPr>
          <p:cNvSpPr/>
          <p:nvPr/>
        </p:nvSpPr>
        <p:spPr>
          <a:xfrm>
            <a:off x="7044289" y="4311551"/>
            <a:ext cx="3429000" cy="5486400"/>
          </a:xfrm>
          <a:prstGeom prst="roundRect">
            <a:avLst/>
          </a:prstGeom>
          <a:gradFill flip="none" rotWithShape="1">
            <a:gsLst>
              <a:gs pos="0">
                <a:srgbClr val="E49F17">
                  <a:shade val="30000"/>
                  <a:satMod val="115000"/>
                </a:srgbClr>
              </a:gs>
              <a:gs pos="50000">
                <a:srgbClr val="E49F17">
                  <a:shade val="67500"/>
                  <a:satMod val="115000"/>
                </a:srgbClr>
              </a:gs>
              <a:gs pos="100000">
                <a:srgbClr val="E49F17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714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2021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1714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>
                <a:solidFill>
                  <a:srgbClr val="FFFFFF"/>
                </a:solidFill>
                <a:latin typeface="+mj-lt"/>
              </a:rPr>
              <a:t>Ενσωμάτωση και εφαρμογή κριτηρίων βιωσιμότητας στις χρηματοδοτήσεις και στις επενδύσεις</a:t>
            </a:r>
          </a:p>
          <a:p>
            <a:pPr algn="ctr"/>
            <a:endParaRPr lang="el-GR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1D875F4A-0B5A-9D5D-74F4-52708C12E313}"/>
              </a:ext>
            </a:extLst>
          </p:cNvPr>
          <p:cNvSpPr/>
          <p:nvPr/>
        </p:nvSpPr>
        <p:spPr>
          <a:xfrm>
            <a:off x="10531632" y="4349522"/>
            <a:ext cx="3429000" cy="5486400"/>
          </a:xfrm>
          <a:prstGeom prst="roundRect">
            <a:avLst/>
          </a:prstGeom>
          <a:gradFill flip="none" rotWithShape="1">
            <a:gsLst>
              <a:gs pos="0">
                <a:srgbClr val="E49F17">
                  <a:shade val="30000"/>
                  <a:satMod val="115000"/>
                </a:srgbClr>
              </a:gs>
              <a:gs pos="50000">
                <a:srgbClr val="E49F17">
                  <a:shade val="67500"/>
                  <a:satMod val="115000"/>
                </a:srgbClr>
              </a:gs>
              <a:gs pos="100000">
                <a:srgbClr val="E49F17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1416"/>
            <a:r>
              <a:rPr lang="en-US" sz="3600" dirty="0">
                <a:solidFill>
                  <a:srgbClr val="FFFFFF"/>
                </a:solidFill>
                <a:latin typeface="Open Sans Light"/>
              </a:rPr>
              <a:t>202</a:t>
            </a:r>
            <a:r>
              <a:rPr lang="el-GR" sz="3600" dirty="0">
                <a:solidFill>
                  <a:srgbClr val="FFFFFF"/>
                </a:solidFill>
                <a:latin typeface="Open Sans Light"/>
              </a:rPr>
              <a:t>2</a:t>
            </a:r>
            <a:endParaRPr lang="en-US" sz="3600" dirty="0">
              <a:solidFill>
                <a:srgbClr val="FFFFFF"/>
              </a:solidFill>
              <a:latin typeface="Open Sans Light"/>
            </a:endParaRPr>
          </a:p>
          <a:p>
            <a:pPr defTabSz="171416"/>
            <a:r>
              <a:rPr lang="el-GR" sz="2400" dirty="0">
                <a:solidFill>
                  <a:srgbClr val="FFFFFF"/>
                </a:solidFill>
              </a:rPr>
              <a:t>Πρόταση Οδηγίας  για την δέουσα επιμέλεια (</a:t>
            </a:r>
            <a:r>
              <a:rPr lang="en-US" sz="2400" dirty="0">
                <a:solidFill>
                  <a:srgbClr val="FFFFFF"/>
                </a:solidFill>
              </a:rPr>
              <a:t>Due Diligence</a:t>
            </a:r>
            <a:r>
              <a:rPr lang="el-GR" sz="2400" dirty="0">
                <a:solidFill>
                  <a:srgbClr val="FFFFFF"/>
                </a:solidFill>
              </a:rPr>
              <a:t>) σχετικά με την βιωσιμότητα στην εφοδιαστική αλυσίδα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endParaRPr lang="el-GR" b="1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4822ECA-1F1F-0B52-69AE-FC9FA2C67475}"/>
              </a:ext>
            </a:extLst>
          </p:cNvPr>
          <p:cNvSpPr/>
          <p:nvPr/>
        </p:nvSpPr>
        <p:spPr>
          <a:xfrm>
            <a:off x="3656326" y="3335300"/>
            <a:ext cx="3429000" cy="10395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lvl="1" defTabSz="171416"/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Ταξινομία 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Taxonomy</a:t>
            </a:r>
            <a:r>
              <a:rPr lang="el-GR" sz="2400" dirty="0">
                <a:solidFill>
                  <a:srgbClr val="FFFFFF"/>
                </a:solidFill>
                <a:latin typeface="Open Sans Light"/>
              </a:rPr>
              <a:t>)</a:t>
            </a:r>
            <a:endParaRPr lang="en-US" sz="3600" dirty="0">
              <a:solidFill>
                <a:srgbClr val="FFFFFF"/>
              </a:solidFill>
              <a:latin typeface="Open Sans Light"/>
            </a:endParaRPr>
          </a:p>
          <a:p>
            <a:pPr marL="171416" lvl="1" defTabSz="171416"/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7E80D801-F291-A666-81C4-8A01E50B42AA}"/>
              </a:ext>
            </a:extLst>
          </p:cNvPr>
          <p:cNvSpPr/>
          <p:nvPr/>
        </p:nvSpPr>
        <p:spPr>
          <a:xfrm>
            <a:off x="7141740" y="3340484"/>
            <a:ext cx="3429000" cy="10395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lvl="1" defTabSz="171416"/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Βιώσιμη Χρηματοδότηση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(SFRD)</a:t>
            </a:r>
          </a:p>
          <a:p>
            <a:pPr marL="171416" lvl="1" defTabSz="171416"/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5F3529C-6C52-9DF5-93BF-65552BFDA31D}"/>
              </a:ext>
            </a:extLst>
          </p:cNvPr>
          <p:cNvSpPr/>
          <p:nvPr/>
        </p:nvSpPr>
        <p:spPr>
          <a:xfrm>
            <a:off x="10592430" y="3343287"/>
            <a:ext cx="3429000" cy="10395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lvl="1" defTabSz="171416"/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Προμηθευτική Αλυσίδα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71416" lvl="1" defTabSz="171416"/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23966-F3B1-5512-90C7-3BA732A5A1F4}"/>
              </a:ext>
            </a:extLst>
          </p:cNvPr>
          <p:cNvSpPr txBox="1"/>
          <p:nvPr/>
        </p:nvSpPr>
        <p:spPr>
          <a:xfrm>
            <a:off x="319551" y="296065"/>
            <a:ext cx="171258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l-GR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Αλλαγές στο κανονιστικό πλαίσιο και στο επιχειρηματικό μοντέλο </a:t>
            </a:r>
          </a:p>
          <a:p>
            <a:pPr lvl="0">
              <a:buClr>
                <a:schemeClr val="dk2"/>
              </a:buClr>
              <a:buSzPts val="3200"/>
            </a:pPr>
            <a:r>
              <a:rPr lang="el-GR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 – 2025)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32B3BA-1A3A-AB81-FF9C-7E981673FF5A}"/>
              </a:ext>
            </a:extLst>
          </p:cNvPr>
          <p:cNvSpPr txBox="1"/>
          <p:nvPr/>
        </p:nvSpPr>
        <p:spPr>
          <a:xfrm>
            <a:off x="2735597" y="7429500"/>
            <a:ext cx="88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C98DA2-696A-F982-8B00-62FD42EC4C7F}"/>
              </a:ext>
            </a:extLst>
          </p:cNvPr>
          <p:cNvSpPr txBox="1"/>
          <p:nvPr/>
        </p:nvSpPr>
        <p:spPr>
          <a:xfrm>
            <a:off x="6019800" y="8695495"/>
            <a:ext cx="93689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/>
              </a:rPr>
              <a:t>2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C8E1E1-A0EB-2FB4-76B0-9423EEAC905E}"/>
              </a:ext>
            </a:extLst>
          </p:cNvPr>
          <p:cNvSpPr txBox="1"/>
          <p:nvPr/>
        </p:nvSpPr>
        <p:spPr>
          <a:xfrm>
            <a:off x="9601200" y="8811242"/>
            <a:ext cx="9431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CC37EE-3E8E-FF3B-8E64-93E62AE06BAA}"/>
              </a:ext>
            </a:extLst>
          </p:cNvPr>
          <p:cNvSpPr txBox="1"/>
          <p:nvPr/>
        </p:nvSpPr>
        <p:spPr>
          <a:xfrm>
            <a:off x="13182600" y="8811242"/>
            <a:ext cx="10352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/>
              </a:rPr>
              <a:t>4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Εικόνα 37" descr="Εικόνα που περιέχει κείμενο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BFE2B487-BF2E-8115-D62B-97ADEC4DD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7" y="8340962"/>
            <a:ext cx="2650043" cy="1776093"/>
          </a:xfrm>
          <a:prstGeom prst="rect">
            <a:avLst/>
          </a:prstGeom>
        </p:spPr>
      </p:pic>
      <p:sp>
        <p:nvSpPr>
          <p:cNvPr id="18" name="Ορθογώνιο 13">
            <a:extLst>
              <a:ext uri="{FF2B5EF4-FFF2-40B4-BE49-F238E27FC236}">
                <a16:creationId xmlns:a16="http://schemas.microsoft.com/office/drawing/2014/main" id="{CF193D46-52E7-4B75-969E-5D7219A40853}"/>
              </a:ext>
            </a:extLst>
          </p:cNvPr>
          <p:cNvSpPr/>
          <p:nvPr/>
        </p:nvSpPr>
        <p:spPr>
          <a:xfrm>
            <a:off x="14082228" y="3391494"/>
            <a:ext cx="3429000" cy="10395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lvl="1" defTabSz="171416"/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Εταιρική Βιωσιμότητα και Λογοδοσία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Ορθογώνιο: Στρογγύλεμα γωνιών 10">
            <a:extLst>
              <a:ext uri="{FF2B5EF4-FFF2-40B4-BE49-F238E27FC236}">
                <a16:creationId xmlns:a16="http://schemas.microsoft.com/office/drawing/2014/main" id="{5358EFAC-AD3A-40E9-A0E5-EDD3F121698E}"/>
              </a:ext>
            </a:extLst>
          </p:cNvPr>
          <p:cNvSpPr/>
          <p:nvPr/>
        </p:nvSpPr>
        <p:spPr>
          <a:xfrm>
            <a:off x="14061825" y="4484947"/>
            <a:ext cx="3429000" cy="5310660"/>
          </a:xfrm>
          <a:prstGeom prst="roundRect">
            <a:avLst/>
          </a:prstGeom>
          <a:gradFill flip="none" rotWithShape="1">
            <a:gsLst>
              <a:gs pos="0">
                <a:srgbClr val="E49F17">
                  <a:shade val="30000"/>
                  <a:satMod val="115000"/>
                </a:srgbClr>
              </a:gs>
              <a:gs pos="50000">
                <a:srgbClr val="E49F17">
                  <a:shade val="67500"/>
                  <a:satMod val="115000"/>
                </a:srgbClr>
              </a:gs>
              <a:gs pos="100000">
                <a:srgbClr val="E49F17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1416"/>
            <a:r>
              <a:rPr lang="en-US" sz="3600" dirty="0">
                <a:solidFill>
                  <a:srgbClr val="FFFFFF"/>
                </a:solidFill>
                <a:latin typeface="Open Sans Light"/>
              </a:rPr>
              <a:t>202</a:t>
            </a:r>
            <a:r>
              <a:rPr lang="el-GR" sz="3600" dirty="0">
                <a:solidFill>
                  <a:srgbClr val="FFFFFF"/>
                </a:solidFill>
                <a:latin typeface="Open Sans Light"/>
              </a:rPr>
              <a:t>3 - 2024</a:t>
            </a:r>
            <a:endParaRPr lang="en-US" sz="3600" dirty="0">
              <a:solidFill>
                <a:srgbClr val="FFFFFF"/>
              </a:solidFill>
              <a:latin typeface="Open Sans Light"/>
            </a:endParaRPr>
          </a:p>
          <a:p>
            <a:pPr algn="ctr"/>
            <a:r>
              <a:rPr lang="el-GR" b="1" dirty="0"/>
              <a:t>Περίοδος προσαρμογής στη νέα Οδηγία </a:t>
            </a:r>
            <a:r>
              <a:rPr lang="en-US" b="1" dirty="0"/>
              <a:t>CSRD </a:t>
            </a:r>
            <a:r>
              <a:rPr lang="el-GR" b="1" dirty="0"/>
              <a:t>και στην εφαρμογή του </a:t>
            </a:r>
            <a:r>
              <a:rPr lang="en-US" b="1" dirty="0"/>
              <a:t>E</a:t>
            </a:r>
            <a:r>
              <a:rPr lang="el-GR" b="1" dirty="0" err="1"/>
              <a:t>υρωπαϊκού</a:t>
            </a:r>
            <a:r>
              <a:rPr lang="el-GR" b="1" dirty="0"/>
              <a:t> Προτύπου Αναφοράς (Απολογισμού) Εταιρικής Βιωσιμότητας</a:t>
            </a:r>
          </a:p>
          <a:p>
            <a:pPr algn="ctr"/>
            <a:r>
              <a:rPr lang="el-GR" sz="2400" b="1" dirty="0"/>
              <a:t>Εισηγμένες Επιχειρήσεις &gt; 500 εργαζομένων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FC9487-70A3-42C2-8CAC-B66F6C285A80}"/>
              </a:ext>
            </a:extLst>
          </p:cNvPr>
          <p:cNvSpPr txBox="1"/>
          <p:nvPr/>
        </p:nvSpPr>
        <p:spPr>
          <a:xfrm>
            <a:off x="16722132" y="8856800"/>
            <a:ext cx="634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226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40486" y="-5930695"/>
            <a:ext cx="9142459" cy="914245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293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3271" y="803011"/>
            <a:ext cx="1463309" cy="17039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178735" y="6929201"/>
            <a:ext cx="9142459" cy="914245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293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81594" y="7554302"/>
            <a:ext cx="1463309" cy="17039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46238" y="3059378"/>
            <a:ext cx="9722069" cy="444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08"/>
              </a:lnSpc>
            </a:pPr>
            <a:r>
              <a:rPr lang="el-GR" sz="3477" spc="-69" dirty="0">
                <a:solidFill>
                  <a:srgbClr val="FFFFFF"/>
                </a:solidFill>
                <a:latin typeface="+mj-lt"/>
              </a:rPr>
              <a:t>Πως μπορείτε να έρθετε σε επικοινωνία μαζί μας:</a:t>
            </a:r>
            <a:endParaRPr lang="en-US" sz="3477" spc="-69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53845" y="4569115"/>
            <a:ext cx="6379064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el-GR" sz="3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30 21 0338 7422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73096" y="8557527"/>
            <a:ext cx="5470904" cy="61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9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info@csrhellas.com</a:t>
            </a:r>
            <a:endParaRPr lang="el-GR" sz="3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  <a:p>
            <a:pPr>
              <a:lnSpc>
                <a:spcPts val="2449"/>
              </a:lnSpc>
            </a:pPr>
            <a:endParaRPr lang="en-US" sz="2499" spc="-4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70943" y="8557527"/>
            <a:ext cx="5470904" cy="61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49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https://csrhellas.org/</a:t>
            </a:r>
            <a:endParaRPr lang="el-GR" sz="3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  <a:p>
            <a:pPr>
              <a:lnSpc>
                <a:spcPts val="2449"/>
              </a:lnSpc>
            </a:pPr>
            <a:endParaRPr lang="en-US" sz="2499" spc="-4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3" name="AutoShape 13"/>
          <p:cNvSpPr/>
          <p:nvPr/>
        </p:nvSpPr>
        <p:spPr>
          <a:xfrm rot="-5400000">
            <a:off x="1549978" y="5427365"/>
            <a:ext cx="2002072" cy="0"/>
          </a:xfrm>
          <a:prstGeom prst="line">
            <a:avLst/>
          </a:prstGeom>
          <a:ln w="209550" cap="flat">
            <a:solidFill>
              <a:srgbClr val="E49F1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-5400000">
            <a:off x="6968990" y="8633381"/>
            <a:ext cx="466089" cy="0"/>
          </a:xfrm>
          <a:prstGeom prst="line">
            <a:avLst/>
          </a:prstGeom>
          <a:ln w="9525" cap="flat">
            <a:solidFill>
              <a:srgbClr val="E49F1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15681594" y="2406315"/>
            <a:ext cx="2124788" cy="212478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9F17"/>
            </a:solidFill>
          </p:spPr>
        </p:sp>
      </p:grpSp>
      <p:pic>
        <p:nvPicPr>
          <p:cNvPr id="20" name="Γραφικό 19" descr="Δέκτης περίγραμμα">
            <a:extLst>
              <a:ext uri="{FF2B5EF4-FFF2-40B4-BE49-F238E27FC236}">
                <a16:creationId xmlns:a16="http://schemas.microsoft.com/office/drawing/2014/main" id="{AFA9A055-EC5C-C8FA-F0C4-AB9A53FE7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5248" y="4422288"/>
            <a:ext cx="764454" cy="721212"/>
          </a:xfrm>
          <a:prstGeom prst="rect">
            <a:avLst/>
          </a:prstGeom>
        </p:spPr>
      </p:pic>
      <p:pic>
        <p:nvPicPr>
          <p:cNvPr id="24" name="Γραφικό 23" descr="Σπίτι περίγραμμα">
            <a:extLst>
              <a:ext uri="{FF2B5EF4-FFF2-40B4-BE49-F238E27FC236}">
                <a16:creationId xmlns:a16="http://schemas.microsoft.com/office/drawing/2014/main" id="{51E14D82-1A73-56CA-45AE-3E2797D0B7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3271" y="532077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FAA413-8403-0A05-45E6-6CE5454965D5}"/>
              </a:ext>
            </a:extLst>
          </p:cNvPr>
          <p:cNvSpPr txBox="1"/>
          <p:nvPr/>
        </p:nvSpPr>
        <p:spPr>
          <a:xfrm>
            <a:off x="3029913" y="5566627"/>
            <a:ext cx="6626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0" i="0" dirty="0">
                <a:solidFill>
                  <a:schemeClr val="bg1"/>
                </a:solidFill>
                <a:effectLst/>
                <a:latin typeface="+mj-lt"/>
                <a:ea typeface="Roboto Condensed" panose="02000000000000000000" pitchFamily="2" charset="0"/>
              </a:rPr>
              <a:t>Χαριλάου Τρικούπη 18, Αθήνα 106 79</a:t>
            </a:r>
            <a:endParaRPr lang="el-GR" sz="3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  <a:p>
            <a:endParaRPr lang="el-GR" dirty="0"/>
          </a:p>
        </p:txBody>
      </p:sp>
      <p:pic>
        <p:nvPicPr>
          <p:cNvPr id="19" name="Εικόνα 18" descr="Εικόνα που περιέχει κείμενο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A465ED54-868D-7696-0078-445BE2A5C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483" y="2317983"/>
            <a:ext cx="3358832" cy="2251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Όψη">
  <a:themeElements>
    <a:clrScheme name="Ζεστό μπλε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528</Words>
  <Application>Microsoft Office PowerPoint</Application>
  <PresentationFormat>Custom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Open Sans Light</vt:lpstr>
      <vt:lpstr>Trebuchet MS</vt:lpstr>
      <vt:lpstr>Times New Roman</vt:lpstr>
      <vt:lpstr>Wingdings 3</vt:lpstr>
      <vt:lpstr>Montserrat</vt:lpstr>
      <vt:lpstr>Arial</vt:lpstr>
      <vt:lpstr>Roboto Condensed</vt:lpstr>
      <vt:lpstr>Open Sans</vt:lpstr>
      <vt:lpstr>Montserrat Extra-Bold</vt:lpstr>
      <vt:lpstr>Wingdings</vt:lpstr>
      <vt:lpstr>Lato</vt:lpstr>
      <vt:lpstr>Calibri</vt:lpstr>
      <vt:lpstr>Office Theme</vt:lpstr>
      <vt:lpstr>Όψη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White Professional Strategic Marketing Presentation</dc:title>
  <dc:creator>Marina Kyvelou</dc:creator>
  <cp:lastModifiedBy>Alexiou Maria</cp:lastModifiedBy>
  <cp:revision>14</cp:revision>
  <dcterms:created xsi:type="dcterms:W3CDTF">2006-08-16T00:00:00Z</dcterms:created>
  <dcterms:modified xsi:type="dcterms:W3CDTF">2022-09-21T16:11:12Z</dcterms:modified>
  <dc:identifier>DAFM1vgwRiM</dc:identifier>
</cp:coreProperties>
</file>