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22" r:id="rId1"/>
    <p:sldMasterId id="2147483892" r:id="rId2"/>
  </p:sldMasterIdLst>
  <p:notesMasterIdLst>
    <p:notesMasterId r:id="rId19"/>
  </p:notesMasterIdLst>
  <p:handoutMasterIdLst>
    <p:handoutMasterId r:id="rId20"/>
  </p:handoutMasterIdLst>
  <p:sldIdLst>
    <p:sldId id="277" r:id="rId3"/>
    <p:sldId id="295" r:id="rId4"/>
    <p:sldId id="314" r:id="rId5"/>
    <p:sldId id="315" r:id="rId6"/>
    <p:sldId id="316" r:id="rId7"/>
    <p:sldId id="317" r:id="rId8"/>
    <p:sldId id="318" r:id="rId9"/>
    <p:sldId id="319" r:id="rId10"/>
    <p:sldId id="320" r:id="rId11"/>
    <p:sldId id="321" r:id="rId12"/>
    <p:sldId id="322" r:id="rId13"/>
    <p:sldId id="326" r:id="rId14"/>
    <p:sldId id="323" r:id="rId15"/>
    <p:sldId id="325" r:id="rId16"/>
    <p:sldId id="324" r:id="rId17"/>
    <p:sldId id="313" r:id="rId18"/>
  </p:sldIdLst>
  <p:sldSz cx="12198350" cy="6858000"/>
  <p:notesSz cx="6950075" cy="9236075"/>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7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E2E38"/>
    <a:srgbClr val="C4C4CD"/>
    <a:srgbClr val="747480"/>
    <a:srgbClr val="FFE600"/>
    <a:srgbClr val="808080"/>
    <a:srgbClr val="000000"/>
    <a:srgbClr val="FF9A91"/>
    <a:srgbClr val="FF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964" autoAdjust="0"/>
  </p:normalViewPr>
  <p:slideViewPr>
    <p:cSldViewPr snapToGrid="0" snapToObjects="1" showGuides="1">
      <p:cViewPr varScale="1">
        <p:scale>
          <a:sx n="60" d="100"/>
          <a:sy n="60" d="100"/>
        </p:scale>
        <p:origin x="898" y="38"/>
      </p:cViewPr>
      <p:guideLst/>
    </p:cSldViewPr>
  </p:slideViewPr>
  <p:outlineViewPr>
    <p:cViewPr>
      <p:scale>
        <a:sx n="33" d="100"/>
        <a:sy n="33" d="100"/>
      </p:scale>
      <p:origin x="0" y="-7090"/>
    </p:cViewPr>
  </p:outlineViewPr>
  <p:notesTextViewPr>
    <p:cViewPr>
      <p:scale>
        <a:sx n="50" d="100"/>
        <a:sy n="50" d="100"/>
      </p:scale>
      <p:origin x="0" y="0"/>
    </p:cViewPr>
  </p:notesTextViewPr>
  <p:sorterViewPr>
    <p:cViewPr>
      <p:scale>
        <a:sx n="130" d="100"/>
        <a:sy n="130" d="100"/>
      </p:scale>
      <p:origin x="0" y="0"/>
    </p:cViewPr>
  </p:sorterViewPr>
  <p:notesViewPr>
    <p:cSldViewPr snapToGrid="0" snapToObjects="1" showGuides="1">
      <p:cViewPr varScale="1">
        <p:scale>
          <a:sx n="80" d="100"/>
          <a:sy n="80" d="100"/>
        </p:scale>
        <p:origin x="-2004"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19/06/2019</a:t>
            </a:fld>
            <a:endParaRPr lang="en-GB" dirty="0">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19/06/2019</a:t>
            </a:fld>
            <a:endParaRPr lang="en-GB" dirty="0"/>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a:t>
            </a:fld>
            <a:endParaRPr lang="en-GB" dirty="0"/>
          </a:p>
        </p:txBody>
      </p:sp>
    </p:spTree>
    <p:extLst>
      <p:ext uri="{BB962C8B-B14F-4D97-AF65-F5344CB8AC3E}">
        <p14:creationId xmlns:p14="http://schemas.microsoft.com/office/powerpoint/2010/main" val="242255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12</a:t>
            </a:fld>
            <a:endParaRPr lang="en-GB" dirty="0"/>
          </a:p>
        </p:txBody>
      </p:sp>
    </p:spTree>
    <p:extLst>
      <p:ext uri="{BB962C8B-B14F-4D97-AF65-F5344CB8AC3E}">
        <p14:creationId xmlns:p14="http://schemas.microsoft.com/office/powerpoint/2010/main" val="1970957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B43D19E-BFDB-4C92-8EDD-32EDDA8F41DF}" type="slidenum">
              <a:rPr lang="en-GB" smtClean="0"/>
              <a:pPr/>
              <a:t>13</a:t>
            </a:fld>
            <a:endParaRPr lang="en-GB" dirty="0"/>
          </a:p>
        </p:txBody>
      </p:sp>
    </p:spTree>
    <p:extLst>
      <p:ext uri="{BB962C8B-B14F-4D97-AF65-F5344CB8AC3E}">
        <p14:creationId xmlns:p14="http://schemas.microsoft.com/office/powerpoint/2010/main" val="381052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5B43D19E-BFDB-4C92-8EDD-32EDDA8F41DF}"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13138050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F4B0007-DA02-48C7-9137-9386DFC24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815037000"/>
      </p:ext>
    </p:extLst>
  </p:cSld>
  <p:clrMapOvr>
    <a:masterClrMapping/>
  </p:clrMapOvr>
  <p:extLst mod="1">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 xmlns:a16="http://schemas.microsoft.com/office/drawing/2014/main" id="{F656DB61-969F-46BA-942C-3600269FA4D1}"/>
              </a:ext>
            </a:extLst>
          </p:cNvPr>
          <p:cNvSpPr>
            <a:spLocks noGrp="1"/>
          </p:cNvSpPr>
          <p:nvPr>
            <p:ph type="dt" sz="half" idx="13"/>
          </p:nvPr>
        </p:nvSpPr>
        <p:spPr/>
        <p:txBody>
          <a:bodyPr/>
          <a:lstStyle/>
          <a:p>
            <a:fld id="{70698E0F-C516-4EA3-9B7A-A60925844285}" type="datetime3">
              <a:rPr lang="en-US" smtClean="0"/>
              <a:t>19 June 2019</a:t>
            </a:fld>
            <a:endParaRPr lang="en-IN" dirty="0"/>
          </a:p>
        </p:txBody>
      </p:sp>
      <p:sp>
        <p:nvSpPr>
          <p:cNvPr id="3" name="Footer Placeholder 2">
            <a:extLst>
              <a:ext uri="{FF2B5EF4-FFF2-40B4-BE49-F238E27FC236}">
                <a16:creationId xmlns="" xmlns:a16="http://schemas.microsoft.com/office/drawing/2014/main" id="{C7C562FF-E912-4424-B259-AED677C026AF}"/>
              </a:ext>
            </a:extLst>
          </p:cNvPr>
          <p:cNvSpPr>
            <a:spLocks noGrp="1"/>
          </p:cNvSpPr>
          <p:nvPr>
            <p:ph type="ftr" sz="quarter" idx="14"/>
          </p:nvPr>
        </p:nvSpPr>
        <p:spPr/>
        <p:txBody>
          <a:bodyPr/>
          <a:lstStyle/>
          <a:p>
            <a:r>
              <a:rPr lang="en-US"/>
              <a:t>Presentation title</a:t>
            </a:r>
            <a:endParaRPr lang="en-US" dirty="0"/>
          </a:p>
        </p:txBody>
      </p:sp>
      <p:sp>
        <p:nvSpPr>
          <p:cNvPr id="4" name="Slide Number Placeholder 3">
            <a:extLst>
              <a:ext uri="{FF2B5EF4-FFF2-40B4-BE49-F238E27FC236}">
                <a16:creationId xmlns="" xmlns:a16="http://schemas.microsoft.com/office/drawing/2014/main" id="{E82C1B82-1A85-4CFD-98C3-C21698A96B67}"/>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58052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 xmlns:a16="http://schemas.microsoft.com/office/drawing/2014/main" id="{C5822E28-B24F-4CF6-8F50-70ED7C22A114}"/>
              </a:ext>
            </a:extLst>
          </p:cNvPr>
          <p:cNvSpPr>
            <a:spLocks noGrp="1"/>
          </p:cNvSpPr>
          <p:nvPr>
            <p:ph type="dt" sz="half" idx="19"/>
          </p:nvPr>
        </p:nvSpPr>
        <p:spPr/>
        <p:txBody>
          <a:bodyPr/>
          <a:lstStyle/>
          <a:p>
            <a:fld id="{A30B5B11-3029-4BDF-9283-90F5215BC815}" type="datetime3">
              <a:rPr lang="en-US" smtClean="0"/>
              <a:t>19 June 2019</a:t>
            </a:fld>
            <a:endParaRPr lang="en-IN" dirty="0"/>
          </a:p>
        </p:txBody>
      </p:sp>
      <p:sp>
        <p:nvSpPr>
          <p:cNvPr id="4" name="Footer Placeholder 3">
            <a:extLst>
              <a:ext uri="{FF2B5EF4-FFF2-40B4-BE49-F238E27FC236}">
                <a16:creationId xmlns="" xmlns:a16="http://schemas.microsoft.com/office/drawing/2014/main" id="{6865E1CD-A05B-41DC-B488-E4BA204E7AE5}"/>
              </a:ext>
            </a:extLst>
          </p:cNvPr>
          <p:cNvSpPr>
            <a:spLocks noGrp="1"/>
          </p:cNvSpPr>
          <p:nvPr>
            <p:ph type="ftr" sz="quarter" idx="20"/>
          </p:nvPr>
        </p:nvSpPr>
        <p:spPr/>
        <p:txBody>
          <a:bodyPr/>
          <a:lstStyle/>
          <a:p>
            <a:r>
              <a:rPr lang="en-US"/>
              <a:t>Presentation title</a:t>
            </a:r>
            <a:endParaRPr lang="en-US" dirty="0"/>
          </a:p>
        </p:txBody>
      </p:sp>
      <p:sp>
        <p:nvSpPr>
          <p:cNvPr id="6" name="Slide Number Placeholder 5">
            <a:extLst>
              <a:ext uri="{FF2B5EF4-FFF2-40B4-BE49-F238E27FC236}">
                <a16:creationId xmlns="" xmlns:a16="http://schemas.microsoft.com/office/drawing/2014/main" id="{5716ABDB-CF45-4001-9487-F3BA3DD8DACD}"/>
              </a:ext>
            </a:extLst>
          </p:cNvPr>
          <p:cNvSpPr>
            <a:spLocks noGrp="1"/>
          </p:cNvSpPr>
          <p:nvPr>
            <p:ph type="sldNum" sz="quarter" idx="21"/>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833100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1CD06B42-27A8-4223-AE57-EB729EB5FC27}"/>
              </a:ext>
            </a:extLst>
          </p:cNvPr>
          <p:cNvSpPr>
            <a:spLocks noGrp="1"/>
          </p:cNvSpPr>
          <p:nvPr>
            <p:ph type="dt" sz="half" idx="10"/>
          </p:nvPr>
        </p:nvSpPr>
        <p:spPr/>
        <p:txBody>
          <a:bodyPr/>
          <a:lstStyle/>
          <a:p>
            <a:fld id="{BF2C04E3-9852-4EE1-995A-A982B306E72F}" type="datetime3">
              <a:rPr lang="en-US" smtClean="0"/>
              <a:t>19 June 2019</a:t>
            </a:fld>
            <a:endParaRPr lang="en-IN" dirty="0"/>
          </a:p>
        </p:txBody>
      </p:sp>
      <p:sp>
        <p:nvSpPr>
          <p:cNvPr id="4" name="Footer Placeholder 3">
            <a:extLst>
              <a:ext uri="{FF2B5EF4-FFF2-40B4-BE49-F238E27FC236}">
                <a16:creationId xmlns="" xmlns:a16="http://schemas.microsoft.com/office/drawing/2014/main" id="{5C1F4AD2-0FC3-4A7D-B553-FC19C918C14E}"/>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 xmlns:a16="http://schemas.microsoft.com/office/drawing/2014/main" id="{C7E89B92-9E6D-4E4B-A5F6-7BC8B1612D1D}"/>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965827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 xmlns:a16="http://schemas.microsoft.com/office/drawing/2014/main" id="{E7DAEB49-9ADD-490C-B904-979B3953B8CD}"/>
              </a:ext>
            </a:extLst>
          </p:cNvPr>
          <p:cNvSpPr>
            <a:spLocks noGrp="1"/>
          </p:cNvSpPr>
          <p:nvPr>
            <p:ph type="dt" sz="half" idx="10"/>
          </p:nvPr>
        </p:nvSpPr>
        <p:spPr/>
        <p:txBody>
          <a:bodyPr/>
          <a:lstStyle/>
          <a:p>
            <a:fld id="{F4FB490B-7BF8-4509-9F0D-5A2D3FE1A9A1}" type="datetime3">
              <a:rPr lang="en-US" smtClean="0"/>
              <a:t>19 June 2019</a:t>
            </a:fld>
            <a:endParaRPr lang="en-IN" dirty="0"/>
          </a:p>
        </p:txBody>
      </p:sp>
      <p:sp>
        <p:nvSpPr>
          <p:cNvPr id="5" name="Footer Placeholder 4">
            <a:extLst>
              <a:ext uri="{FF2B5EF4-FFF2-40B4-BE49-F238E27FC236}">
                <a16:creationId xmlns="" xmlns:a16="http://schemas.microsoft.com/office/drawing/2014/main" id="{36528C68-2511-4745-B448-A5AA41E7BFE8}"/>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 xmlns:a16="http://schemas.microsoft.com/office/drawing/2014/main" id="{1B5C8157-0191-4E69-819F-DB443768675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775002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 xmlns:a16="http://schemas.microsoft.com/office/drawing/2014/main" id="{0B88B559-CD59-4D3D-87C0-5D51BCF9B731}"/>
              </a:ext>
            </a:extLst>
          </p:cNvPr>
          <p:cNvSpPr>
            <a:spLocks noGrp="1"/>
          </p:cNvSpPr>
          <p:nvPr>
            <p:ph type="dt" sz="half" idx="10"/>
          </p:nvPr>
        </p:nvSpPr>
        <p:spPr/>
        <p:txBody>
          <a:bodyPr/>
          <a:lstStyle/>
          <a:p>
            <a:fld id="{7EDC6652-D330-42A9-B2DB-FD7DBFE6E7CE}" type="datetime3">
              <a:rPr lang="en-US" smtClean="0"/>
              <a:t>19 June 2019</a:t>
            </a:fld>
            <a:endParaRPr lang="en-IN" dirty="0"/>
          </a:p>
        </p:txBody>
      </p:sp>
      <p:sp>
        <p:nvSpPr>
          <p:cNvPr id="4" name="Footer Placeholder 3">
            <a:extLst>
              <a:ext uri="{FF2B5EF4-FFF2-40B4-BE49-F238E27FC236}">
                <a16:creationId xmlns="" xmlns:a16="http://schemas.microsoft.com/office/drawing/2014/main" id="{136FB98F-FBCE-4F2C-978B-A5576B577450}"/>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 xmlns:a16="http://schemas.microsoft.com/office/drawing/2014/main" id="{01A95690-F0A7-4101-82DB-B17CE6B7A487}"/>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37938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 xmlns:a16="http://schemas.microsoft.com/office/drawing/2014/main" id="{B20B9B26-E95B-4DC1-A613-4C0C0933C72B}"/>
              </a:ext>
            </a:extLst>
          </p:cNvPr>
          <p:cNvSpPr>
            <a:spLocks noGrp="1"/>
          </p:cNvSpPr>
          <p:nvPr>
            <p:ph type="dt" sz="half" idx="10"/>
          </p:nvPr>
        </p:nvSpPr>
        <p:spPr/>
        <p:txBody>
          <a:bodyPr/>
          <a:lstStyle/>
          <a:p>
            <a:fld id="{7848B339-892E-45B1-8EC6-9663C993893D}" type="datetime3">
              <a:rPr lang="en-US" smtClean="0"/>
              <a:t>19 June 2019</a:t>
            </a:fld>
            <a:endParaRPr lang="en-IN" dirty="0"/>
          </a:p>
        </p:txBody>
      </p:sp>
      <p:sp>
        <p:nvSpPr>
          <p:cNvPr id="6" name="Footer Placeholder 5">
            <a:extLst>
              <a:ext uri="{FF2B5EF4-FFF2-40B4-BE49-F238E27FC236}">
                <a16:creationId xmlns="" xmlns:a16="http://schemas.microsoft.com/office/drawing/2014/main" id="{ED7373D8-2AB5-4625-822C-B1F2B5CDC39C}"/>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 xmlns:a16="http://schemas.microsoft.com/office/drawing/2014/main" id="{E76E3B4B-D68B-4AFA-A20D-2ECE69120F7E}"/>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391415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 xmlns:a16="http://schemas.microsoft.com/office/drawing/2014/main" id="{409FCCF0-19BC-4024-9BCA-E14DB77EAF2F}"/>
              </a:ext>
            </a:extLst>
          </p:cNvPr>
          <p:cNvSpPr>
            <a:spLocks noGrp="1"/>
          </p:cNvSpPr>
          <p:nvPr>
            <p:ph type="dt" sz="half" idx="14"/>
          </p:nvPr>
        </p:nvSpPr>
        <p:spPr/>
        <p:txBody>
          <a:bodyPr/>
          <a:lstStyle/>
          <a:p>
            <a:fld id="{53C96D42-85A7-4FB8-81C2-A76989CD2C0B}" type="datetime3">
              <a:rPr lang="en-US" smtClean="0"/>
              <a:t>19 June 2019</a:t>
            </a:fld>
            <a:endParaRPr lang="en-IN" dirty="0"/>
          </a:p>
        </p:txBody>
      </p:sp>
      <p:sp>
        <p:nvSpPr>
          <p:cNvPr id="6" name="Footer Placeholder 5">
            <a:extLst>
              <a:ext uri="{FF2B5EF4-FFF2-40B4-BE49-F238E27FC236}">
                <a16:creationId xmlns="" xmlns:a16="http://schemas.microsoft.com/office/drawing/2014/main" id="{12B54F7E-BDC4-4386-B2E2-1FC66609D14F}"/>
              </a:ext>
            </a:extLst>
          </p:cNvPr>
          <p:cNvSpPr>
            <a:spLocks noGrp="1"/>
          </p:cNvSpPr>
          <p:nvPr>
            <p:ph type="ftr" sz="quarter" idx="15"/>
          </p:nvPr>
        </p:nvSpPr>
        <p:spPr/>
        <p:txBody>
          <a:bodyPr/>
          <a:lstStyle/>
          <a:p>
            <a:r>
              <a:rPr lang="en-US"/>
              <a:t>Presentation title</a:t>
            </a:r>
            <a:endParaRPr lang="en-US" dirty="0"/>
          </a:p>
        </p:txBody>
      </p:sp>
      <p:sp>
        <p:nvSpPr>
          <p:cNvPr id="7" name="Slide Number Placeholder 6">
            <a:extLst>
              <a:ext uri="{FF2B5EF4-FFF2-40B4-BE49-F238E27FC236}">
                <a16:creationId xmlns="" xmlns:a16="http://schemas.microsoft.com/office/drawing/2014/main" id="{B94FBF9A-EC9A-41E4-A24C-ECB5DC15CCD7}"/>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61902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8EDF149-816A-4257-A64D-E23E91A5063C}"/>
              </a:ext>
            </a:extLst>
          </p:cNvPr>
          <p:cNvSpPr>
            <a:spLocks noGrp="1"/>
          </p:cNvSpPr>
          <p:nvPr>
            <p:ph type="dt" sz="half" idx="10"/>
          </p:nvPr>
        </p:nvSpPr>
        <p:spPr/>
        <p:txBody>
          <a:bodyPr/>
          <a:lstStyle/>
          <a:p>
            <a:fld id="{BE72F864-C261-4ACC-899D-1F7B54215EB6}" type="datetime3">
              <a:rPr lang="en-US" smtClean="0"/>
              <a:t>19 June 2019</a:t>
            </a:fld>
            <a:endParaRPr lang="en-IN" dirty="0"/>
          </a:p>
        </p:txBody>
      </p:sp>
      <p:sp>
        <p:nvSpPr>
          <p:cNvPr id="4" name="Footer Placeholder 3">
            <a:extLst>
              <a:ext uri="{FF2B5EF4-FFF2-40B4-BE49-F238E27FC236}">
                <a16:creationId xmlns="" xmlns:a16="http://schemas.microsoft.com/office/drawing/2014/main" id="{4678256F-B716-4FA1-B0CC-85D20C72FCE5}"/>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 xmlns:a16="http://schemas.microsoft.com/office/drawing/2014/main" id="{32344F6A-D6D0-4CE3-8495-873C004D38DC}"/>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79434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104" name="Group 4">
            <a:extLst>
              <a:ext uri="{FF2B5EF4-FFF2-40B4-BE49-F238E27FC236}">
                <a16:creationId xmlns=""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6" name="Freeform 6">
              <a:extLst>
                <a:ext uri="{FF2B5EF4-FFF2-40B4-BE49-F238E27FC236}">
                  <a16:creationId xmlns=""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062192309"/>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139B669-D18F-448E-A005-0A353671C9CB}"/>
              </a:ext>
            </a:extLst>
          </p:cNvPr>
          <p:cNvSpPr>
            <a:spLocks noGrp="1"/>
          </p:cNvSpPr>
          <p:nvPr>
            <p:ph type="dt" sz="half" idx="10"/>
          </p:nvPr>
        </p:nvSpPr>
        <p:spPr/>
        <p:txBody>
          <a:bodyPr/>
          <a:lstStyle/>
          <a:p>
            <a:fld id="{DE39BF9A-0D1B-456C-90FD-7DD4E43985FE}" type="datetime3">
              <a:rPr lang="en-US" smtClean="0"/>
              <a:t>19 June 2019</a:t>
            </a:fld>
            <a:endParaRPr lang="en-IN" dirty="0"/>
          </a:p>
        </p:txBody>
      </p:sp>
      <p:sp>
        <p:nvSpPr>
          <p:cNvPr id="3" name="Footer Placeholder 2">
            <a:extLst>
              <a:ext uri="{FF2B5EF4-FFF2-40B4-BE49-F238E27FC236}">
                <a16:creationId xmlns="" xmlns:a16="http://schemas.microsoft.com/office/drawing/2014/main" id="{A7031300-352D-4FEE-9216-28FB241372A5}"/>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 xmlns:a16="http://schemas.microsoft.com/office/drawing/2014/main" id="{CAADEB71-FD7D-4974-99DD-0F48E0466750}"/>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894867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570B882-5FC5-4C48-9562-890886DDEDF3}"/>
              </a:ext>
            </a:extLst>
          </p:cNvPr>
          <p:cNvSpPr>
            <a:spLocks noGrp="1"/>
          </p:cNvSpPr>
          <p:nvPr>
            <p:ph type="dt" sz="half" idx="10"/>
          </p:nvPr>
        </p:nvSpPr>
        <p:spPr/>
        <p:txBody>
          <a:bodyPr/>
          <a:lstStyle/>
          <a:p>
            <a:fld id="{678A09A2-12AE-4A08-9E31-994E3910808B}" type="datetime3">
              <a:rPr lang="en-US" smtClean="0"/>
              <a:t>19 June 2019</a:t>
            </a:fld>
            <a:endParaRPr lang="en-IN" dirty="0"/>
          </a:p>
        </p:txBody>
      </p:sp>
      <p:sp>
        <p:nvSpPr>
          <p:cNvPr id="3" name="Footer Placeholder 2">
            <a:extLst>
              <a:ext uri="{FF2B5EF4-FFF2-40B4-BE49-F238E27FC236}">
                <a16:creationId xmlns="" xmlns:a16="http://schemas.microsoft.com/office/drawing/2014/main" id="{992E7899-FE60-4FDA-8608-58147D09186A}"/>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 xmlns:a16="http://schemas.microsoft.com/office/drawing/2014/main" id="{BAA32B5C-3285-477F-B755-A6F2F0F4D3A2}"/>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405290533"/>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37416E9-5919-4213-81D7-5E74B3B61EAA}"/>
              </a:ext>
            </a:extLst>
          </p:cNvPr>
          <p:cNvSpPr>
            <a:spLocks noGrp="1"/>
          </p:cNvSpPr>
          <p:nvPr>
            <p:ph type="dt" sz="half" idx="10"/>
          </p:nvPr>
        </p:nvSpPr>
        <p:spPr/>
        <p:txBody>
          <a:bodyPr/>
          <a:lstStyle/>
          <a:p>
            <a:fld id="{0BD55BA1-5616-41A0-A230-900CC53918C9}" type="datetime3">
              <a:rPr lang="en-US" smtClean="0"/>
              <a:t>19 June 2019</a:t>
            </a:fld>
            <a:endParaRPr lang="en-IN" dirty="0"/>
          </a:p>
        </p:txBody>
      </p:sp>
      <p:sp>
        <p:nvSpPr>
          <p:cNvPr id="3" name="Footer Placeholder 2">
            <a:extLst>
              <a:ext uri="{FF2B5EF4-FFF2-40B4-BE49-F238E27FC236}">
                <a16:creationId xmlns="" xmlns:a16="http://schemas.microsoft.com/office/drawing/2014/main" id="{6BDFF1B2-A745-40FB-B885-B3638A4F4178}"/>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 xmlns:a16="http://schemas.microsoft.com/office/drawing/2014/main" id="{0DC9AD96-7B7E-4E05-90E8-1F98943B0720}"/>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69379374"/>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 xmlns:a16="http://schemas.microsoft.com/office/drawing/2014/main" id="{711B3654-4C35-482F-B580-02C23F975B92}"/>
              </a:ext>
            </a:extLst>
          </p:cNvPr>
          <p:cNvSpPr>
            <a:spLocks noGrp="1"/>
          </p:cNvSpPr>
          <p:nvPr>
            <p:ph type="dt" sz="half" idx="11"/>
          </p:nvPr>
        </p:nvSpPr>
        <p:spPr/>
        <p:txBody>
          <a:bodyPr/>
          <a:lstStyle/>
          <a:p>
            <a:fld id="{ECB31890-3905-4699-8A54-4A643E2FBD12}" type="datetime3">
              <a:rPr lang="en-US" smtClean="0"/>
              <a:t>19 June 2019</a:t>
            </a:fld>
            <a:endParaRPr lang="en-IN" dirty="0"/>
          </a:p>
        </p:txBody>
      </p:sp>
      <p:sp>
        <p:nvSpPr>
          <p:cNvPr id="4" name="Footer Placeholder 3">
            <a:extLst>
              <a:ext uri="{FF2B5EF4-FFF2-40B4-BE49-F238E27FC236}">
                <a16:creationId xmlns="" xmlns:a16="http://schemas.microsoft.com/office/drawing/2014/main" id="{162EFEC5-10C4-4E79-B06E-F14B8F305F91}"/>
              </a:ext>
            </a:extLst>
          </p:cNvPr>
          <p:cNvSpPr>
            <a:spLocks noGrp="1"/>
          </p:cNvSpPr>
          <p:nvPr>
            <p:ph type="ftr" sz="quarter" idx="12"/>
          </p:nvPr>
        </p:nvSpPr>
        <p:spPr/>
        <p:txBody>
          <a:bodyPr/>
          <a:lstStyle/>
          <a:p>
            <a:r>
              <a:rPr lang="en-US"/>
              <a:t>Presentation title</a:t>
            </a:r>
            <a:endParaRPr lang="en-US" dirty="0"/>
          </a:p>
        </p:txBody>
      </p:sp>
      <p:sp>
        <p:nvSpPr>
          <p:cNvPr id="5" name="Slide Number Placeholder 4">
            <a:extLst>
              <a:ext uri="{FF2B5EF4-FFF2-40B4-BE49-F238E27FC236}">
                <a16:creationId xmlns="" xmlns:a16="http://schemas.microsoft.com/office/drawing/2014/main" id="{0CC05763-C066-4818-A1DF-64ED4D64BE2E}"/>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73040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99236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91958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sp>
        <p:nvSpPr>
          <p:cNvPr id="5" name="TextBox 1">
            <a:extLst>
              <a:ext uri="{FF2B5EF4-FFF2-40B4-BE49-F238E27FC236}">
                <a16:creationId xmlns="" xmlns:a16="http://schemas.microsoft.com/office/drawing/2014/main" id="{DD4830C2-DCCC-4B87-996A-653D730647D8}"/>
              </a:ext>
            </a:extLst>
          </p:cNvPr>
          <p:cNvSpPr txBox="1"/>
          <p:nvPr userDrawn="1"/>
        </p:nvSpPr>
        <p:spPr>
          <a:xfrm>
            <a:off x="482876" y="438333"/>
            <a:ext cx="3485478" cy="4869025"/>
          </a:xfrm>
          <a:prstGeom prst="rect">
            <a:avLst/>
          </a:prstGeom>
          <a:noFill/>
        </p:spPr>
        <p:txBody>
          <a:bodyPr wrap="square" lIns="0" tIns="36576"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n-US" sz="800" b="1" kern="1200" dirty="0">
                <a:solidFill>
                  <a:schemeClr val="bg1"/>
                </a:solidFill>
                <a:effectLst/>
                <a:latin typeface="+mn-lt"/>
                <a:ea typeface="+mn-ea"/>
                <a:cs typeface="+mn-cs"/>
              </a:rPr>
              <a:t>EY | </a:t>
            </a:r>
            <a:r>
              <a:rPr lang="en-US" sz="800" kern="1200" dirty="0">
                <a:solidFill>
                  <a:schemeClr val="bg1"/>
                </a:solidFill>
                <a:effectLst/>
                <a:latin typeface="+mn-lt"/>
                <a:ea typeface="+mn-ea"/>
                <a:cs typeface="+mn-cs"/>
              </a:rPr>
              <a:t>Assurance | Tax | Transactions | Advisory</a:t>
            </a:r>
          </a:p>
          <a:p>
            <a:pPr>
              <a:lnSpc>
                <a:spcPct val="100000"/>
              </a:lnSpc>
            </a:pPr>
            <a:endParaRPr lang="el-GR" sz="800" kern="1200" dirty="0">
              <a:solidFill>
                <a:schemeClr val="bg1"/>
              </a:solidFill>
              <a:effectLst/>
              <a:latin typeface="+mn-lt"/>
              <a:ea typeface="+mn-ea"/>
              <a:cs typeface="+mn-cs"/>
            </a:endParaRPr>
          </a:p>
          <a:p>
            <a:pPr>
              <a:lnSpc>
                <a:spcPct val="100000"/>
              </a:lnSpc>
            </a:pPr>
            <a:r>
              <a:rPr lang="en-US" sz="800" b="1" kern="1200" dirty="0">
                <a:solidFill>
                  <a:schemeClr val="bg1"/>
                </a:solidFill>
                <a:effectLst/>
                <a:latin typeface="+mn-lt"/>
                <a:ea typeface="+mn-ea"/>
                <a:cs typeface="+mn-cs"/>
              </a:rPr>
              <a:t>About EY</a:t>
            </a:r>
            <a:endParaRPr lang="el-GR" sz="800" b="1" kern="1200" dirty="0">
              <a:solidFill>
                <a:schemeClr val="bg1"/>
              </a:solidFill>
              <a:effectLst/>
              <a:latin typeface="+mn-lt"/>
              <a:ea typeface="+mn-ea"/>
              <a:cs typeface="+mn-cs"/>
            </a:endParaRPr>
          </a:p>
          <a:p>
            <a:pPr marL="0" indent="0">
              <a:lnSpc>
                <a:spcPct val="100000"/>
              </a:lnSpc>
              <a:spcAft>
                <a:spcPts val="600"/>
              </a:spcAft>
              <a:buClr>
                <a:schemeClr val="accent2"/>
              </a:buClr>
              <a:buSzPct val="70000"/>
              <a:buFont typeface="Arial" pitchFamily="34" charset="0"/>
              <a:buNone/>
            </a:pPr>
            <a:r>
              <a:rPr lang="en-US" sz="800" dirty="0">
                <a:solidFill>
                  <a:schemeClr val="bg1"/>
                </a:solidFill>
              </a:rPr>
              <a:t>EY is a global leader in assurance, tax, transaction and advisory services. </a:t>
            </a:r>
            <a:r>
              <a:rPr lang="el-GR" sz="800" dirty="0">
                <a:solidFill>
                  <a:schemeClr val="bg1"/>
                </a:solidFill>
              </a:rPr>
              <a:t/>
            </a:r>
            <a:br>
              <a:rPr lang="el-GR" sz="800" dirty="0">
                <a:solidFill>
                  <a:schemeClr val="bg1"/>
                </a:solidFill>
              </a:rPr>
            </a:br>
            <a:r>
              <a:rPr lang="en-US" sz="800" dirty="0">
                <a:solidFill>
                  <a:schemeClr val="bg1"/>
                </a:solidFill>
              </a:rPr>
              <a:t>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p>
          <a:p>
            <a:pPr marL="0" indent="0">
              <a:lnSpc>
                <a:spcPct val="100000"/>
              </a:lnSpc>
              <a:spcAft>
                <a:spcPts val="600"/>
              </a:spcAft>
              <a:buClr>
                <a:schemeClr val="accent2"/>
              </a:buClr>
              <a:buSzPct val="70000"/>
              <a:buFont typeface="Arial" pitchFamily="34" charset="0"/>
              <a:buNone/>
            </a:pPr>
            <a:r>
              <a:rPr lang="en-US" sz="800" dirty="0">
                <a:solidFill>
                  <a:schemeClr val="bg1"/>
                </a:solidFill>
              </a:rPr>
              <a:t>EY refers to the global organization, and may refer to one or more, of the member firms of Ernst &amp; Young Global Limited, each of which is a separate legal entity. Ernst &amp; Young Global Limited, a UK company limited by guarantee, does not provide services to clients. For more information about our organization, please visit ey.com.</a:t>
            </a:r>
            <a:r>
              <a:rPr lang="en-US" sz="800" kern="1200" dirty="0">
                <a:solidFill>
                  <a:schemeClr val="bg1"/>
                </a:solidFill>
                <a:effectLst/>
                <a:latin typeface="+mn-lt"/>
                <a:ea typeface="+mn-ea"/>
                <a:cs typeface="+mn-cs"/>
              </a:rPr>
              <a:t/>
            </a:r>
            <a:br>
              <a:rPr lang="en-US" sz="800" kern="1200" dirty="0">
                <a:solidFill>
                  <a:schemeClr val="bg1"/>
                </a:solidFill>
                <a:effectLst/>
                <a:latin typeface="+mn-lt"/>
                <a:ea typeface="+mn-ea"/>
                <a:cs typeface="+mn-cs"/>
              </a:rPr>
            </a:br>
            <a:endParaRPr lang="el-GR" sz="800" kern="1200" dirty="0">
              <a:solidFill>
                <a:schemeClr val="bg1"/>
              </a:solidFill>
              <a:effectLst/>
              <a:latin typeface="+mn-lt"/>
              <a:ea typeface="+mn-ea"/>
              <a:cs typeface="+mn-cs"/>
            </a:endParaRPr>
          </a:p>
          <a:p>
            <a:r>
              <a:rPr lang="en-US" sz="800" b="1" kern="1200" dirty="0">
                <a:solidFill>
                  <a:schemeClr val="bg1"/>
                </a:solidFill>
                <a:effectLst/>
                <a:latin typeface="+mn-lt"/>
                <a:ea typeface="+mn-ea"/>
                <a:cs typeface="+mn-cs"/>
              </a:rPr>
              <a:t>About EY’s Assurance Services </a:t>
            </a:r>
            <a:r>
              <a:rPr lang="en-US" sz="800" kern="1200" dirty="0">
                <a:solidFill>
                  <a:schemeClr val="bg1"/>
                </a:solidFill>
                <a:effectLst/>
                <a:latin typeface="+mn-lt"/>
                <a:ea typeface="+mn-ea"/>
                <a:cs typeface="+mn-cs"/>
              </a:rPr>
              <a:t/>
            </a:r>
            <a:br>
              <a:rPr lang="en-US" sz="800" kern="1200" dirty="0">
                <a:solidFill>
                  <a:schemeClr val="bg1"/>
                </a:solidFill>
                <a:effectLst/>
                <a:latin typeface="+mn-lt"/>
                <a:ea typeface="+mn-ea"/>
                <a:cs typeface="+mn-cs"/>
              </a:rPr>
            </a:br>
            <a:r>
              <a:rPr lang="en-US" sz="800" dirty="0">
                <a:solidFill>
                  <a:schemeClr val="bg1"/>
                </a:solidFill>
                <a:effectLst/>
              </a:rPr>
              <a:t>Our assurance services help our clients meet their reporting requirements by providing an objective and independent examination of the financial statements that are provided to investors and other stakeholders. Throughout the audit process, our teams provide a timely and constructive challenge to management on accounting and reporting matters and a robust and clear perspective to audit committees charged with oversight.</a:t>
            </a:r>
          </a:p>
          <a:p>
            <a:endParaRPr lang="en-US" sz="800" dirty="0">
              <a:solidFill>
                <a:schemeClr val="bg1"/>
              </a:solidFill>
              <a:effectLst/>
            </a:endParaRPr>
          </a:p>
          <a:p>
            <a:r>
              <a:rPr lang="en-US" sz="800" dirty="0">
                <a:solidFill>
                  <a:schemeClr val="bg1"/>
                </a:solidFill>
                <a:effectLst/>
              </a:rPr>
              <a:t>The quality of our audits starts with our 60,000 assurance professionals, who have the breadth of experience and ongoing professional development that come from auditing many of the world’s leading companies.</a:t>
            </a:r>
          </a:p>
          <a:p>
            <a:endParaRPr lang="en-US" sz="800" dirty="0">
              <a:solidFill>
                <a:schemeClr val="bg1"/>
              </a:solidFill>
              <a:effectLst/>
            </a:endParaRPr>
          </a:p>
          <a:p>
            <a:r>
              <a:rPr lang="en-US" sz="800" dirty="0">
                <a:solidFill>
                  <a:schemeClr val="bg1"/>
                </a:solidFill>
                <a:effectLst/>
              </a:rPr>
              <a:t>For every client, we assemble the right multidisciplinary team with the sector knowledge and subject matter knowledge to address your specific issues. All teams use our Global Audit Methodology and latest audit tools to deliver consistent audits worldwide.</a:t>
            </a:r>
          </a:p>
          <a:p>
            <a:pPr>
              <a:lnSpc>
                <a:spcPct val="100000"/>
              </a:lnSpc>
            </a:pPr>
            <a:r>
              <a:rPr lang="en-US" sz="800" kern="1200" dirty="0">
                <a:solidFill>
                  <a:schemeClr val="bg1"/>
                </a:solidFill>
                <a:effectLst/>
                <a:latin typeface="+mn-lt"/>
                <a:ea typeface="+mn-ea"/>
                <a:cs typeface="+mn-cs"/>
              </a:rPr>
              <a:t> </a:t>
            </a:r>
            <a:endParaRPr lang="el-GR" sz="800" kern="1200" dirty="0">
              <a:solidFill>
                <a:schemeClr val="bg1"/>
              </a:solidFill>
              <a:effectLst/>
              <a:latin typeface="+mn-lt"/>
              <a:ea typeface="+mn-ea"/>
              <a:cs typeface="+mn-cs"/>
            </a:endParaRPr>
          </a:p>
          <a:p>
            <a:pPr>
              <a:lnSpc>
                <a:spcPct val="100000"/>
              </a:lnSpc>
            </a:pPr>
            <a:r>
              <a:rPr lang="en-US" sz="800" kern="1200" dirty="0">
                <a:solidFill>
                  <a:schemeClr val="bg1"/>
                </a:solidFill>
                <a:effectLst/>
                <a:latin typeface="+mn-lt"/>
                <a:ea typeface="+mn-ea"/>
                <a:cs typeface="+mn-cs"/>
              </a:rPr>
              <a:t>© 201</a:t>
            </a:r>
            <a:r>
              <a:rPr lang="el-GR" sz="800" kern="1200" dirty="0">
                <a:solidFill>
                  <a:schemeClr val="bg1"/>
                </a:solidFill>
                <a:effectLst/>
                <a:latin typeface="+mn-lt"/>
                <a:ea typeface="+mn-ea"/>
                <a:cs typeface="+mn-cs"/>
              </a:rPr>
              <a:t>9</a:t>
            </a:r>
            <a:r>
              <a:rPr lang="en-US" sz="800" kern="1200" dirty="0">
                <a:solidFill>
                  <a:schemeClr val="bg1"/>
                </a:solidFill>
                <a:effectLst/>
                <a:latin typeface="+mn-lt"/>
                <a:ea typeface="+mn-ea"/>
                <a:cs typeface="+mn-cs"/>
              </a:rPr>
              <a:t> EY</a:t>
            </a:r>
            <a:endParaRPr lang="el-GR" sz="800" kern="1200" dirty="0">
              <a:solidFill>
                <a:schemeClr val="bg1"/>
              </a:solidFill>
              <a:effectLst/>
              <a:latin typeface="+mn-lt"/>
              <a:ea typeface="+mn-ea"/>
              <a:cs typeface="+mn-cs"/>
            </a:endParaRPr>
          </a:p>
          <a:p>
            <a:pPr>
              <a:lnSpc>
                <a:spcPct val="100000"/>
              </a:lnSpc>
            </a:pPr>
            <a:r>
              <a:rPr lang="en-US" sz="800" kern="1200" dirty="0">
                <a:solidFill>
                  <a:schemeClr val="bg1"/>
                </a:solidFill>
                <a:effectLst/>
                <a:latin typeface="+mn-lt"/>
                <a:ea typeface="+mn-ea"/>
                <a:cs typeface="+mn-cs"/>
              </a:rPr>
              <a:t>All Rights Reserved.</a:t>
            </a:r>
            <a:endParaRPr lang="el-GR" sz="800"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000" b="0" i="0" u="none" strike="noStrike" kern="1200" baseline="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bg1"/>
                </a:solidFill>
                <a:latin typeface="EYInterstate" panose="02000503020000020004" pitchFamily="2" charset="0"/>
                <a:ea typeface="+mn-ea"/>
                <a:cs typeface="+mn-cs"/>
              </a:rPr>
              <a:t>ey.com</a:t>
            </a:r>
          </a:p>
          <a:p>
            <a:pPr>
              <a:lnSpc>
                <a:spcPct val="100000"/>
              </a:lnSpc>
            </a:pPr>
            <a:endParaRPr lang="el-GR" sz="800" kern="1200" dirty="0">
              <a:solidFill>
                <a:schemeClr val="bg1"/>
              </a:solidFill>
              <a:effectLst/>
              <a:latin typeface="+mn-lt"/>
              <a:ea typeface="+mn-ea"/>
              <a:cs typeface="+mn-cs"/>
            </a:endParaRPr>
          </a:p>
        </p:txBody>
      </p:sp>
      <p:pic>
        <p:nvPicPr>
          <p:cNvPr id="7" name="Picture 6">
            <a:extLst>
              <a:ext uri="{FF2B5EF4-FFF2-40B4-BE49-F238E27FC236}">
                <a16:creationId xmlns="" xmlns:a16="http://schemas.microsoft.com/office/drawing/2014/main" id="{F27077DE-0109-410C-8C8A-36F3B6EC88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2876" y="6313915"/>
            <a:ext cx="2977290" cy="141850"/>
          </a:xfrm>
          <a:prstGeom prst="rect">
            <a:avLst/>
          </a:prstGeom>
        </p:spPr>
      </p:pic>
    </p:spTree>
    <p:extLst>
      <p:ext uri="{BB962C8B-B14F-4D97-AF65-F5344CB8AC3E}">
        <p14:creationId xmlns:p14="http://schemas.microsoft.com/office/powerpoint/2010/main" val="1282227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035356923"/>
      </p:ext>
    </p:extLst>
  </p:cSld>
  <p:clrMapOvr>
    <a:masterClrMapping/>
  </p:clrMapOvr>
  <p:extLst mod="1">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5" name="Picture 74">
            <a:extLst>
              <a:ext uri="{FF2B5EF4-FFF2-40B4-BE49-F238E27FC236}">
                <a16:creationId xmlns="" xmlns:a16="http://schemas.microsoft.com/office/drawing/2014/main" id="{32889845-07EE-48FB-A972-F8ECF1EF87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0644" b="5020"/>
          <a:stretch/>
        </p:blipFill>
        <p:spPr>
          <a:xfrm>
            <a:off x="0" y="0"/>
            <a:ext cx="12198350" cy="6858000"/>
          </a:xfrm>
          <a:prstGeom prst="rect">
            <a:avLst/>
          </a:prstGeom>
        </p:spPr>
      </p:pic>
      <p:pic>
        <p:nvPicPr>
          <p:cNvPr id="85" name="Graphic 84">
            <a:extLst>
              <a:ext uri="{FF2B5EF4-FFF2-40B4-BE49-F238E27FC236}">
                <a16:creationId xmlns="" xmlns:a16="http://schemas.microsoft.com/office/drawing/2014/main" id="{819BCB30-E1AA-4383-BEF0-0BE30C6425D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82" name="Group 4">
            <a:extLst>
              <a:ext uri="{FF2B5EF4-FFF2-40B4-BE49-F238E27FC236}">
                <a16:creationId xmlns=""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496167784"/>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sp>
        <p:nvSpPr>
          <p:cNvPr id="16" name="Freeform 56">
            <a:extLst>
              <a:ext uri="{FF2B5EF4-FFF2-40B4-BE49-F238E27FC236}">
                <a16:creationId xmlns=""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5725130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217270853"/>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74294588"/>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 xmlns:a16="http://schemas.microsoft.com/office/drawing/2014/main" id="{DA661012-3455-4F88-94AD-14869D2D5405}"/>
              </a:ext>
            </a:extLst>
          </p:cNvPr>
          <p:cNvSpPr>
            <a:spLocks noGrp="1"/>
          </p:cNvSpPr>
          <p:nvPr>
            <p:ph type="dt" sz="half" idx="19"/>
          </p:nvPr>
        </p:nvSpPr>
        <p:spPr/>
        <p:txBody>
          <a:bodyPr/>
          <a:lstStyle/>
          <a:p>
            <a:fld id="{86AD1DFC-053D-4B86-B715-9C611EC38679}" type="datetime3">
              <a:rPr lang="en-US" smtClean="0"/>
              <a:t>19 June 2019</a:t>
            </a:fld>
            <a:endParaRPr lang="en-IN" dirty="0"/>
          </a:p>
        </p:txBody>
      </p:sp>
      <p:sp>
        <p:nvSpPr>
          <p:cNvPr id="4" name="Footer Placeholder 3">
            <a:extLst>
              <a:ext uri="{FF2B5EF4-FFF2-40B4-BE49-F238E27FC236}">
                <a16:creationId xmlns="" xmlns:a16="http://schemas.microsoft.com/office/drawing/2014/main" id="{F21FBA45-9D10-4CA1-B5FE-DF08BC4B79DE}"/>
              </a:ext>
            </a:extLst>
          </p:cNvPr>
          <p:cNvSpPr>
            <a:spLocks noGrp="1"/>
          </p:cNvSpPr>
          <p:nvPr>
            <p:ph type="ftr" sz="quarter" idx="20"/>
          </p:nvPr>
        </p:nvSpPr>
        <p:spPr/>
        <p:txBody>
          <a:bodyPr/>
          <a:lstStyle/>
          <a:p>
            <a:r>
              <a:rPr lang="en-IN"/>
              <a:t>Presentation title</a:t>
            </a:r>
            <a:endParaRPr lang="en-IN" dirty="0"/>
          </a:p>
        </p:txBody>
      </p:sp>
      <p:sp>
        <p:nvSpPr>
          <p:cNvPr id="6" name="Slide Number Placeholder 5">
            <a:extLst>
              <a:ext uri="{FF2B5EF4-FFF2-40B4-BE49-F238E27FC236}">
                <a16:creationId xmlns=""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906280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 xmlns:a16="http://schemas.microsoft.com/office/drawing/2014/main" id="{39369FE1-2141-4E78-8B01-84E57EEFE06A}"/>
              </a:ext>
            </a:extLst>
          </p:cNvPr>
          <p:cNvSpPr>
            <a:spLocks noGrp="1"/>
          </p:cNvSpPr>
          <p:nvPr>
            <p:ph type="dt" sz="half" idx="10"/>
          </p:nvPr>
        </p:nvSpPr>
        <p:spPr/>
        <p:txBody>
          <a:bodyPr/>
          <a:lstStyle/>
          <a:p>
            <a:fld id="{16D63E5D-D4D4-47A0-B3D2-9C348E301267}" type="datetime3">
              <a:rPr lang="en-US" smtClean="0"/>
              <a:t>19 June 2019</a:t>
            </a:fld>
            <a:endParaRPr lang="en-IN" dirty="0"/>
          </a:p>
        </p:txBody>
      </p:sp>
      <p:sp>
        <p:nvSpPr>
          <p:cNvPr id="4" name="Footer Placeholder 3">
            <a:extLst>
              <a:ext uri="{FF2B5EF4-FFF2-40B4-BE49-F238E27FC236}">
                <a16:creationId xmlns="" xmlns:a16="http://schemas.microsoft.com/office/drawing/2014/main" id="{714482B3-B946-42D6-98EA-72EE48EEB847}"/>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4159516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 xmlns:a16="http://schemas.microsoft.com/office/drawing/2014/main" id="{2073C7F4-1F66-48B4-8A7F-96C64986A204}"/>
              </a:ext>
            </a:extLst>
          </p:cNvPr>
          <p:cNvSpPr>
            <a:spLocks noGrp="1"/>
          </p:cNvSpPr>
          <p:nvPr>
            <p:ph type="dt" sz="half" idx="14"/>
          </p:nvPr>
        </p:nvSpPr>
        <p:spPr/>
        <p:txBody>
          <a:bodyPr/>
          <a:lstStyle/>
          <a:p>
            <a:fld id="{0E49E8CE-5235-4494-B0FD-9ECC8206E96E}" type="datetime3">
              <a:rPr lang="en-US" smtClean="0"/>
              <a:t>19 June 2019</a:t>
            </a:fld>
            <a:endParaRPr lang="en-IN" dirty="0"/>
          </a:p>
        </p:txBody>
      </p:sp>
      <p:sp>
        <p:nvSpPr>
          <p:cNvPr id="6" name="Footer Placeholder 5">
            <a:extLst>
              <a:ext uri="{FF2B5EF4-FFF2-40B4-BE49-F238E27FC236}">
                <a16:creationId xmlns="" xmlns:a16="http://schemas.microsoft.com/office/drawing/2014/main" id="{628F1198-1F5C-4C8B-A7E4-2658430FBCFA}"/>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668287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 xmlns:a16="http://schemas.microsoft.com/office/drawing/2014/main" id="{118571DE-086F-444C-976E-D386CED54CF9}"/>
              </a:ext>
            </a:extLst>
          </p:cNvPr>
          <p:cNvSpPr>
            <a:spLocks noGrp="1"/>
          </p:cNvSpPr>
          <p:nvPr>
            <p:ph type="dt" sz="half" idx="13"/>
          </p:nvPr>
        </p:nvSpPr>
        <p:spPr/>
        <p:txBody>
          <a:bodyPr/>
          <a:lstStyle/>
          <a:p>
            <a:fld id="{CFB1ADCF-7548-48F2-B4E3-18B2C0EE8460}" type="datetime3">
              <a:rPr lang="en-US" smtClean="0"/>
              <a:t>19 June 2019</a:t>
            </a:fld>
            <a:endParaRPr lang="en-IN" dirty="0"/>
          </a:p>
        </p:txBody>
      </p:sp>
      <p:sp>
        <p:nvSpPr>
          <p:cNvPr id="6" name="Footer Placeholder 5">
            <a:extLst>
              <a:ext uri="{FF2B5EF4-FFF2-40B4-BE49-F238E27FC236}">
                <a16:creationId xmlns="" xmlns:a16="http://schemas.microsoft.com/office/drawing/2014/main" id="{A5178D09-F6E9-4981-B6E0-209D099207E6}"/>
              </a:ext>
            </a:extLst>
          </p:cNvPr>
          <p:cNvSpPr>
            <a:spLocks noGrp="1"/>
          </p:cNvSpPr>
          <p:nvPr>
            <p:ph type="ftr" sz="quarter" idx="14"/>
          </p:nvPr>
        </p:nvSpPr>
        <p:spPr/>
        <p:txBody>
          <a:bodyPr/>
          <a:lstStyle/>
          <a:p>
            <a:r>
              <a:rPr lang="en-IN"/>
              <a:t>Presentation title</a:t>
            </a:r>
            <a:endParaRPr lang="en-IN" dirty="0"/>
          </a:p>
        </p:txBody>
      </p:sp>
      <p:sp>
        <p:nvSpPr>
          <p:cNvPr id="7" name="Slide Number Placeholder 6">
            <a:extLst>
              <a:ext uri="{FF2B5EF4-FFF2-40B4-BE49-F238E27FC236}">
                <a16:creationId xmlns=""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020724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0223233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40567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17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 xmlns:a16="http://schemas.microsoft.com/office/drawing/2014/main" id="{148806A2-2AA7-4EC7-8FA5-6DD8E9FC1AD1}"/>
              </a:ext>
            </a:extLst>
          </p:cNvPr>
          <p:cNvSpPr>
            <a:spLocks noGrp="1"/>
          </p:cNvSpPr>
          <p:nvPr>
            <p:ph type="dt" sz="half" idx="10"/>
          </p:nvPr>
        </p:nvSpPr>
        <p:spPr/>
        <p:txBody>
          <a:bodyPr/>
          <a:lstStyle/>
          <a:p>
            <a:fld id="{97B14021-CB4E-4A4F-8709-D33FAB29C8FB}" type="datetime3">
              <a:rPr lang="en-US" smtClean="0"/>
              <a:t>19 June 2019</a:t>
            </a:fld>
            <a:endParaRPr lang="en-IN" dirty="0"/>
          </a:p>
        </p:txBody>
      </p:sp>
      <p:sp>
        <p:nvSpPr>
          <p:cNvPr id="5" name="Footer Placeholder 4">
            <a:extLst>
              <a:ext uri="{FF2B5EF4-FFF2-40B4-BE49-F238E27FC236}">
                <a16:creationId xmlns="" xmlns:a16="http://schemas.microsoft.com/office/drawing/2014/main" id="{8C56F6B4-9E49-490D-8FE1-DB9035090F2D}"/>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 xmlns:a16="http://schemas.microsoft.com/office/drawing/2014/main" id="{B3C35AEC-478D-4BBF-9883-4CE09EB36AB9}"/>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
        <p:nvSpPr>
          <p:cNvPr id="8" name="Text Placeholder 2">
            <a:extLst>
              <a:ext uri="{FF2B5EF4-FFF2-40B4-BE49-F238E27FC236}">
                <a16:creationId xmlns=""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99396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2D9F631-BCA2-47E9-B382-A1254CE498E4}"/>
              </a:ext>
            </a:extLst>
          </p:cNvPr>
          <p:cNvSpPr>
            <a:spLocks noGrp="1"/>
          </p:cNvSpPr>
          <p:nvPr>
            <p:ph type="dt" sz="half" idx="10"/>
          </p:nvPr>
        </p:nvSpPr>
        <p:spPr/>
        <p:txBody>
          <a:bodyPr/>
          <a:lstStyle/>
          <a:p>
            <a:fld id="{8F6D9080-1DFC-4303-893C-6B8A3FEC05E8}" type="datetime3">
              <a:rPr lang="en-US" smtClean="0"/>
              <a:t>19 June 2019</a:t>
            </a:fld>
            <a:endParaRPr lang="en-IN" dirty="0"/>
          </a:p>
        </p:txBody>
      </p:sp>
      <p:sp>
        <p:nvSpPr>
          <p:cNvPr id="3" name="Footer Placeholder 2">
            <a:extLst>
              <a:ext uri="{FF2B5EF4-FFF2-40B4-BE49-F238E27FC236}">
                <a16:creationId xmlns="" xmlns:a16="http://schemas.microsoft.com/office/drawing/2014/main" id="{EC1D1872-1F65-44DE-8D43-3328C27B5870}"/>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27526408"/>
      </p:ext>
    </p:extLst>
  </p:cSld>
  <p:clrMapOvr>
    <a:masterClrMapping/>
  </p:clrMapOvr>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 xmlns:a16="http://schemas.microsoft.com/office/drawing/2014/main" id="{E943830C-23AE-48E4-B9DE-E91E6CE0B8B9}"/>
              </a:ext>
            </a:extLst>
          </p:cNvPr>
          <p:cNvSpPr>
            <a:spLocks noGrp="1"/>
          </p:cNvSpPr>
          <p:nvPr>
            <p:ph type="dt" sz="half" idx="11"/>
          </p:nvPr>
        </p:nvSpPr>
        <p:spPr/>
        <p:txBody>
          <a:bodyPr/>
          <a:lstStyle/>
          <a:p>
            <a:fld id="{A8381BA6-C3FD-495B-9B56-A30783EC7416}" type="datetime3">
              <a:rPr lang="en-US" smtClean="0"/>
              <a:t>19 June 2019</a:t>
            </a:fld>
            <a:endParaRPr lang="en-IN" dirty="0"/>
          </a:p>
        </p:txBody>
      </p:sp>
      <p:sp>
        <p:nvSpPr>
          <p:cNvPr id="4" name="Footer Placeholder 3">
            <a:extLst>
              <a:ext uri="{FF2B5EF4-FFF2-40B4-BE49-F238E27FC236}">
                <a16:creationId xmlns="" xmlns:a16="http://schemas.microsoft.com/office/drawing/2014/main" id="{B0F742A9-BF69-4BF2-966C-3D76FC687FBA}"/>
              </a:ext>
            </a:extLst>
          </p:cNvPr>
          <p:cNvSpPr>
            <a:spLocks noGrp="1"/>
          </p:cNvSpPr>
          <p:nvPr>
            <p:ph type="ftr" sz="quarter" idx="12"/>
          </p:nvPr>
        </p:nvSpPr>
        <p:spPr/>
        <p:txBody>
          <a:bodyPr/>
          <a:lstStyle/>
          <a:p>
            <a:r>
              <a:rPr lang="en-IN"/>
              <a:t>Presentation title</a:t>
            </a:r>
            <a:endParaRPr lang="en-IN" dirty="0"/>
          </a:p>
        </p:txBody>
      </p:sp>
      <p:sp>
        <p:nvSpPr>
          <p:cNvPr id="5" name="Slide Number Placeholder 4">
            <a:extLst>
              <a:ext uri="{FF2B5EF4-FFF2-40B4-BE49-F238E27FC236}">
                <a16:creationId xmlns=""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460343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C37B5C6B-B98B-4A4C-A8A7-B006989B59BC}"/>
              </a:ext>
            </a:extLst>
          </p:cNvPr>
          <p:cNvSpPr>
            <a:spLocks noGrp="1"/>
          </p:cNvSpPr>
          <p:nvPr>
            <p:ph type="dt" sz="half" idx="10"/>
          </p:nvPr>
        </p:nvSpPr>
        <p:spPr/>
        <p:txBody>
          <a:bodyPr/>
          <a:lstStyle/>
          <a:p>
            <a:fld id="{2A7C88E1-FE33-48AD-9218-9258D62CDCC4}" type="datetime3">
              <a:rPr lang="en-US" smtClean="0"/>
              <a:t>19 June 2019</a:t>
            </a:fld>
            <a:endParaRPr lang="en-IN" dirty="0"/>
          </a:p>
        </p:txBody>
      </p:sp>
      <p:sp>
        <p:nvSpPr>
          <p:cNvPr id="6" name="Footer Placeholder 5">
            <a:extLst>
              <a:ext uri="{FF2B5EF4-FFF2-40B4-BE49-F238E27FC236}">
                <a16:creationId xmlns="" xmlns:a16="http://schemas.microsoft.com/office/drawing/2014/main" id="{3CEF6675-2050-4038-B9E1-B80DB63D730E}"/>
              </a:ext>
            </a:extLst>
          </p:cNvPr>
          <p:cNvSpPr>
            <a:spLocks noGrp="1"/>
          </p:cNvSpPr>
          <p:nvPr>
            <p:ph type="ftr" sz="quarter" idx="11"/>
          </p:nvPr>
        </p:nvSpPr>
        <p:spPr/>
        <p:txBody>
          <a:bodyPr/>
          <a:lstStyle/>
          <a:p>
            <a:r>
              <a:rPr lang="en-IN"/>
              <a:t>Presentation title</a:t>
            </a:r>
            <a:endParaRPr lang="en-IN" dirty="0"/>
          </a:p>
        </p:txBody>
      </p:sp>
      <p:sp>
        <p:nvSpPr>
          <p:cNvPr id="7" name="Slide Number Placeholder 6">
            <a:extLst>
              <a:ext uri="{FF2B5EF4-FFF2-40B4-BE49-F238E27FC236}">
                <a16:creationId xmlns=""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889797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897186E-D73E-46D0-965A-D83686BA73F7}"/>
              </a:ext>
            </a:extLst>
          </p:cNvPr>
          <p:cNvSpPr>
            <a:spLocks noGrp="1"/>
          </p:cNvSpPr>
          <p:nvPr>
            <p:ph type="dt" sz="half" idx="10"/>
          </p:nvPr>
        </p:nvSpPr>
        <p:spPr/>
        <p:txBody>
          <a:bodyPr/>
          <a:lstStyle/>
          <a:p>
            <a:fld id="{22FE8F4A-3FA1-4A64-AE77-2254BB85F3D2}" type="datetime3">
              <a:rPr lang="en-US" smtClean="0"/>
              <a:t>19 June 2019</a:t>
            </a:fld>
            <a:endParaRPr lang="en-IN" dirty="0"/>
          </a:p>
        </p:txBody>
      </p:sp>
      <p:sp>
        <p:nvSpPr>
          <p:cNvPr id="3" name="Footer Placeholder 2">
            <a:extLst>
              <a:ext uri="{FF2B5EF4-FFF2-40B4-BE49-F238E27FC236}">
                <a16:creationId xmlns="" xmlns:a16="http://schemas.microsoft.com/office/drawing/2014/main" id="{9DEF40EA-FE63-4D50-8C90-EC25A860C0C3}"/>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0850839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 xmlns:a16="http://schemas.microsoft.com/office/drawing/2014/main" id="{7BD5E823-546D-4100-9D33-42F450A382EF}"/>
              </a:ext>
            </a:extLst>
          </p:cNvPr>
          <p:cNvSpPr>
            <a:spLocks noGrp="1"/>
          </p:cNvSpPr>
          <p:nvPr>
            <p:ph type="dt" sz="half" idx="10"/>
          </p:nvPr>
        </p:nvSpPr>
        <p:spPr/>
        <p:txBody>
          <a:bodyPr/>
          <a:lstStyle/>
          <a:p>
            <a:fld id="{C3A9E02A-78D6-48B7-A389-464ED573BA5D}" type="datetime3">
              <a:rPr lang="en-US" smtClean="0"/>
              <a:t>19 June 2019</a:t>
            </a:fld>
            <a:endParaRPr lang="en-IN" dirty="0"/>
          </a:p>
        </p:txBody>
      </p:sp>
      <p:sp>
        <p:nvSpPr>
          <p:cNvPr id="4" name="Footer Placeholder 3">
            <a:extLst>
              <a:ext uri="{FF2B5EF4-FFF2-40B4-BE49-F238E27FC236}">
                <a16:creationId xmlns="" xmlns:a16="http://schemas.microsoft.com/office/drawing/2014/main" id="{D4EEA008-3E80-49A8-A128-C1EEB8A02F06}"/>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703271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 xmlns:a16="http://schemas.microsoft.com/office/drawing/2014/main" id="{6A3CD3F7-62DC-4CC4-8F34-C353DB087D7C}"/>
              </a:ext>
            </a:extLst>
          </p:cNvPr>
          <p:cNvSpPr>
            <a:spLocks noGrp="1"/>
          </p:cNvSpPr>
          <p:nvPr>
            <p:ph type="dt" sz="half" idx="14"/>
          </p:nvPr>
        </p:nvSpPr>
        <p:spPr/>
        <p:txBody>
          <a:bodyPr/>
          <a:lstStyle/>
          <a:p>
            <a:fld id="{029E1942-EB53-47E3-BCA7-F99D05C795EC}" type="datetime3">
              <a:rPr lang="en-US" smtClean="0"/>
              <a:t>19 June 2019</a:t>
            </a:fld>
            <a:endParaRPr lang="en-IN" dirty="0"/>
          </a:p>
        </p:txBody>
      </p:sp>
      <p:sp>
        <p:nvSpPr>
          <p:cNvPr id="6" name="Footer Placeholder 5">
            <a:extLst>
              <a:ext uri="{FF2B5EF4-FFF2-40B4-BE49-F238E27FC236}">
                <a16:creationId xmlns="" xmlns:a16="http://schemas.microsoft.com/office/drawing/2014/main" id="{4BD2EC01-3D34-4D32-9B76-5269D1AA4651}"/>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102732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 xmlns:a16="http://schemas.microsoft.com/office/drawing/2014/main" id="{E3EABBDA-A77F-45A2-9996-90CD0EE5C388}"/>
              </a:ext>
            </a:extLst>
          </p:cNvPr>
          <p:cNvSpPr>
            <a:spLocks noGrp="1"/>
          </p:cNvSpPr>
          <p:nvPr>
            <p:ph type="dt" sz="half" idx="13"/>
          </p:nvPr>
        </p:nvSpPr>
        <p:spPr/>
        <p:txBody>
          <a:bodyPr/>
          <a:lstStyle/>
          <a:p>
            <a:fld id="{1057AB47-DE48-402E-B5B7-CB9A0D0B7D44}" type="datetime3">
              <a:rPr lang="en-US" smtClean="0"/>
              <a:t>19 June 2019</a:t>
            </a:fld>
            <a:endParaRPr lang="en-IN" dirty="0"/>
          </a:p>
        </p:txBody>
      </p:sp>
      <p:sp>
        <p:nvSpPr>
          <p:cNvPr id="3" name="Footer Placeholder 2">
            <a:extLst>
              <a:ext uri="{FF2B5EF4-FFF2-40B4-BE49-F238E27FC236}">
                <a16:creationId xmlns="" xmlns:a16="http://schemas.microsoft.com/office/drawing/2014/main" id="{0F883B36-3BA3-42B4-A811-65C0AF01A86F}"/>
              </a:ext>
            </a:extLst>
          </p:cNvPr>
          <p:cNvSpPr>
            <a:spLocks noGrp="1"/>
          </p:cNvSpPr>
          <p:nvPr>
            <p:ph type="ftr" sz="quarter" idx="14"/>
          </p:nvPr>
        </p:nvSpPr>
        <p:spPr/>
        <p:txBody>
          <a:bodyPr/>
          <a:lstStyle/>
          <a:p>
            <a:r>
              <a:rPr lang="en-IN"/>
              <a:t>Presentation title</a:t>
            </a:r>
            <a:endParaRPr lang="en-IN" dirty="0"/>
          </a:p>
        </p:txBody>
      </p:sp>
      <p:sp>
        <p:nvSpPr>
          <p:cNvPr id="4" name="Slide Number Placeholder 3">
            <a:extLst>
              <a:ext uri="{FF2B5EF4-FFF2-40B4-BE49-F238E27FC236}">
                <a16:creationId xmlns=""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3824980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 xmlns:a16="http://schemas.microsoft.com/office/drawing/2014/main" id="{D00C2D9D-B0D7-494E-9184-FCD6E94AACE5}"/>
              </a:ext>
            </a:extLst>
          </p:cNvPr>
          <p:cNvSpPr>
            <a:spLocks noGrp="1"/>
          </p:cNvSpPr>
          <p:nvPr>
            <p:ph type="dt" sz="half" idx="11"/>
          </p:nvPr>
        </p:nvSpPr>
        <p:spPr/>
        <p:txBody>
          <a:bodyPr/>
          <a:lstStyle/>
          <a:p>
            <a:fld id="{6A95EDC0-9791-477B-BA1D-1692FE9BFBAA}" type="datetime3">
              <a:rPr lang="en-US" smtClean="0"/>
              <a:t>19 June 2019</a:t>
            </a:fld>
            <a:endParaRPr lang="en-IN" dirty="0"/>
          </a:p>
        </p:txBody>
      </p:sp>
      <p:sp>
        <p:nvSpPr>
          <p:cNvPr id="3" name="Footer Placeholder 2">
            <a:extLst>
              <a:ext uri="{FF2B5EF4-FFF2-40B4-BE49-F238E27FC236}">
                <a16:creationId xmlns="" xmlns:a16="http://schemas.microsoft.com/office/drawing/2014/main" id="{587FD91A-AB40-450B-8784-9A5D99C62D81}"/>
              </a:ext>
            </a:extLst>
          </p:cNvPr>
          <p:cNvSpPr>
            <a:spLocks noGrp="1"/>
          </p:cNvSpPr>
          <p:nvPr>
            <p:ph type="ftr" sz="quarter" idx="12"/>
          </p:nvPr>
        </p:nvSpPr>
        <p:spPr/>
        <p:txBody>
          <a:bodyPr/>
          <a:lstStyle/>
          <a:p>
            <a:r>
              <a:rPr lang="en-IN"/>
              <a:t>Presentation title</a:t>
            </a:r>
            <a:endParaRPr lang="en-IN" dirty="0"/>
          </a:p>
        </p:txBody>
      </p:sp>
      <p:sp>
        <p:nvSpPr>
          <p:cNvPr id="4" name="Slide Number Placeholder 3">
            <a:extLst>
              <a:ext uri="{FF2B5EF4-FFF2-40B4-BE49-F238E27FC236}">
                <a16:creationId xmlns=""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5288088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D5388A-86DF-494E-B137-EE20B7E1CF99}"/>
              </a:ext>
            </a:extLst>
          </p:cNvPr>
          <p:cNvSpPr>
            <a:spLocks noGrp="1"/>
          </p:cNvSpPr>
          <p:nvPr>
            <p:ph type="dt" sz="half" idx="10"/>
          </p:nvPr>
        </p:nvSpPr>
        <p:spPr/>
        <p:txBody>
          <a:bodyPr/>
          <a:lstStyle/>
          <a:p>
            <a:fld id="{51FBADE3-2F67-4EB8-B1F9-B00F8B809757}" type="datetime3">
              <a:rPr lang="en-US" smtClean="0"/>
              <a:t>19 June 2019</a:t>
            </a:fld>
            <a:endParaRPr lang="en-IN" dirty="0"/>
          </a:p>
        </p:txBody>
      </p:sp>
      <p:sp>
        <p:nvSpPr>
          <p:cNvPr id="3" name="Footer Placeholder 2">
            <a:extLst>
              <a:ext uri="{FF2B5EF4-FFF2-40B4-BE49-F238E27FC236}">
                <a16:creationId xmlns="" xmlns:a16="http://schemas.microsoft.com/office/drawing/2014/main" id="{7297E548-6FF4-4D89-ADE0-60181F5365D0}"/>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284886263"/>
      </p:ext>
    </p:extLst>
  </p:cSld>
  <p:clrMapOvr>
    <a:masterClrMapping/>
  </p:clrMapOvr>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613118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 xmlns:a16="http://schemas.microsoft.com/office/drawing/2014/main" id="{40F0AABF-D862-4E52-856A-98A908BD81E4}"/>
              </a:ext>
            </a:extLst>
          </p:cNvPr>
          <p:cNvSpPr>
            <a:spLocks noGrp="1"/>
          </p:cNvSpPr>
          <p:nvPr>
            <p:ph type="dt" sz="half" idx="10"/>
          </p:nvPr>
        </p:nvSpPr>
        <p:spPr/>
        <p:txBody>
          <a:bodyPr/>
          <a:lstStyle/>
          <a:p>
            <a:fld id="{EE19B0F1-44AD-42A5-9A37-2FB41F1EC903}" type="datetime3">
              <a:rPr lang="en-US" smtClean="0"/>
              <a:t>19 June 2019</a:t>
            </a:fld>
            <a:endParaRPr lang="en-IN" dirty="0"/>
          </a:p>
        </p:txBody>
      </p:sp>
      <p:sp>
        <p:nvSpPr>
          <p:cNvPr id="4" name="Footer Placeholder 3">
            <a:extLst>
              <a:ext uri="{FF2B5EF4-FFF2-40B4-BE49-F238E27FC236}">
                <a16:creationId xmlns="" xmlns:a16="http://schemas.microsoft.com/office/drawing/2014/main" id="{7F5FDC76-F946-4827-A773-FCD68068B859}"/>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 xmlns:a16="http://schemas.microsoft.com/office/drawing/2014/main" id="{2ABF873B-E40B-4AF7-8D2F-967775EB8EA6}"/>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365547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780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sp>
        <p:nvSpPr>
          <p:cNvPr id="16" name="Freeform 56">
            <a:extLst>
              <a:ext uri="{FF2B5EF4-FFF2-40B4-BE49-F238E27FC236}">
                <a16:creationId xmlns=""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5" name="Freeform 6">
              <a:extLst>
                <a:ext uri="{FF2B5EF4-FFF2-40B4-BE49-F238E27FC236}">
                  <a16:creationId xmlns=""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11004377"/>
      </p:ext>
    </p:extLst>
  </p:cSld>
  <p:clrMapOvr>
    <a:masterClrMapping/>
  </p:clrMapOvr>
  <p:extLst mod="1">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sp>
        <p:nvSpPr>
          <p:cNvPr id="16" name="Freeform 56">
            <a:extLst>
              <a:ext uri="{FF2B5EF4-FFF2-40B4-BE49-F238E27FC236}">
                <a16:creationId xmlns=""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grpSp>
        <p:nvGrpSpPr>
          <p:cNvPr id="14" name="Group 4">
            <a:extLst>
              <a:ext uri="{FF2B5EF4-FFF2-40B4-BE49-F238E27FC236}">
                <a16:creationId xmlns=""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52480370"/>
      </p:ext>
    </p:extLst>
  </p:cSld>
  <p:clrMapOvr>
    <a:masterClrMapping/>
  </p:clrMapOvr>
  <p:extLst mod="1">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pSp>
        <p:nvGrpSpPr>
          <p:cNvPr id="235" name="Group 234">
            <a:extLst>
              <a:ext uri="{FF2B5EF4-FFF2-40B4-BE49-F238E27FC236}">
                <a16:creationId xmlns=""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9" name="Rectangle 6">
              <a:extLst>
                <a:ext uri="{FF2B5EF4-FFF2-40B4-BE49-F238E27FC236}">
                  <a16:creationId xmlns=""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0" name="Rectangle 7">
              <a:extLst>
                <a:ext uri="{FF2B5EF4-FFF2-40B4-BE49-F238E27FC236}">
                  <a16:creationId xmlns=""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1" name="Freeform 8">
              <a:extLst>
                <a:ext uri="{FF2B5EF4-FFF2-40B4-BE49-F238E27FC236}">
                  <a16:creationId xmlns=""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2" name="Freeform 9">
              <a:extLst>
                <a:ext uri="{FF2B5EF4-FFF2-40B4-BE49-F238E27FC236}">
                  <a16:creationId xmlns=""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3" name="Freeform 10">
              <a:extLst>
                <a:ext uri="{FF2B5EF4-FFF2-40B4-BE49-F238E27FC236}">
                  <a16:creationId xmlns=""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4" name="Freeform 11">
              <a:extLst>
                <a:ext uri="{FF2B5EF4-FFF2-40B4-BE49-F238E27FC236}">
                  <a16:creationId xmlns=""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5" name="Freeform 12">
              <a:extLst>
                <a:ext uri="{FF2B5EF4-FFF2-40B4-BE49-F238E27FC236}">
                  <a16:creationId xmlns=""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6" name="Freeform 13">
              <a:extLst>
                <a:ext uri="{FF2B5EF4-FFF2-40B4-BE49-F238E27FC236}">
                  <a16:creationId xmlns=""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7" name="Freeform 14">
              <a:extLst>
                <a:ext uri="{FF2B5EF4-FFF2-40B4-BE49-F238E27FC236}">
                  <a16:creationId xmlns=""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8" name="Freeform 15">
              <a:extLst>
                <a:ext uri="{FF2B5EF4-FFF2-40B4-BE49-F238E27FC236}">
                  <a16:creationId xmlns=""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79" name="Freeform 16">
              <a:extLst>
                <a:ext uri="{FF2B5EF4-FFF2-40B4-BE49-F238E27FC236}">
                  <a16:creationId xmlns=""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0" name="Freeform 17">
              <a:extLst>
                <a:ext uri="{FF2B5EF4-FFF2-40B4-BE49-F238E27FC236}">
                  <a16:creationId xmlns=""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1" name="Freeform 18">
              <a:extLst>
                <a:ext uri="{FF2B5EF4-FFF2-40B4-BE49-F238E27FC236}">
                  <a16:creationId xmlns=""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2" name="Freeform 19">
              <a:extLst>
                <a:ext uri="{FF2B5EF4-FFF2-40B4-BE49-F238E27FC236}">
                  <a16:creationId xmlns=""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3" name="Freeform 20">
              <a:extLst>
                <a:ext uri="{FF2B5EF4-FFF2-40B4-BE49-F238E27FC236}">
                  <a16:creationId xmlns=""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4" name="Freeform 21">
              <a:extLst>
                <a:ext uri="{FF2B5EF4-FFF2-40B4-BE49-F238E27FC236}">
                  <a16:creationId xmlns=""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5" name="Freeform 22">
              <a:extLst>
                <a:ext uri="{FF2B5EF4-FFF2-40B4-BE49-F238E27FC236}">
                  <a16:creationId xmlns=""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6" name="Freeform 23">
              <a:extLst>
                <a:ext uri="{FF2B5EF4-FFF2-40B4-BE49-F238E27FC236}">
                  <a16:creationId xmlns=""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7" name="Freeform 24">
              <a:extLst>
                <a:ext uri="{FF2B5EF4-FFF2-40B4-BE49-F238E27FC236}">
                  <a16:creationId xmlns=""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8" name="Freeform 25">
              <a:extLst>
                <a:ext uri="{FF2B5EF4-FFF2-40B4-BE49-F238E27FC236}">
                  <a16:creationId xmlns=""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89" name="Freeform 26">
              <a:extLst>
                <a:ext uri="{FF2B5EF4-FFF2-40B4-BE49-F238E27FC236}">
                  <a16:creationId xmlns=""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0" name="Freeform 27">
              <a:extLst>
                <a:ext uri="{FF2B5EF4-FFF2-40B4-BE49-F238E27FC236}">
                  <a16:creationId xmlns=""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28">
              <a:extLst>
                <a:ext uri="{FF2B5EF4-FFF2-40B4-BE49-F238E27FC236}">
                  <a16:creationId xmlns=""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29">
              <a:extLst>
                <a:ext uri="{FF2B5EF4-FFF2-40B4-BE49-F238E27FC236}">
                  <a16:creationId xmlns=""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30">
              <a:extLst>
                <a:ext uri="{FF2B5EF4-FFF2-40B4-BE49-F238E27FC236}">
                  <a16:creationId xmlns=""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31">
              <a:extLst>
                <a:ext uri="{FF2B5EF4-FFF2-40B4-BE49-F238E27FC236}">
                  <a16:creationId xmlns=""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32">
              <a:extLst>
                <a:ext uri="{FF2B5EF4-FFF2-40B4-BE49-F238E27FC236}">
                  <a16:creationId xmlns=""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33">
              <a:extLst>
                <a:ext uri="{FF2B5EF4-FFF2-40B4-BE49-F238E27FC236}">
                  <a16:creationId xmlns=""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34">
              <a:extLst>
                <a:ext uri="{FF2B5EF4-FFF2-40B4-BE49-F238E27FC236}">
                  <a16:creationId xmlns=""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35">
              <a:extLst>
                <a:ext uri="{FF2B5EF4-FFF2-40B4-BE49-F238E27FC236}">
                  <a16:creationId xmlns=""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36">
              <a:extLst>
                <a:ext uri="{FF2B5EF4-FFF2-40B4-BE49-F238E27FC236}">
                  <a16:creationId xmlns=""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37">
              <a:extLst>
                <a:ext uri="{FF2B5EF4-FFF2-40B4-BE49-F238E27FC236}">
                  <a16:creationId xmlns=""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38">
              <a:extLst>
                <a:ext uri="{FF2B5EF4-FFF2-40B4-BE49-F238E27FC236}">
                  <a16:creationId xmlns=""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39">
              <a:extLst>
                <a:ext uri="{FF2B5EF4-FFF2-40B4-BE49-F238E27FC236}">
                  <a16:creationId xmlns=""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40">
              <a:extLst>
                <a:ext uri="{FF2B5EF4-FFF2-40B4-BE49-F238E27FC236}">
                  <a16:creationId xmlns=""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41">
              <a:extLst>
                <a:ext uri="{FF2B5EF4-FFF2-40B4-BE49-F238E27FC236}">
                  <a16:creationId xmlns=""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42">
              <a:extLst>
                <a:ext uri="{FF2B5EF4-FFF2-40B4-BE49-F238E27FC236}">
                  <a16:creationId xmlns=""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43">
              <a:extLst>
                <a:ext uri="{FF2B5EF4-FFF2-40B4-BE49-F238E27FC236}">
                  <a16:creationId xmlns=""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44">
              <a:extLst>
                <a:ext uri="{FF2B5EF4-FFF2-40B4-BE49-F238E27FC236}">
                  <a16:creationId xmlns=""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45">
              <a:extLst>
                <a:ext uri="{FF2B5EF4-FFF2-40B4-BE49-F238E27FC236}">
                  <a16:creationId xmlns=""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46">
              <a:extLst>
                <a:ext uri="{FF2B5EF4-FFF2-40B4-BE49-F238E27FC236}">
                  <a16:creationId xmlns=""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47">
              <a:extLst>
                <a:ext uri="{FF2B5EF4-FFF2-40B4-BE49-F238E27FC236}">
                  <a16:creationId xmlns=""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48">
              <a:extLst>
                <a:ext uri="{FF2B5EF4-FFF2-40B4-BE49-F238E27FC236}">
                  <a16:creationId xmlns=""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49">
              <a:extLst>
                <a:ext uri="{FF2B5EF4-FFF2-40B4-BE49-F238E27FC236}">
                  <a16:creationId xmlns=""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50">
              <a:extLst>
                <a:ext uri="{FF2B5EF4-FFF2-40B4-BE49-F238E27FC236}">
                  <a16:creationId xmlns=""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51">
              <a:extLst>
                <a:ext uri="{FF2B5EF4-FFF2-40B4-BE49-F238E27FC236}">
                  <a16:creationId xmlns=""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52">
              <a:extLst>
                <a:ext uri="{FF2B5EF4-FFF2-40B4-BE49-F238E27FC236}">
                  <a16:creationId xmlns=""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53">
              <a:extLst>
                <a:ext uri="{FF2B5EF4-FFF2-40B4-BE49-F238E27FC236}">
                  <a16:creationId xmlns=""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54">
              <a:extLst>
                <a:ext uri="{FF2B5EF4-FFF2-40B4-BE49-F238E27FC236}">
                  <a16:creationId xmlns=""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55">
              <a:extLst>
                <a:ext uri="{FF2B5EF4-FFF2-40B4-BE49-F238E27FC236}">
                  <a16:creationId xmlns=""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56">
              <a:extLst>
                <a:ext uri="{FF2B5EF4-FFF2-40B4-BE49-F238E27FC236}">
                  <a16:creationId xmlns=""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57">
              <a:extLst>
                <a:ext uri="{FF2B5EF4-FFF2-40B4-BE49-F238E27FC236}">
                  <a16:creationId xmlns=""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58">
              <a:extLst>
                <a:ext uri="{FF2B5EF4-FFF2-40B4-BE49-F238E27FC236}">
                  <a16:creationId xmlns=""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59">
              <a:extLst>
                <a:ext uri="{FF2B5EF4-FFF2-40B4-BE49-F238E27FC236}">
                  <a16:creationId xmlns=""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60">
              <a:extLst>
                <a:ext uri="{FF2B5EF4-FFF2-40B4-BE49-F238E27FC236}">
                  <a16:creationId xmlns=""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61">
              <a:extLst>
                <a:ext uri="{FF2B5EF4-FFF2-40B4-BE49-F238E27FC236}">
                  <a16:creationId xmlns=""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62">
              <a:extLst>
                <a:ext uri="{FF2B5EF4-FFF2-40B4-BE49-F238E27FC236}">
                  <a16:creationId xmlns=""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63">
              <a:extLst>
                <a:ext uri="{FF2B5EF4-FFF2-40B4-BE49-F238E27FC236}">
                  <a16:creationId xmlns=""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64">
              <a:extLst>
                <a:ext uri="{FF2B5EF4-FFF2-40B4-BE49-F238E27FC236}">
                  <a16:creationId xmlns=""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65">
              <a:extLst>
                <a:ext uri="{FF2B5EF4-FFF2-40B4-BE49-F238E27FC236}">
                  <a16:creationId xmlns=""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66">
              <a:extLst>
                <a:ext uri="{FF2B5EF4-FFF2-40B4-BE49-F238E27FC236}">
                  <a16:creationId xmlns=""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67">
              <a:extLst>
                <a:ext uri="{FF2B5EF4-FFF2-40B4-BE49-F238E27FC236}">
                  <a16:creationId xmlns=""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68">
              <a:extLst>
                <a:ext uri="{FF2B5EF4-FFF2-40B4-BE49-F238E27FC236}">
                  <a16:creationId xmlns=""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69">
              <a:extLst>
                <a:ext uri="{FF2B5EF4-FFF2-40B4-BE49-F238E27FC236}">
                  <a16:creationId xmlns=""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70">
              <a:extLst>
                <a:ext uri="{FF2B5EF4-FFF2-40B4-BE49-F238E27FC236}">
                  <a16:creationId xmlns=""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18" name="Title 1"/>
          <p:cNvSpPr>
            <a:spLocks noGrp="1"/>
          </p:cNvSpPr>
          <p:nvPr userDrawn="1">
            <p:ph type="ctrTitle"/>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a:p>
        </p:txBody>
      </p:sp>
      <p:sp>
        <p:nvSpPr>
          <p:cNvPr id="4" name="Freeform: Shape 3">
            <a:extLst>
              <a:ext uri="{FF2B5EF4-FFF2-40B4-BE49-F238E27FC236}">
                <a16:creationId xmlns=""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5" name="Freeform: Shape 4">
            <a:extLst>
              <a:ext uri="{FF2B5EF4-FFF2-40B4-BE49-F238E27FC236}">
                <a16:creationId xmlns=""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sp>
        <p:nvSpPr>
          <p:cNvPr id="6" name="Freeform: Shape 5">
            <a:extLst>
              <a:ext uri="{FF2B5EF4-FFF2-40B4-BE49-F238E27FC236}">
                <a16:creationId xmlns=""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a:p>
        </p:txBody>
      </p:sp>
      <p:grpSp>
        <p:nvGrpSpPr>
          <p:cNvPr id="76" name="Group 4">
            <a:extLst>
              <a:ext uri="{FF2B5EF4-FFF2-40B4-BE49-F238E27FC236}">
                <a16:creationId xmlns=""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8" name="Freeform 6">
              <a:extLst>
                <a:ext uri="{FF2B5EF4-FFF2-40B4-BE49-F238E27FC236}">
                  <a16:creationId xmlns=""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761285936"/>
      </p:ext>
    </p:extLst>
  </p:cSld>
  <p:clrMapOvr>
    <a:masterClrMapping/>
  </p:clrMapOvr>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pSp>
        <p:nvGrpSpPr>
          <p:cNvPr id="186" name="Group 185">
            <a:extLst>
              <a:ext uri="{FF2B5EF4-FFF2-40B4-BE49-F238E27FC236}">
                <a16:creationId xmlns=""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8" name="Rectangle 6">
              <a:extLst>
                <a:ext uri="{FF2B5EF4-FFF2-40B4-BE49-F238E27FC236}">
                  <a16:creationId xmlns=""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9" name="Rectangle 7">
              <a:extLst>
                <a:ext uri="{FF2B5EF4-FFF2-40B4-BE49-F238E27FC236}">
                  <a16:creationId xmlns=""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90" name="Freeform 8">
              <a:extLst>
                <a:ext uri="{FF2B5EF4-FFF2-40B4-BE49-F238E27FC236}">
                  <a16:creationId xmlns=""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1" name="Freeform 9">
              <a:extLst>
                <a:ext uri="{FF2B5EF4-FFF2-40B4-BE49-F238E27FC236}">
                  <a16:creationId xmlns=""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2" name="Freeform 10">
              <a:extLst>
                <a:ext uri="{FF2B5EF4-FFF2-40B4-BE49-F238E27FC236}">
                  <a16:creationId xmlns=""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3" name="Freeform 11">
              <a:extLst>
                <a:ext uri="{FF2B5EF4-FFF2-40B4-BE49-F238E27FC236}">
                  <a16:creationId xmlns=""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4" name="Freeform 12">
              <a:extLst>
                <a:ext uri="{FF2B5EF4-FFF2-40B4-BE49-F238E27FC236}">
                  <a16:creationId xmlns=""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5" name="Freeform 13">
              <a:extLst>
                <a:ext uri="{FF2B5EF4-FFF2-40B4-BE49-F238E27FC236}">
                  <a16:creationId xmlns=""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6" name="Freeform 14">
              <a:extLst>
                <a:ext uri="{FF2B5EF4-FFF2-40B4-BE49-F238E27FC236}">
                  <a16:creationId xmlns=""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7" name="Freeform 15">
              <a:extLst>
                <a:ext uri="{FF2B5EF4-FFF2-40B4-BE49-F238E27FC236}">
                  <a16:creationId xmlns=""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8" name="Freeform 16">
              <a:extLst>
                <a:ext uri="{FF2B5EF4-FFF2-40B4-BE49-F238E27FC236}">
                  <a16:creationId xmlns=""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199" name="Freeform 17">
              <a:extLst>
                <a:ext uri="{FF2B5EF4-FFF2-40B4-BE49-F238E27FC236}">
                  <a16:creationId xmlns=""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0" name="Freeform 18">
              <a:extLst>
                <a:ext uri="{FF2B5EF4-FFF2-40B4-BE49-F238E27FC236}">
                  <a16:creationId xmlns=""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1" name="Freeform 19">
              <a:extLst>
                <a:ext uri="{FF2B5EF4-FFF2-40B4-BE49-F238E27FC236}">
                  <a16:creationId xmlns=""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2" name="Freeform 20">
              <a:extLst>
                <a:ext uri="{FF2B5EF4-FFF2-40B4-BE49-F238E27FC236}">
                  <a16:creationId xmlns=""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3" name="Freeform 21">
              <a:extLst>
                <a:ext uri="{FF2B5EF4-FFF2-40B4-BE49-F238E27FC236}">
                  <a16:creationId xmlns=""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4" name="Freeform 22">
              <a:extLst>
                <a:ext uri="{FF2B5EF4-FFF2-40B4-BE49-F238E27FC236}">
                  <a16:creationId xmlns=""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5" name="Freeform 23">
              <a:extLst>
                <a:ext uri="{FF2B5EF4-FFF2-40B4-BE49-F238E27FC236}">
                  <a16:creationId xmlns=""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6" name="Freeform 24">
              <a:extLst>
                <a:ext uri="{FF2B5EF4-FFF2-40B4-BE49-F238E27FC236}">
                  <a16:creationId xmlns=""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7" name="Freeform 25">
              <a:extLst>
                <a:ext uri="{FF2B5EF4-FFF2-40B4-BE49-F238E27FC236}">
                  <a16:creationId xmlns=""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8" name="Freeform 26">
              <a:extLst>
                <a:ext uri="{FF2B5EF4-FFF2-40B4-BE49-F238E27FC236}">
                  <a16:creationId xmlns=""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09" name="Freeform 27">
              <a:extLst>
                <a:ext uri="{FF2B5EF4-FFF2-40B4-BE49-F238E27FC236}">
                  <a16:creationId xmlns=""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0" name="Freeform 28">
              <a:extLst>
                <a:ext uri="{FF2B5EF4-FFF2-40B4-BE49-F238E27FC236}">
                  <a16:creationId xmlns=""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1" name="Freeform 29">
              <a:extLst>
                <a:ext uri="{FF2B5EF4-FFF2-40B4-BE49-F238E27FC236}">
                  <a16:creationId xmlns=""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2" name="Freeform 30">
              <a:extLst>
                <a:ext uri="{FF2B5EF4-FFF2-40B4-BE49-F238E27FC236}">
                  <a16:creationId xmlns=""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3" name="Freeform 31">
              <a:extLst>
                <a:ext uri="{FF2B5EF4-FFF2-40B4-BE49-F238E27FC236}">
                  <a16:creationId xmlns=""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4" name="Freeform 32">
              <a:extLst>
                <a:ext uri="{FF2B5EF4-FFF2-40B4-BE49-F238E27FC236}">
                  <a16:creationId xmlns=""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5" name="Freeform 33">
              <a:extLst>
                <a:ext uri="{FF2B5EF4-FFF2-40B4-BE49-F238E27FC236}">
                  <a16:creationId xmlns=""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6" name="Freeform 34">
              <a:extLst>
                <a:ext uri="{FF2B5EF4-FFF2-40B4-BE49-F238E27FC236}">
                  <a16:creationId xmlns=""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7" name="Freeform 35">
              <a:extLst>
                <a:ext uri="{FF2B5EF4-FFF2-40B4-BE49-F238E27FC236}">
                  <a16:creationId xmlns=""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8" name="Freeform 36">
              <a:extLst>
                <a:ext uri="{FF2B5EF4-FFF2-40B4-BE49-F238E27FC236}">
                  <a16:creationId xmlns=""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19" name="Freeform 37">
              <a:extLst>
                <a:ext uri="{FF2B5EF4-FFF2-40B4-BE49-F238E27FC236}">
                  <a16:creationId xmlns=""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0" name="Freeform 38">
              <a:extLst>
                <a:ext uri="{FF2B5EF4-FFF2-40B4-BE49-F238E27FC236}">
                  <a16:creationId xmlns=""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1" name="Freeform 39">
              <a:extLst>
                <a:ext uri="{FF2B5EF4-FFF2-40B4-BE49-F238E27FC236}">
                  <a16:creationId xmlns=""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2" name="Freeform 40">
              <a:extLst>
                <a:ext uri="{FF2B5EF4-FFF2-40B4-BE49-F238E27FC236}">
                  <a16:creationId xmlns=""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3" name="Freeform 41">
              <a:extLst>
                <a:ext uri="{FF2B5EF4-FFF2-40B4-BE49-F238E27FC236}">
                  <a16:creationId xmlns=""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4" name="Freeform 42">
              <a:extLst>
                <a:ext uri="{FF2B5EF4-FFF2-40B4-BE49-F238E27FC236}">
                  <a16:creationId xmlns=""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5" name="Freeform 43">
              <a:extLst>
                <a:ext uri="{FF2B5EF4-FFF2-40B4-BE49-F238E27FC236}">
                  <a16:creationId xmlns=""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6" name="Freeform 44">
              <a:extLst>
                <a:ext uri="{FF2B5EF4-FFF2-40B4-BE49-F238E27FC236}">
                  <a16:creationId xmlns=""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7" name="Freeform 45">
              <a:extLst>
                <a:ext uri="{FF2B5EF4-FFF2-40B4-BE49-F238E27FC236}">
                  <a16:creationId xmlns=""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8" name="Freeform 46">
              <a:extLst>
                <a:ext uri="{FF2B5EF4-FFF2-40B4-BE49-F238E27FC236}">
                  <a16:creationId xmlns=""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29" name="Freeform 47">
              <a:extLst>
                <a:ext uri="{FF2B5EF4-FFF2-40B4-BE49-F238E27FC236}">
                  <a16:creationId xmlns=""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0" name="Freeform 48">
              <a:extLst>
                <a:ext uri="{FF2B5EF4-FFF2-40B4-BE49-F238E27FC236}">
                  <a16:creationId xmlns=""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1" name="Freeform 49">
              <a:extLst>
                <a:ext uri="{FF2B5EF4-FFF2-40B4-BE49-F238E27FC236}">
                  <a16:creationId xmlns=""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2" name="Freeform 50">
              <a:extLst>
                <a:ext uri="{FF2B5EF4-FFF2-40B4-BE49-F238E27FC236}">
                  <a16:creationId xmlns=""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3" name="Freeform 51">
              <a:extLst>
                <a:ext uri="{FF2B5EF4-FFF2-40B4-BE49-F238E27FC236}">
                  <a16:creationId xmlns=""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4" name="Freeform 52">
              <a:extLst>
                <a:ext uri="{FF2B5EF4-FFF2-40B4-BE49-F238E27FC236}">
                  <a16:creationId xmlns=""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5" name="Freeform 53">
              <a:extLst>
                <a:ext uri="{FF2B5EF4-FFF2-40B4-BE49-F238E27FC236}">
                  <a16:creationId xmlns=""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6" name="Freeform 54">
              <a:extLst>
                <a:ext uri="{FF2B5EF4-FFF2-40B4-BE49-F238E27FC236}">
                  <a16:creationId xmlns=""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7" name="Freeform 55">
              <a:extLst>
                <a:ext uri="{FF2B5EF4-FFF2-40B4-BE49-F238E27FC236}">
                  <a16:creationId xmlns=""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8" name="Freeform 56">
              <a:extLst>
                <a:ext uri="{FF2B5EF4-FFF2-40B4-BE49-F238E27FC236}">
                  <a16:creationId xmlns=""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39" name="Freeform 57">
              <a:extLst>
                <a:ext uri="{FF2B5EF4-FFF2-40B4-BE49-F238E27FC236}">
                  <a16:creationId xmlns=""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0" name="Freeform 58">
              <a:extLst>
                <a:ext uri="{FF2B5EF4-FFF2-40B4-BE49-F238E27FC236}">
                  <a16:creationId xmlns=""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1" name="Freeform 59">
              <a:extLst>
                <a:ext uri="{FF2B5EF4-FFF2-40B4-BE49-F238E27FC236}">
                  <a16:creationId xmlns=""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2" name="Freeform 60">
              <a:extLst>
                <a:ext uri="{FF2B5EF4-FFF2-40B4-BE49-F238E27FC236}">
                  <a16:creationId xmlns=""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3" name="Freeform 61">
              <a:extLst>
                <a:ext uri="{FF2B5EF4-FFF2-40B4-BE49-F238E27FC236}">
                  <a16:creationId xmlns=""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4" name="Freeform 62">
              <a:extLst>
                <a:ext uri="{FF2B5EF4-FFF2-40B4-BE49-F238E27FC236}">
                  <a16:creationId xmlns=""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5" name="Freeform 63">
              <a:extLst>
                <a:ext uri="{FF2B5EF4-FFF2-40B4-BE49-F238E27FC236}">
                  <a16:creationId xmlns=""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6" name="Freeform 64">
              <a:extLst>
                <a:ext uri="{FF2B5EF4-FFF2-40B4-BE49-F238E27FC236}">
                  <a16:creationId xmlns=""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7" name="Freeform 65">
              <a:extLst>
                <a:ext uri="{FF2B5EF4-FFF2-40B4-BE49-F238E27FC236}">
                  <a16:creationId xmlns=""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8" name="Freeform 66">
              <a:extLst>
                <a:ext uri="{FF2B5EF4-FFF2-40B4-BE49-F238E27FC236}">
                  <a16:creationId xmlns=""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49" name="Freeform 67">
              <a:extLst>
                <a:ext uri="{FF2B5EF4-FFF2-40B4-BE49-F238E27FC236}">
                  <a16:creationId xmlns=""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0" name="Freeform 68">
              <a:extLst>
                <a:ext uri="{FF2B5EF4-FFF2-40B4-BE49-F238E27FC236}">
                  <a16:creationId xmlns=""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1" name="Freeform 69">
              <a:extLst>
                <a:ext uri="{FF2B5EF4-FFF2-40B4-BE49-F238E27FC236}">
                  <a16:creationId xmlns=""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sp>
          <p:nvSpPr>
            <p:cNvPr id="252" name="Freeform 70">
              <a:extLst>
                <a:ext uri="{FF2B5EF4-FFF2-40B4-BE49-F238E27FC236}">
                  <a16:creationId xmlns=""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a:solidFill>
                  <a:schemeClr val="bg1"/>
                </a:solidFill>
              </a:endParaRPr>
            </a:p>
          </p:txBody>
        </p:sp>
      </p:grpSp>
      <p:sp>
        <p:nvSpPr>
          <p:cNvPr id="263" name="Title 1">
            <a:extLst>
              <a:ext uri="{FF2B5EF4-FFF2-40B4-BE49-F238E27FC236}">
                <a16:creationId xmlns="" xmlns:a16="http://schemas.microsoft.com/office/drawing/2014/main" id="{3F36D6CC-3534-47CC-AECE-83EDA4639FB5}"/>
              </a:ext>
            </a:extLst>
          </p:cNvPr>
          <p:cNvSpPr>
            <a:spLocks noGrp="1"/>
          </p:cNvSpPr>
          <p:nvPr>
            <p:ph type="ctrTitle"/>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264" name="Subtitle 2">
            <a:extLst>
              <a:ext uri="{FF2B5EF4-FFF2-40B4-BE49-F238E27FC236}">
                <a16:creationId xmlns=""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a:p>
          </p:txBody>
        </p:sp>
        <p:sp>
          <p:nvSpPr>
            <p:cNvPr id="79" name="Freeform: Shape 78">
              <a:extLst>
                <a:ext uri="{FF2B5EF4-FFF2-40B4-BE49-F238E27FC236}">
                  <a16:creationId xmlns=""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0" name="Freeform: Shape 79">
              <a:extLst>
                <a:ext uri="{FF2B5EF4-FFF2-40B4-BE49-F238E27FC236}">
                  <a16:creationId xmlns=""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sp>
          <p:nvSpPr>
            <p:cNvPr id="81" name="Freeform: Shape 80">
              <a:extLst>
                <a:ext uri="{FF2B5EF4-FFF2-40B4-BE49-F238E27FC236}">
                  <a16:creationId xmlns=""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a:p>
          </p:txBody>
        </p:sp>
      </p:grpSp>
      <p:grpSp>
        <p:nvGrpSpPr>
          <p:cNvPr id="82" name="Group 4">
            <a:extLst>
              <a:ext uri="{FF2B5EF4-FFF2-40B4-BE49-F238E27FC236}">
                <a16:creationId xmlns=""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4" name="Freeform 6">
              <a:extLst>
                <a:ext uri="{FF2B5EF4-FFF2-40B4-BE49-F238E27FC236}">
                  <a16:creationId xmlns=""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11574529"/>
      </p:ext>
    </p:extLst>
  </p:cSld>
  <p:clrMapOvr>
    <a:masterClrMapping/>
  </p:clrMapOvr>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 xmlns:a16="http://schemas.microsoft.com/office/drawing/2014/main" id="{39369FE1-2141-4E78-8B01-84E57EEFE06A}"/>
              </a:ext>
            </a:extLst>
          </p:cNvPr>
          <p:cNvSpPr>
            <a:spLocks noGrp="1"/>
          </p:cNvSpPr>
          <p:nvPr>
            <p:ph type="dt" sz="half" idx="10"/>
          </p:nvPr>
        </p:nvSpPr>
        <p:spPr/>
        <p:txBody>
          <a:bodyPr/>
          <a:lstStyle/>
          <a:p>
            <a:fld id="{16D63E5D-D4D4-47A0-B3D2-9C348E301267}" type="datetime3">
              <a:rPr lang="en-US" smtClean="0"/>
              <a:t>19 June 2019</a:t>
            </a:fld>
            <a:endParaRPr lang="en-IN" dirty="0"/>
          </a:p>
        </p:txBody>
      </p:sp>
      <p:sp>
        <p:nvSpPr>
          <p:cNvPr id="4" name="Footer Placeholder 3">
            <a:extLst>
              <a:ext uri="{FF2B5EF4-FFF2-40B4-BE49-F238E27FC236}">
                <a16:creationId xmlns="" xmlns:a16="http://schemas.microsoft.com/office/drawing/2014/main" id="{714482B3-B946-42D6-98EA-72EE48EEB847}"/>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 xmlns:a16="http://schemas.microsoft.com/office/drawing/2014/main" id="{272DD5AC-66F0-425C-A9DE-0484513193A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78323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 xmlns:a16="http://schemas.microsoft.com/office/drawing/2014/main" id="{7BD5E823-546D-4100-9D33-42F450A382EF}"/>
              </a:ext>
            </a:extLst>
          </p:cNvPr>
          <p:cNvSpPr>
            <a:spLocks noGrp="1"/>
          </p:cNvSpPr>
          <p:nvPr>
            <p:ph type="dt" sz="half" idx="10"/>
          </p:nvPr>
        </p:nvSpPr>
        <p:spPr/>
        <p:txBody>
          <a:bodyPr/>
          <a:lstStyle/>
          <a:p>
            <a:fld id="{C3A9E02A-78D6-48B7-A389-464ED573BA5D}" type="datetime3">
              <a:rPr lang="en-US" smtClean="0"/>
              <a:t>19 June 2019</a:t>
            </a:fld>
            <a:endParaRPr lang="en-IN" dirty="0"/>
          </a:p>
        </p:txBody>
      </p:sp>
      <p:sp>
        <p:nvSpPr>
          <p:cNvPr id="4" name="Footer Placeholder 3">
            <a:extLst>
              <a:ext uri="{FF2B5EF4-FFF2-40B4-BE49-F238E27FC236}">
                <a16:creationId xmlns="" xmlns:a16="http://schemas.microsoft.com/office/drawing/2014/main" id="{D4EEA008-3E80-49A8-A128-C1EEB8A02F06}"/>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 xmlns:a16="http://schemas.microsoft.com/office/drawing/2014/main" id="{0A192330-2E70-49F4-A5DA-F82320E7080E}"/>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5457041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 xmlns:a16="http://schemas.microsoft.com/office/drawing/2014/main" id="{2073C7F4-1F66-48B4-8A7F-96C64986A204}"/>
              </a:ext>
            </a:extLst>
          </p:cNvPr>
          <p:cNvSpPr>
            <a:spLocks noGrp="1"/>
          </p:cNvSpPr>
          <p:nvPr>
            <p:ph type="dt" sz="half" idx="14"/>
          </p:nvPr>
        </p:nvSpPr>
        <p:spPr/>
        <p:txBody>
          <a:bodyPr/>
          <a:lstStyle/>
          <a:p>
            <a:fld id="{0E49E8CE-5235-4494-B0FD-9ECC8206E96E}" type="datetime3">
              <a:rPr lang="en-US" smtClean="0"/>
              <a:t>19 June 2019</a:t>
            </a:fld>
            <a:endParaRPr lang="en-IN" dirty="0"/>
          </a:p>
        </p:txBody>
      </p:sp>
      <p:sp>
        <p:nvSpPr>
          <p:cNvPr id="6" name="Footer Placeholder 5">
            <a:extLst>
              <a:ext uri="{FF2B5EF4-FFF2-40B4-BE49-F238E27FC236}">
                <a16:creationId xmlns="" xmlns:a16="http://schemas.microsoft.com/office/drawing/2014/main" id="{628F1198-1F5C-4C8B-A7E4-2658430FBCFA}"/>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 xmlns:a16="http://schemas.microsoft.com/office/drawing/2014/main" id="{86EA2D1B-5973-42E9-87B4-02C40C0EF1B0}"/>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4500132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 xmlns:a16="http://schemas.microsoft.com/office/drawing/2014/main" id="{118571DE-086F-444C-976E-D386CED54CF9}"/>
              </a:ext>
            </a:extLst>
          </p:cNvPr>
          <p:cNvSpPr>
            <a:spLocks noGrp="1"/>
          </p:cNvSpPr>
          <p:nvPr>
            <p:ph type="dt" sz="half" idx="13"/>
          </p:nvPr>
        </p:nvSpPr>
        <p:spPr/>
        <p:txBody>
          <a:bodyPr/>
          <a:lstStyle/>
          <a:p>
            <a:fld id="{CFB1ADCF-7548-48F2-B4E3-18B2C0EE8460}" type="datetime3">
              <a:rPr lang="en-US" smtClean="0"/>
              <a:t>19 June 2019</a:t>
            </a:fld>
            <a:endParaRPr lang="en-IN" dirty="0"/>
          </a:p>
        </p:txBody>
      </p:sp>
      <p:sp>
        <p:nvSpPr>
          <p:cNvPr id="6" name="Footer Placeholder 5">
            <a:extLst>
              <a:ext uri="{FF2B5EF4-FFF2-40B4-BE49-F238E27FC236}">
                <a16:creationId xmlns="" xmlns:a16="http://schemas.microsoft.com/office/drawing/2014/main" id="{A5178D09-F6E9-4981-B6E0-209D099207E6}"/>
              </a:ext>
            </a:extLst>
          </p:cNvPr>
          <p:cNvSpPr>
            <a:spLocks noGrp="1"/>
          </p:cNvSpPr>
          <p:nvPr>
            <p:ph type="ftr" sz="quarter" idx="14"/>
          </p:nvPr>
        </p:nvSpPr>
        <p:spPr/>
        <p:txBody>
          <a:bodyPr/>
          <a:lstStyle/>
          <a:p>
            <a:r>
              <a:rPr lang="en-IN"/>
              <a:t>Presentation title</a:t>
            </a:r>
            <a:endParaRPr lang="en-IN" dirty="0"/>
          </a:p>
        </p:txBody>
      </p:sp>
      <p:sp>
        <p:nvSpPr>
          <p:cNvPr id="7" name="Slide Number Placeholder 6">
            <a:extLst>
              <a:ext uri="{FF2B5EF4-FFF2-40B4-BE49-F238E27FC236}">
                <a16:creationId xmlns="" xmlns:a16="http://schemas.microsoft.com/office/drawing/2014/main" id="{BAE170B6-45D3-4E0A-A799-1F973EAAC5EC}"/>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710894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 xmlns:a16="http://schemas.microsoft.com/office/drawing/2014/main" id="{40354617-5A1F-4D8E-8075-F2918D0E9DCE}"/>
              </a:ext>
            </a:extLst>
          </p:cNvPr>
          <p:cNvSpPr>
            <a:spLocks noGrp="1"/>
          </p:cNvSpPr>
          <p:nvPr>
            <p:ph type="dt" sz="half" idx="10"/>
          </p:nvPr>
        </p:nvSpPr>
        <p:spPr/>
        <p:txBody>
          <a:bodyPr/>
          <a:lstStyle/>
          <a:p>
            <a:fld id="{9166D130-B426-4A46-85E5-B0049A4DA5C7}" type="datetime3">
              <a:rPr lang="en-US" smtClean="0"/>
              <a:t>19 June 2019</a:t>
            </a:fld>
            <a:endParaRPr lang="en-IN" dirty="0"/>
          </a:p>
        </p:txBody>
      </p:sp>
      <p:sp>
        <p:nvSpPr>
          <p:cNvPr id="5" name="Footer Placeholder 4">
            <a:extLst>
              <a:ext uri="{FF2B5EF4-FFF2-40B4-BE49-F238E27FC236}">
                <a16:creationId xmlns="" xmlns:a16="http://schemas.microsoft.com/office/drawing/2014/main" id="{C9DAB026-E283-44F4-8795-984385684671}"/>
              </a:ext>
            </a:extLst>
          </p:cNvPr>
          <p:cNvSpPr>
            <a:spLocks noGrp="1"/>
          </p:cNvSpPr>
          <p:nvPr>
            <p:ph type="ftr" sz="quarter" idx="11"/>
          </p:nvPr>
        </p:nvSpPr>
        <p:spPr/>
        <p:txBody>
          <a:bodyPr/>
          <a:lstStyle/>
          <a:p>
            <a:r>
              <a:rPr lang="en-IN"/>
              <a:t>Presentation title</a:t>
            </a:r>
            <a:endParaRPr lang="en-IN" dirty="0"/>
          </a:p>
        </p:txBody>
      </p:sp>
      <p:sp>
        <p:nvSpPr>
          <p:cNvPr id="6" name="Slide Number Placeholder 5">
            <a:extLst>
              <a:ext uri="{FF2B5EF4-FFF2-40B4-BE49-F238E27FC236}">
                <a16:creationId xmlns="" xmlns:a16="http://schemas.microsoft.com/office/drawing/2014/main" id="{AA3657FA-64A4-4818-8A20-F1ACA6AC5921}"/>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64607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 xmlns:a16="http://schemas.microsoft.com/office/drawing/2014/main" id="{38FDA286-FC7C-4768-AFFF-1618056D687D}"/>
              </a:ext>
            </a:extLst>
          </p:cNvPr>
          <p:cNvSpPr>
            <a:spLocks noGrp="1"/>
          </p:cNvSpPr>
          <p:nvPr>
            <p:ph type="dt" sz="half" idx="14"/>
          </p:nvPr>
        </p:nvSpPr>
        <p:spPr/>
        <p:txBody>
          <a:bodyPr/>
          <a:lstStyle/>
          <a:p>
            <a:fld id="{FAA65521-E907-4B6A-8E88-DD4BEE4ED137}" type="datetime3">
              <a:rPr lang="en-US" smtClean="0"/>
              <a:t>19 June 2019</a:t>
            </a:fld>
            <a:endParaRPr lang="en-IN" dirty="0"/>
          </a:p>
        </p:txBody>
      </p:sp>
      <p:sp>
        <p:nvSpPr>
          <p:cNvPr id="6" name="Footer Placeholder 5">
            <a:extLst>
              <a:ext uri="{FF2B5EF4-FFF2-40B4-BE49-F238E27FC236}">
                <a16:creationId xmlns="" xmlns:a16="http://schemas.microsoft.com/office/drawing/2014/main" id="{69C73E4D-1EBD-404A-B8F4-9B8AD7336F33}"/>
              </a:ext>
            </a:extLst>
          </p:cNvPr>
          <p:cNvSpPr>
            <a:spLocks noGrp="1"/>
          </p:cNvSpPr>
          <p:nvPr>
            <p:ph type="ftr" sz="quarter" idx="15"/>
          </p:nvPr>
        </p:nvSpPr>
        <p:spPr/>
        <p:txBody>
          <a:bodyPr/>
          <a:lstStyle/>
          <a:p>
            <a:r>
              <a:rPr lang="en-US"/>
              <a:t>Presentation title</a:t>
            </a:r>
            <a:endParaRPr lang="en-US" dirty="0"/>
          </a:p>
        </p:txBody>
      </p:sp>
      <p:sp>
        <p:nvSpPr>
          <p:cNvPr id="7" name="Slide Number Placeholder 6">
            <a:extLst>
              <a:ext uri="{FF2B5EF4-FFF2-40B4-BE49-F238E27FC236}">
                <a16:creationId xmlns="" xmlns:a16="http://schemas.microsoft.com/office/drawing/2014/main" id="{D159C267-49E7-46A8-B353-C5EB81154AB5}"/>
              </a:ext>
            </a:extLst>
          </p:cNvPr>
          <p:cNvSpPr>
            <a:spLocks noGrp="1"/>
          </p:cNvSpPr>
          <p:nvPr>
            <p:ph type="sldNum" sz="quarter" idx="16"/>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1406391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 xmlns:a16="http://schemas.microsoft.com/office/drawing/2014/main" id="{D00C2D9D-B0D7-494E-9184-FCD6E94AACE5}"/>
              </a:ext>
            </a:extLst>
          </p:cNvPr>
          <p:cNvSpPr>
            <a:spLocks noGrp="1"/>
          </p:cNvSpPr>
          <p:nvPr>
            <p:ph type="dt" sz="half" idx="11"/>
          </p:nvPr>
        </p:nvSpPr>
        <p:spPr/>
        <p:txBody>
          <a:bodyPr/>
          <a:lstStyle/>
          <a:p>
            <a:fld id="{6A95EDC0-9791-477B-BA1D-1692FE9BFBAA}" type="datetime3">
              <a:rPr lang="en-US" smtClean="0"/>
              <a:t>19 June 2019</a:t>
            </a:fld>
            <a:endParaRPr lang="en-IN" dirty="0"/>
          </a:p>
        </p:txBody>
      </p:sp>
      <p:sp>
        <p:nvSpPr>
          <p:cNvPr id="3" name="Footer Placeholder 2">
            <a:extLst>
              <a:ext uri="{FF2B5EF4-FFF2-40B4-BE49-F238E27FC236}">
                <a16:creationId xmlns="" xmlns:a16="http://schemas.microsoft.com/office/drawing/2014/main" id="{587FD91A-AB40-450B-8784-9A5D99C62D81}"/>
              </a:ext>
            </a:extLst>
          </p:cNvPr>
          <p:cNvSpPr>
            <a:spLocks noGrp="1"/>
          </p:cNvSpPr>
          <p:nvPr>
            <p:ph type="ftr" sz="quarter" idx="12"/>
          </p:nvPr>
        </p:nvSpPr>
        <p:spPr/>
        <p:txBody>
          <a:bodyPr/>
          <a:lstStyle/>
          <a:p>
            <a:r>
              <a:rPr lang="en-IN"/>
              <a:t>Presentation title</a:t>
            </a:r>
            <a:endParaRPr lang="en-IN" dirty="0"/>
          </a:p>
        </p:txBody>
      </p:sp>
      <p:sp>
        <p:nvSpPr>
          <p:cNvPr id="4" name="Slide Number Placeholder 3">
            <a:extLst>
              <a:ext uri="{FF2B5EF4-FFF2-40B4-BE49-F238E27FC236}">
                <a16:creationId xmlns="" xmlns:a16="http://schemas.microsoft.com/office/drawing/2014/main" id="{C2CE5F90-7113-4FA1-AFCF-3BC8EF01000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6294362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 xmlns:a16="http://schemas.microsoft.com/office/drawing/2014/main" id="{88C87A56-4269-4E89-A9DC-9C8F44424A97}"/>
              </a:ext>
            </a:extLst>
          </p:cNvPr>
          <p:cNvSpPr>
            <a:spLocks noGrp="1"/>
          </p:cNvSpPr>
          <p:nvPr>
            <p:ph type="dt" sz="half" idx="11"/>
          </p:nvPr>
        </p:nvSpPr>
        <p:spPr/>
        <p:txBody>
          <a:bodyPr/>
          <a:lstStyle/>
          <a:p>
            <a:fld id="{BBFBFE83-FB75-47BB-81F0-F0FF13E5BA5A}" type="datetime3">
              <a:rPr lang="en-US" smtClean="0"/>
              <a:t>19 June 2019</a:t>
            </a:fld>
            <a:endParaRPr lang="en-IN" dirty="0"/>
          </a:p>
        </p:txBody>
      </p:sp>
      <p:sp>
        <p:nvSpPr>
          <p:cNvPr id="3" name="Footer Placeholder 2">
            <a:extLst>
              <a:ext uri="{FF2B5EF4-FFF2-40B4-BE49-F238E27FC236}">
                <a16:creationId xmlns="" xmlns:a16="http://schemas.microsoft.com/office/drawing/2014/main" id="{E0FA45C8-6E1A-407F-B671-050EFF08143B}"/>
              </a:ext>
            </a:extLst>
          </p:cNvPr>
          <p:cNvSpPr>
            <a:spLocks noGrp="1"/>
          </p:cNvSpPr>
          <p:nvPr>
            <p:ph type="ftr" sz="quarter" idx="12"/>
          </p:nvPr>
        </p:nvSpPr>
        <p:spPr/>
        <p:txBody>
          <a:bodyPr/>
          <a:lstStyle/>
          <a:p>
            <a:r>
              <a:rPr lang="en-IN"/>
              <a:t>Presentation title</a:t>
            </a:r>
            <a:endParaRPr lang="en-IN" dirty="0"/>
          </a:p>
        </p:txBody>
      </p:sp>
      <p:sp>
        <p:nvSpPr>
          <p:cNvPr id="4" name="Slide Number Placeholder 3">
            <a:extLst>
              <a:ext uri="{FF2B5EF4-FFF2-40B4-BE49-F238E27FC236}">
                <a16:creationId xmlns="" xmlns:a16="http://schemas.microsoft.com/office/drawing/2014/main" id="{91A593FC-3F10-4238-9F6D-C447302109D8}"/>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493119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a:p>
        </p:txBody>
      </p:sp>
      <p:sp>
        <p:nvSpPr>
          <p:cNvPr id="5" name="Text Placeholder 4">
            <a:extLst>
              <a:ext uri="{FF2B5EF4-FFF2-40B4-BE49-F238E27FC236}">
                <a16:creationId xmlns=""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 xmlns:a16="http://schemas.microsoft.com/office/drawing/2014/main" id="{E3EABBDA-A77F-45A2-9996-90CD0EE5C388}"/>
              </a:ext>
            </a:extLst>
          </p:cNvPr>
          <p:cNvSpPr>
            <a:spLocks noGrp="1"/>
          </p:cNvSpPr>
          <p:nvPr>
            <p:ph type="dt" sz="half" idx="13"/>
          </p:nvPr>
        </p:nvSpPr>
        <p:spPr/>
        <p:txBody>
          <a:bodyPr/>
          <a:lstStyle/>
          <a:p>
            <a:fld id="{1057AB47-DE48-402E-B5B7-CB9A0D0B7D44}" type="datetime3">
              <a:rPr lang="en-US" smtClean="0"/>
              <a:t>19 June 2019</a:t>
            </a:fld>
            <a:endParaRPr lang="en-IN" dirty="0"/>
          </a:p>
        </p:txBody>
      </p:sp>
      <p:sp>
        <p:nvSpPr>
          <p:cNvPr id="3" name="Footer Placeholder 2">
            <a:extLst>
              <a:ext uri="{FF2B5EF4-FFF2-40B4-BE49-F238E27FC236}">
                <a16:creationId xmlns="" xmlns:a16="http://schemas.microsoft.com/office/drawing/2014/main" id="{0F883B36-3BA3-42B4-A811-65C0AF01A86F}"/>
              </a:ext>
            </a:extLst>
          </p:cNvPr>
          <p:cNvSpPr>
            <a:spLocks noGrp="1"/>
          </p:cNvSpPr>
          <p:nvPr>
            <p:ph type="ftr" sz="quarter" idx="14"/>
          </p:nvPr>
        </p:nvSpPr>
        <p:spPr/>
        <p:txBody>
          <a:bodyPr/>
          <a:lstStyle/>
          <a:p>
            <a:r>
              <a:rPr lang="en-IN"/>
              <a:t>Presentation title</a:t>
            </a:r>
            <a:endParaRPr lang="en-IN" dirty="0"/>
          </a:p>
        </p:txBody>
      </p:sp>
      <p:sp>
        <p:nvSpPr>
          <p:cNvPr id="4" name="Slide Number Placeholder 3">
            <a:extLst>
              <a:ext uri="{FF2B5EF4-FFF2-40B4-BE49-F238E27FC236}">
                <a16:creationId xmlns="" xmlns:a16="http://schemas.microsoft.com/office/drawing/2014/main" id="{89D9C98C-F30E-45BC-A1D9-67DB57119DCE}"/>
              </a:ext>
            </a:extLst>
          </p:cNvPr>
          <p:cNvSpPr>
            <a:spLocks noGrp="1"/>
          </p:cNvSpPr>
          <p:nvPr>
            <p:ph type="sldNum" sz="quarter" idx="15"/>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6786273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a:p>
        </p:txBody>
      </p:sp>
      <p:sp>
        <p:nvSpPr>
          <p:cNvPr id="10" name="Text Placeholder 16">
            <a:extLst>
              <a:ext uri="{FF2B5EF4-FFF2-40B4-BE49-F238E27FC236}">
                <a16:creationId xmlns=""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 xmlns:a16="http://schemas.microsoft.com/office/drawing/2014/main" id="{DA661012-3455-4F88-94AD-14869D2D5405}"/>
              </a:ext>
            </a:extLst>
          </p:cNvPr>
          <p:cNvSpPr>
            <a:spLocks noGrp="1"/>
          </p:cNvSpPr>
          <p:nvPr>
            <p:ph type="dt" sz="half" idx="19"/>
          </p:nvPr>
        </p:nvSpPr>
        <p:spPr/>
        <p:txBody>
          <a:bodyPr/>
          <a:lstStyle/>
          <a:p>
            <a:fld id="{86AD1DFC-053D-4B86-B715-9C611EC38679}" type="datetime3">
              <a:rPr lang="en-US" smtClean="0"/>
              <a:t>19 June 2019</a:t>
            </a:fld>
            <a:endParaRPr lang="en-IN" dirty="0"/>
          </a:p>
        </p:txBody>
      </p:sp>
      <p:sp>
        <p:nvSpPr>
          <p:cNvPr id="4" name="Footer Placeholder 3">
            <a:extLst>
              <a:ext uri="{FF2B5EF4-FFF2-40B4-BE49-F238E27FC236}">
                <a16:creationId xmlns="" xmlns:a16="http://schemas.microsoft.com/office/drawing/2014/main" id="{F21FBA45-9D10-4CA1-B5FE-DF08BC4B79DE}"/>
              </a:ext>
            </a:extLst>
          </p:cNvPr>
          <p:cNvSpPr>
            <a:spLocks noGrp="1"/>
          </p:cNvSpPr>
          <p:nvPr>
            <p:ph type="ftr" sz="quarter" idx="20"/>
          </p:nvPr>
        </p:nvSpPr>
        <p:spPr/>
        <p:txBody>
          <a:bodyPr/>
          <a:lstStyle/>
          <a:p>
            <a:r>
              <a:rPr lang="en-IN"/>
              <a:t>Presentation title</a:t>
            </a:r>
            <a:endParaRPr lang="en-IN" dirty="0"/>
          </a:p>
        </p:txBody>
      </p:sp>
      <p:sp>
        <p:nvSpPr>
          <p:cNvPr id="6" name="Slide Number Placeholder 5">
            <a:extLst>
              <a:ext uri="{FF2B5EF4-FFF2-40B4-BE49-F238E27FC236}">
                <a16:creationId xmlns="" xmlns:a16="http://schemas.microsoft.com/office/drawing/2014/main" id="{611C45D8-BA71-4A92-82B2-C059AF6B6702}"/>
              </a:ext>
            </a:extLst>
          </p:cNvPr>
          <p:cNvSpPr>
            <a:spLocks noGrp="1"/>
          </p:cNvSpPr>
          <p:nvPr>
            <p:ph type="sldNum" sz="quarter" idx="21"/>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525441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2" name="Date Placeholder 2">
            <a:extLst>
              <a:ext uri="{FF2B5EF4-FFF2-40B4-BE49-F238E27FC236}">
                <a16:creationId xmlns="" xmlns:a16="http://schemas.microsoft.com/office/drawing/2014/main" id="{4C1DA39D-5D13-4872-BC0A-CB8AB5BA72E1}"/>
              </a:ext>
            </a:extLst>
          </p:cNvPr>
          <p:cNvSpPr>
            <a:spLocks noGrp="1"/>
          </p:cNvSpPr>
          <p:nvPr>
            <p:ph type="dt" sz="half" idx="19"/>
          </p:nvPr>
        </p:nvSpPr>
        <p:spPr>
          <a:xfrm>
            <a:off x="1428928" y="6471244"/>
            <a:ext cx="1191258" cy="180000"/>
          </a:xfrm>
        </p:spPr>
        <p:txBody>
          <a:bodyPr/>
          <a:lstStyle>
            <a:lvl1pPr>
              <a:defRPr>
                <a:solidFill>
                  <a:schemeClr val="tx1"/>
                </a:solidFill>
              </a:defRPr>
            </a:lvl1pPr>
          </a:lstStyle>
          <a:p>
            <a:fld id="{86AD1DFC-053D-4B86-B715-9C611EC38679}" type="datetime3">
              <a:rPr lang="en-US" smtClean="0"/>
              <a:pPr/>
              <a:t>19 June 2019</a:t>
            </a:fld>
            <a:endParaRPr lang="en-US" dirty="0"/>
          </a:p>
        </p:txBody>
      </p:sp>
      <p:sp>
        <p:nvSpPr>
          <p:cNvPr id="3" name="Footer Placeholder 3">
            <a:extLst>
              <a:ext uri="{FF2B5EF4-FFF2-40B4-BE49-F238E27FC236}">
                <a16:creationId xmlns="" xmlns:a16="http://schemas.microsoft.com/office/drawing/2014/main" id="{C6805F9C-AE33-484C-B4D0-CAEB9CD9CE08}"/>
              </a:ext>
            </a:extLst>
          </p:cNvPr>
          <p:cNvSpPr>
            <a:spLocks noGrp="1"/>
          </p:cNvSpPr>
          <p:nvPr>
            <p:ph type="ftr" sz="quarter" idx="20"/>
          </p:nvPr>
        </p:nvSpPr>
        <p:spPr>
          <a:xfrm>
            <a:off x="3239188" y="6471244"/>
            <a:ext cx="3086100" cy="180000"/>
          </a:xfrm>
        </p:spPr>
        <p:txBody>
          <a:bodyPr/>
          <a:lstStyle>
            <a:lvl1pPr>
              <a:defRPr>
                <a:solidFill>
                  <a:schemeClr val="tx1"/>
                </a:solidFill>
              </a:defRPr>
            </a:lvl1pPr>
          </a:lstStyle>
          <a:p>
            <a:r>
              <a:rPr lang="en-IN" dirty="0"/>
              <a:t>Presentation title</a:t>
            </a:r>
          </a:p>
        </p:txBody>
      </p:sp>
      <p:sp>
        <p:nvSpPr>
          <p:cNvPr id="4" name="Slide Number Placeholder 5">
            <a:extLst>
              <a:ext uri="{FF2B5EF4-FFF2-40B4-BE49-F238E27FC236}">
                <a16:creationId xmlns="" xmlns:a16="http://schemas.microsoft.com/office/drawing/2014/main" id="{12804EB2-F7DB-4D56-A6D4-7706480DB272}"/>
              </a:ext>
            </a:extLst>
          </p:cNvPr>
          <p:cNvSpPr>
            <a:spLocks noGrp="1"/>
          </p:cNvSpPr>
          <p:nvPr>
            <p:ph type="sldNum" sz="quarter" idx="21"/>
          </p:nvPr>
        </p:nvSpPr>
        <p:spPr>
          <a:xfrm>
            <a:off x="617221" y="6471244"/>
            <a:ext cx="663066" cy="180000"/>
          </a:xfrm>
        </p:spPr>
        <p:txBody>
          <a:bodyPr/>
          <a:lstStyle>
            <a:lvl1pPr>
              <a:defRPr>
                <a:solidFill>
                  <a:schemeClr val="tx1"/>
                </a:solidFill>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95650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 xmlns:a16="http://schemas.microsoft.com/office/drawing/2014/main" id="{8BEFDBB3-7C34-4E5E-AD13-1B49910A2654}"/>
              </a:ext>
            </a:extLst>
          </p:cNvPr>
          <p:cNvSpPr>
            <a:spLocks noGrp="1"/>
          </p:cNvSpPr>
          <p:nvPr>
            <p:ph type="dt" sz="half" idx="10"/>
          </p:nvPr>
        </p:nvSpPr>
        <p:spPr/>
        <p:txBody>
          <a:bodyPr/>
          <a:lstStyle/>
          <a:p>
            <a:fld id="{32C4D46D-36B7-425F-AEB7-676F0E436ACC}" type="datetime3">
              <a:rPr lang="en-US" smtClean="0"/>
              <a:t>19 June 2019</a:t>
            </a:fld>
            <a:endParaRPr lang="en-IN" dirty="0"/>
          </a:p>
        </p:txBody>
      </p:sp>
      <p:sp>
        <p:nvSpPr>
          <p:cNvPr id="5" name="Footer Placeholder 4">
            <a:extLst>
              <a:ext uri="{FF2B5EF4-FFF2-40B4-BE49-F238E27FC236}">
                <a16:creationId xmlns="" xmlns:a16="http://schemas.microsoft.com/office/drawing/2014/main" id="{DAD0F565-A080-4523-A04C-6DEE2789C33A}"/>
              </a:ext>
            </a:extLst>
          </p:cNvPr>
          <p:cNvSpPr>
            <a:spLocks noGrp="1"/>
          </p:cNvSpPr>
          <p:nvPr>
            <p:ph type="ftr" sz="quarter" idx="11"/>
          </p:nvPr>
        </p:nvSpPr>
        <p:spPr/>
        <p:txBody>
          <a:bodyPr/>
          <a:lstStyle/>
          <a:p>
            <a:r>
              <a:rPr lang="en-IN"/>
              <a:t>Presentation title</a:t>
            </a:r>
            <a:endParaRPr lang="en-IN" dirty="0"/>
          </a:p>
        </p:txBody>
      </p:sp>
      <p:sp>
        <p:nvSpPr>
          <p:cNvPr id="6" name="Slide Number Placeholder 5">
            <a:extLst>
              <a:ext uri="{FF2B5EF4-FFF2-40B4-BE49-F238E27FC236}">
                <a16:creationId xmlns="" xmlns:a16="http://schemas.microsoft.com/office/drawing/2014/main" id="{A6977AFB-BAAB-4831-9B67-3646A934EC34}"/>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6075811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 xmlns:a16="http://schemas.microsoft.com/office/drawing/2014/main" id="{8C197511-0A94-4CF5-9020-59041E7FD02E}"/>
              </a:ext>
            </a:extLst>
          </p:cNvPr>
          <p:cNvSpPr>
            <a:spLocks noGrp="1"/>
          </p:cNvSpPr>
          <p:nvPr>
            <p:ph type="dt" sz="half" idx="10"/>
          </p:nvPr>
        </p:nvSpPr>
        <p:spPr/>
        <p:txBody>
          <a:bodyPr/>
          <a:lstStyle/>
          <a:p>
            <a:fld id="{C9683591-978A-463D-B9B3-9852A288C9B6}" type="datetime3">
              <a:rPr lang="en-US" smtClean="0"/>
              <a:t>19 June 2019</a:t>
            </a:fld>
            <a:endParaRPr lang="en-IN" dirty="0"/>
          </a:p>
        </p:txBody>
      </p:sp>
      <p:sp>
        <p:nvSpPr>
          <p:cNvPr id="4" name="Footer Placeholder 3">
            <a:extLst>
              <a:ext uri="{FF2B5EF4-FFF2-40B4-BE49-F238E27FC236}">
                <a16:creationId xmlns="" xmlns:a16="http://schemas.microsoft.com/office/drawing/2014/main" id="{C2EEF30F-48C0-4828-BF78-0AF655745C19}"/>
              </a:ext>
            </a:extLst>
          </p:cNvPr>
          <p:cNvSpPr>
            <a:spLocks noGrp="1"/>
          </p:cNvSpPr>
          <p:nvPr>
            <p:ph type="ftr" sz="quarter" idx="11"/>
          </p:nvPr>
        </p:nvSpPr>
        <p:spPr/>
        <p:txBody>
          <a:bodyPr/>
          <a:lstStyle/>
          <a:p>
            <a:r>
              <a:rPr lang="en-IN"/>
              <a:t>Presentation title</a:t>
            </a:r>
            <a:endParaRPr lang="en-IN" dirty="0"/>
          </a:p>
        </p:txBody>
      </p:sp>
      <p:sp>
        <p:nvSpPr>
          <p:cNvPr id="5" name="Slide Number Placeholder 4">
            <a:extLst>
              <a:ext uri="{FF2B5EF4-FFF2-40B4-BE49-F238E27FC236}">
                <a16:creationId xmlns="" xmlns:a16="http://schemas.microsoft.com/office/drawing/2014/main" id="{9284586F-9A9C-4BEB-AF2F-2F8B1B885C37}"/>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5761593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 xmlns:a16="http://schemas.microsoft.com/office/drawing/2014/main" id="{D64DE21E-2E07-4ED3-B534-8AED469C8F64}"/>
              </a:ext>
            </a:extLst>
          </p:cNvPr>
          <p:cNvSpPr>
            <a:spLocks noGrp="1"/>
          </p:cNvSpPr>
          <p:nvPr>
            <p:ph type="dt" sz="half" idx="10"/>
          </p:nvPr>
        </p:nvSpPr>
        <p:spPr/>
        <p:txBody>
          <a:bodyPr/>
          <a:lstStyle/>
          <a:p>
            <a:fld id="{FE6CAE4F-17A3-4837-8418-FB6AD56A8907}" type="datetime3">
              <a:rPr lang="en-US" smtClean="0"/>
              <a:t>19 June 2019</a:t>
            </a:fld>
            <a:endParaRPr lang="en-IN" dirty="0"/>
          </a:p>
        </p:txBody>
      </p:sp>
      <p:sp>
        <p:nvSpPr>
          <p:cNvPr id="6" name="Footer Placeholder 5">
            <a:extLst>
              <a:ext uri="{FF2B5EF4-FFF2-40B4-BE49-F238E27FC236}">
                <a16:creationId xmlns="" xmlns:a16="http://schemas.microsoft.com/office/drawing/2014/main" id="{D8601461-720E-4840-BF9B-D9C7BF8C9E4E}"/>
              </a:ext>
            </a:extLst>
          </p:cNvPr>
          <p:cNvSpPr>
            <a:spLocks noGrp="1"/>
          </p:cNvSpPr>
          <p:nvPr>
            <p:ph type="ftr" sz="quarter" idx="11"/>
          </p:nvPr>
        </p:nvSpPr>
        <p:spPr/>
        <p:txBody>
          <a:bodyPr/>
          <a:lstStyle/>
          <a:p>
            <a:r>
              <a:rPr lang="en-IN"/>
              <a:t>Presentation title</a:t>
            </a:r>
            <a:endParaRPr lang="en-IN" dirty="0"/>
          </a:p>
        </p:txBody>
      </p:sp>
      <p:sp>
        <p:nvSpPr>
          <p:cNvPr id="7" name="Slide Number Placeholder 6">
            <a:extLst>
              <a:ext uri="{FF2B5EF4-FFF2-40B4-BE49-F238E27FC236}">
                <a16:creationId xmlns="" xmlns:a16="http://schemas.microsoft.com/office/drawing/2014/main" id="{AAACE970-AAFF-42C7-8A32-759BAA7BA43A}"/>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954644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 xmlns:a16="http://schemas.microsoft.com/office/drawing/2014/main" id="{457DDD53-DA5D-4F66-8EAA-913A40461E30}"/>
              </a:ext>
            </a:extLst>
          </p:cNvPr>
          <p:cNvSpPr>
            <a:spLocks noGrp="1"/>
          </p:cNvSpPr>
          <p:nvPr>
            <p:ph type="dt" sz="half" idx="13"/>
          </p:nvPr>
        </p:nvSpPr>
        <p:spPr/>
        <p:txBody>
          <a:bodyPr/>
          <a:lstStyle/>
          <a:p>
            <a:fld id="{B2FB67F6-71E2-4CE9-9767-63F7E639F73F}" type="datetime3">
              <a:rPr lang="en-US" smtClean="0"/>
              <a:t>19 June 2019</a:t>
            </a:fld>
            <a:endParaRPr lang="en-IN" dirty="0"/>
          </a:p>
        </p:txBody>
      </p:sp>
      <p:sp>
        <p:nvSpPr>
          <p:cNvPr id="6" name="Footer Placeholder 5">
            <a:extLst>
              <a:ext uri="{FF2B5EF4-FFF2-40B4-BE49-F238E27FC236}">
                <a16:creationId xmlns="" xmlns:a16="http://schemas.microsoft.com/office/drawing/2014/main" id="{89A18168-B280-402E-8310-35BC958D390B}"/>
              </a:ext>
            </a:extLst>
          </p:cNvPr>
          <p:cNvSpPr>
            <a:spLocks noGrp="1"/>
          </p:cNvSpPr>
          <p:nvPr>
            <p:ph type="ftr" sz="quarter" idx="14"/>
          </p:nvPr>
        </p:nvSpPr>
        <p:spPr/>
        <p:txBody>
          <a:bodyPr/>
          <a:lstStyle/>
          <a:p>
            <a:r>
              <a:rPr lang="en-US"/>
              <a:t>Presentation title</a:t>
            </a:r>
            <a:endParaRPr lang="en-US" dirty="0"/>
          </a:p>
        </p:txBody>
      </p:sp>
      <p:sp>
        <p:nvSpPr>
          <p:cNvPr id="7" name="Slide Number Placeholder 6">
            <a:extLst>
              <a:ext uri="{FF2B5EF4-FFF2-40B4-BE49-F238E27FC236}">
                <a16:creationId xmlns="" xmlns:a16="http://schemas.microsoft.com/office/drawing/2014/main" id="{97D562B9-5194-4705-ABBD-89576E2CC7A3}"/>
              </a:ext>
            </a:extLst>
          </p:cNvPr>
          <p:cNvSpPr>
            <a:spLocks noGrp="1"/>
          </p:cNvSpPr>
          <p:nvPr>
            <p:ph type="sldNum" sz="quarter" idx="15"/>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531381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 xmlns:a16="http://schemas.microsoft.com/office/drawing/2014/main" id="{6A3CD3F7-62DC-4CC4-8F34-C353DB087D7C}"/>
              </a:ext>
            </a:extLst>
          </p:cNvPr>
          <p:cNvSpPr>
            <a:spLocks noGrp="1"/>
          </p:cNvSpPr>
          <p:nvPr>
            <p:ph type="dt" sz="half" idx="14"/>
          </p:nvPr>
        </p:nvSpPr>
        <p:spPr/>
        <p:txBody>
          <a:bodyPr/>
          <a:lstStyle/>
          <a:p>
            <a:fld id="{029E1942-EB53-47E3-BCA7-F99D05C795EC}" type="datetime3">
              <a:rPr lang="en-US" smtClean="0"/>
              <a:t>19 June 2019</a:t>
            </a:fld>
            <a:endParaRPr lang="en-IN" dirty="0"/>
          </a:p>
        </p:txBody>
      </p:sp>
      <p:sp>
        <p:nvSpPr>
          <p:cNvPr id="6" name="Footer Placeholder 5">
            <a:extLst>
              <a:ext uri="{FF2B5EF4-FFF2-40B4-BE49-F238E27FC236}">
                <a16:creationId xmlns="" xmlns:a16="http://schemas.microsoft.com/office/drawing/2014/main" id="{4BD2EC01-3D34-4D32-9B76-5269D1AA4651}"/>
              </a:ext>
            </a:extLst>
          </p:cNvPr>
          <p:cNvSpPr>
            <a:spLocks noGrp="1"/>
          </p:cNvSpPr>
          <p:nvPr>
            <p:ph type="ftr" sz="quarter" idx="15"/>
          </p:nvPr>
        </p:nvSpPr>
        <p:spPr/>
        <p:txBody>
          <a:bodyPr/>
          <a:lstStyle/>
          <a:p>
            <a:r>
              <a:rPr lang="en-IN"/>
              <a:t>Presentation title</a:t>
            </a:r>
            <a:endParaRPr lang="en-IN" dirty="0"/>
          </a:p>
        </p:txBody>
      </p:sp>
      <p:sp>
        <p:nvSpPr>
          <p:cNvPr id="7" name="Slide Number Placeholder 6">
            <a:extLst>
              <a:ext uri="{FF2B5EF4-FFF2-40B4-BE49-F238E27FC236}">
                <a16:creationId xmlns="" xmlns:a16="http://schemas.microsoft.com/office/drawing/2014/main" id="{24BE1C2B-4DA4-468F-9976-85F6CBF826F1}"/>
              </a:ext>
            </a:extLst>
          </p:cNvPr>
          <p:cNvSpPr>
            <a:spLocks noGrp="1"/>
          </p:cNvSpPr>
          <p:nvPr>
            <p:ph type="sldNum" sz="quarter" idx="16"/>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5966410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 xmlns:a16="http://schemas.microsoft.com/office/drawing/2014/main" id="{C37B5C6B-B98B-4A4C-A8A7-B006989B59BC}"/>
              </a:ext>
            </a:extLst>
          </p:cNvPr>
          <p:cNvSpPr>
            <a:spLocks noGrp="1"/>
          </p:cNvSpPr>
          <p:nvPr>
            <p:ph type="dt" sz="half" idx="10"/>
          </p:nvPr>
        </p:nvSpPr>
        <p:spPr/>
        <p:txBody>
          <a:bodyPr/>
          <a:lstStyle/>
          <a:p>
            <a:fld id="{2A7C88E1-FE33-48AD-9218-9258D62CDCC4}" type="datetime3">
              <a:rPr lang="en-US" smtClean="0"/>
              <a:t>19 June 2019</a:t>
            </a:fld>
            <a:endParaRPr lang="en-IN" dirty="0"/>
          </a:p>
        </p:txBody>
      </p:sp>
      <p:sp>
        <p:nvSpPr>
          <p:cNvPr id="6" name="Footer Placeholder 5">
            <a:extLst>
              <a:ext uri="{FF2B5EF4-FFF2-40B4-BE49-F238E27FC236}">
                <a16:creationId xmlns="" xmlns:a16="http://schemas.microsoft.com/office/drawing/2014/main" id="{3CEF6675-2050-4038-B9E1-B80DB63D730E}"/>
              </a:ext>
            </a:extLst>
          </p:cNvPr>
          <p:cNvSpPr>
            <a:spLocks noGrp="1"/>
          </p:cNvSpPr>
          <p:nvPr>
            <p:ph type="ftr" sz="quarter" idx="11"/>
          </p:nvPr>
        </p:nvSpPr>
        <p:spPr/>
        <p:txBody>
          <a:bodyPr/>
          <a:lstStyle/>
          <a:p>
            <a:r>
              <a:rPr lang="en-IN"/>
              <a:t>Presentation title</a:t>
            </a:r>
            <a:endParaRPr lang="en-IN" dirty="0"/>
          </a:p>
        </p:txBody>
      </p:sp>
      <p:sp>
        <p:nvSpPr>
          <p:cNvPr id="7" name="Slide Number Placeholder 6">
            <a:extLst>
              <a:ext uri="{FF2B5EF4-FFF2-40B4-BE49-F238E27FC236}">
                <a16:creationId xmlns="" xmlns:a16="http://schemas.microsoft.com/office/drawing/2014/main" id="{BBA4D6F3-1431-4069-B814-25584667728F}"/>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0218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897186E-D73E-46D0-965A-D83686BA73F7}"/>
              </a:ext>
            </a:extLst>
          </p:cNvPr>
          <p:cNvSpPr>
            <a:spLocks noGrp="1"/>
          </p:cNvSpPr>
          <p:nvPr>
            <p:ph type="dt" sz="half" idx="10"/>
          </p:nvPr>
        </p:nvSpPr>
        <p:spPr/>
        <p:txBody>
          <a:bodyPr/>
          <a:lstStyle/>
          <a:p>
            <a:fld id="{22FE8F4A-3FA1-4A64-AE77-2254BB85F3D2}" type="datetime3">
              <a:rPr lang="en-US" smtClean="0"/>
              <a:t>19 June 2019</a:t>
            </a:fld>
            <a:endParaRPr lang="en-IN" dirty="0"/>
          </a:p>
        </p:txBody>
      </p:sp>
      <p:sp>
        <p:nvSpPr>
          <p:cNvPr id="3" name="Footer Placeholder 2">
            <a:extLst>
              <a:ext uri="{FF2B5EF4-FFF2-40B4-BE49-F238E27FC236}">
                <a16:creationId xmlns="" xmlns:a16="http://schemas.microsoft.com/office/drawing/2014/main" id="{9DEF40EA-FE63-4D50-8C90-EC25A860C0C3}"/>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 xmlns:a16="http://schemas.microsoft.com/office/drawing/2014/main" id="{3F37420B-CF82-4784-8E9C-5C496E27C509}"/>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40407928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BD5388A-86DF-494E-B137-EE20B7E1CF99}"/>
              </a:ext>
            </a:extLst>
          </p:cNvPr>
          <p:cNvSpPr>
            <a:spLocks noGrp="1"/>
          </p:cNvSpPr>
          <p:nvPr>
            <p:ph type="dt" sz="half" idx="10"/>
          </p:nvPr>
        </p:nvSpPr>
        <p:spPr/>
        <p:txBody>
          <a:bodyPr/>
          <a:lstStyle/>
          <a:p>
            <a:fld id="{51FBADE3-2F67-4EB8-B1F9-B00F8B809757}" type="datetime3">
              <a:rPr lang="en-US" smtClean="0"/>
              <a:t>19 June 2019</a:t>
            </a:fld>
            <a:endParaRPr lang="en-IN" dirty="0"/>
          </a:p>
        </p:txBody>
      </p:sp>
      <p:sp>
        <p:nvSpPr>
          <p:cNvPr id="3" name="Footer Placeholder 2">
            <a:extLst>
              <a:ext uri="{FF2B5EF4-FFF2-40B4-BE49-F238E27FC236}">
                <a16:creationId xmlns="" xmlns:a16="http://schemas.microsoft.com/office/drawing/2014/main" id="{7297E548-6FF4-4D89-ADE0-60181F5365D0}"/>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 xmlns:a16="http://schemas.microsoft.com/office/drawing/2014/main" id="{810B0A8B-D001-432B-877C-21558412BB3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2139393885"/>
      </p:ext>
    </p:extLst>
  </p:cSld>
  <p:clrMapOvr>
    <a:masterClrMapping/>
  </p:clrMapOvr>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82D9F631-BCA2-47E9-B382-A1254CE498E4}"/>
              </a:ext>
            </a:extLst>
          </p:cNvPr>
          <p:cNvSpPr>
            <a:spLocks noGrp="1"/>
          </p:cNvSpPr>
          <p:nvPr>
            <p:ph type="dt" sz="half" idx="10"/>
          </p:nvPr>
        </p:nvSpPr>
        <p:spPr/>
        <p:txBody>
          <a:bodyPr/>
          <a:lstStyle/>
          <a:p>
            <a:fld id="{8F6D9080-1DFC-4303-893C-6B8A3FEC05E8}" type="datetime3">
              <a:rPr lang="en-US" smtClean="0"/>
              <a:t>19 June 2019</a:t>
            </a:fld>
            <a:endParaRPr lang="en-IN" dirty="0"/>
          </a:p>
        </p:txBody>
      </p:sp>
      <p:sp>
        <p:nvSpPr>
          <p:cNvPr id="3" name="Footer Placeholder 2">
            <a:extLst>
              <a:ext uri="{FF2B5EF4-FFF2-40B4-BE49-F238E27FC236}">
                <a16:creationId xmlns="" xmlns:a16="http://schemas.microsoft.com/office/drawing/2014/main" id="{EC1D1872-1F65-44DE-8D43-3328C27B5870}"/>
              </a:ext>
            </a:extLst>
          </p:cNvPr>
          <p:cNvSpPr>
            <a:spLocks noGrp="1"/>
          </p:cNvSpPr>
          <p:nvPr>
            <p:ph type="ftr" sz="quarter" idx="11"/>
          </p:nvPr>
        </p:nvSpPr>
        <p:spPr/>
        <p:txBody>
          <a:bodyPr/>
          <a:lstStyle/>
          <a:p>
            <a:r>
              <a:rPr lang="en-IN"/>
              <a:t>Presentation title</a:t>
            </a:r>
            <a:endParaRPr lang="en-IN" dirty="0"/>
          </a:p>
        </p:txBody>
      </p:sp>
      <p:sp>
        <p:nvSpPr>
          <p:cNvPr id="4" name="Slide Number Placeholder 3">
            <a:extLst>
              <a:ext uri="{FF2B5EF4-FFF2-40B4-BE49-F238E27FC236}">
                <a16:creationId xmlns="" xmlns:a16="http://schemas.microsoft.com/office/drawing/2014/main" id="{A06C50CF-7368-4D25-B2B5-360BA59E76C3}"/>
              </a:ext>
            </a:extLst>
          </p:cNvPr>
          <p:cNvSpPr>
            <a:spLocks noGrp="1"/>
          </p:cNvSpPr>
          <p:nvPr>
            <p:ph type="sldNum" sz="quarter" idx="12"/>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1895198702"/>
      </p:ext>
    </p:extLst>
  </p:cSld>
  <p:clrMapOvr>
    <a:masterClrMapping/>
  </p:clrMapOvr>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005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 xmlns:a16="http://schemas.microsoft.com/office/drawing/2014/main" id="{E943830C-23AE-48E4-B9DE-E91E6CE0B8B9}"/>
              </a:ext>
            </a:extLst>
          </p:cNvPr>
          <p:cNvSpPr>
            <a:spLocks noGrp="1"/>
          </p:cNvSpPr>
          <p:nvPr>
            <p:ph type="dt" sz="half" idx="11"/>
          </p:nvPr>
        </p:nvSpPr>
        <p:spPr/>
        <p:txBody>
          <a:bodyPr/>
          <a:lstStyle/>
          <a:p>
            <a:fld id="{A8381BA6-C3FD-495B-9B56-A30783EC7416}" type="datetime3">
              <a:rPr lang="en-US" smtClean="0"/>
              <a:t>19 June 2019</a:t>
            </a:fld>
            <a:endParaRPr lang="en-IN" dirty="0"/>
          </a:p>
        </p:txBody>
      </p:sp>
      <p:sp>
        <p:nvSpPr>
          <p:cNvPr id="4" name="Footer Placeholder 3">
            <a:extLst>
              <a:ext uri="{FF2B5EF4-FFF2-40B4-BE49-F238E27FC236}">
                <a16:creationId xmlns="" xmlns:a16="http://schemas.microsoft.com/office/drawing/2014/main" id="{B0F742A9-BF69-4BF2-966C-3D76FC687FBA}"/>
              </a:ext>
            </a:extLst>
          </p:cNvPr>
          <p:cNvSpPr>
            <a:spLocks noGrp="1"/>
          </p:cNvSpPr>
          <p:nvPr>
            <p:ph type="ftr" sz="quarter" idx="12"/>
          </p:nvPr>
        </p:nvSpPr>
        <p:spPr/>
        <p:txBody>
          <a:bodyPr/>
          <a:lstStyle/>
          <a:p>
            <a:r>
              <a:rPr lang="en-IN"/>
              <a:t>Presentation title</a:t>
            </a:r>
            <a:endParaRPr lang="en-IN" dirty="0"/>
          </a:p>
        </p:txBody>
      </p:sp>
      <p:sp>
        <p:nvSpPr>
          <p:cNvPr id="5" name="Slide Number Placeholder 4">
            <a:extLst>
              <a:ext uri="{FF2B5EF4-FFF2-40B4-BE49-F238E27FC236}">
                <a16:creationId xmlns="" xmlns:a16="http://schemas.microsoft.com/office/drawing/2014/main" id="{9B65F912-EBE8-413B-A241-0FB3A540BA82}"/>
              </a:ext>
            </a:extLst>
          </p:cNvPr>
          <p:cNvSpPr>
            <a:spLocks noGrp="1"/>
          </p:cNvSpPr>
          <p:nvPr>
            <p:ph type="sldNum" sz="quarter" idx="13"/>
          </p:nvPr>
        </p:nvSpPr>
        <p:spPr/>
        <p:txBody>
          <a:bodyPr/>
          <a:lstStyle/>
          <a:p>
            <a:r>
              <a:rPr lang="en-IN"/>
              <a:t>Page </a:t>
            </a:r>
            <a:fld id="{F1BC30E3-FFE5-4B91-AA19-87A149EBB9EE}" type="slidenum">
              <a:rPr smtClean="0"/>
              <a:pPr/>
              <a:t>‹#›</a:t>
            </a:fld>
            <a:endParaRPr dirty="0"/>
          </a:p>
        </p:txBody>
      </p:sp>
    </p:spTree>
    <p:extLst>
      <p:ext uri="{BB962C8B-B14F-4D97-AF65-F5344CB8AC3E}">
        <p14:creationId xmlns:p14="http://schemas.microsoft.com/office/powerpoint/2010/main" val="3192157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4223874-3AD1-4756-B25E-8234DD371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531054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 xmlns:a16="http://schemas.microsoft.com/office/drawing/2014/main" id="{C94B4409-2B48-4C2E-B122-78CAC0F697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5755939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3" name="Content Placeholder 3">
            <a:extLst>
              <a:ext uri="{FF2B5EF4-FFF2-40B4-BE49-F238E27FC236}">
                <a16:creationId xmlns="" xmlns:a16="http://schemas.microsoft.com/office/drawing/2014/main" id="{512A84B0-F10A-4A02-AD57-E01F7676B6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37145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 xmlns:a16="http://schemas.microsoft.com/office/drawing/2014/main" id="{00869D6F-A030-48CA-9C7C-9FC3A6F1F671}"/>
              </a:ext>
            </a:extLst>
          </p:cNvPr>
          <p:cNvSpPr>
            <a:spLocks noGrp="1"/>
          </p:cNvSpPr>
          <p:nvPr>
            <p:ph type="dt" sz="half" idx="10"/>
          </p:nvPr>
        </p:nvSpPr>
        <p:spPr/>
        <p:txBody>
          <a:bodyPr/>
          <a:lstStyle/>
          <a:p>
            <a:fld id="{1E6D7102-DD97-4F84-8724-387B81A0E6ED}" type="datetime3">
              <a:rPr lang="en-US" smtClean="0"/>
              <a:t>19 June 2019</a:t>
            </a:fld>
            <a:endParaRPr lang="en-IN" dirty="0"/>
          </a:p>
        </p:txBody>
      </p:sp>
      <p:sp>
        <p:nvSpPr>
          <p:cNvPr id="5" name="Footer Placeholder 4">
            <a:extLst>
              <a:ext uri="{FF2B5EF4-FFF2-40B4-BE49-F238E27FC236}">
                <a16:creationId xmlns="" xmlns:a16="http://schemas.microsoft.com/office/drawing/2014/main" id="{2F02C3F7-BD0A-4AD4-95D8-328DA6F539AD}"/>
              </a:ext>
            </a:extLst>
          </p:cNvPr>
          <p:cNvSpPr>
            <a:spLocks noGrp="1"/>
          </p:cNvSpPr>
          <p:nvPr>
            <p:ph type="ftr" sz="quarter" idx="11"/>
          </p:nvPr>
        </p:nvSpPr>
        <p:spPr/>
        <p:txBody>
          <a:bodyPr/>
          <a:lstStyle/>
          <a:p>
            <a:r>
              <a:rPr lang="en-US"/>
              <a:t>Presentation title</a:t>
            </a:r>
            <a:endParaRPr lang="en-US" dirty="0"/>
          </a:p>
        </p:txBody>
      </p:sp>
      <p:sp>
        <p:nvSpPr>
          <p:cNvPr id="6" name="Slide Number Placeholder 5">
            <a:extLst>
              <a:ext uri="{FF2B5EF4-FFF2-40B4-BE49-F238E27FC236}">
                <a16:creationId xmlns="" xmlns:a16="http://schemas.microsoft.com/office/drawing/2014/main" id="{DE4422C8-68BE-4650-89F1-3BECCFF9B514}"/>
              </a:ext>
            </a:extLst>
          </p:cNvPr>
          <p:cNvSpPr>
            <a:spLocks noGrp="1"/>
          </p:cNvSpPr>
          <p:nvPr>
            <p:ph type="sldNum" sz="quarter" idx="12"/>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2534576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443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sp>
        <p:nvSpPr>
          <p:cNvPr id="16" name="Freeform 56">
            <a:extLst>
              <a:ext uri="{FF2B5EF4-FFF2-40B4-BE49-F238E27FC236}">
                <a16:creationId xmlns=""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US" dirty="0"/>
              <a:t>Click to edit Master title style</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500507324"/>
      </p:ext>
    </p:extLst>
  </p:cSld>
  <p:clrMapOvr>
    <a:masterClrMapping/>
  </p:clrMapOvr>
  <p:extLst mod="1">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 xmlns:a16="http://schemas.microsoft.com/office/drawing/2014/main" id="{984443D1-37A3-4969-A6D3-4E99E05604B9}"/>
              </a:ext>
            </a:extLst>
          </p:cNvPr>
          <p:cNvSpPr>
            <a:spLocks noGrp="1"/>
          </p:cNvSpPr>
          <p:nvPr>
            <p:ph type="dt" sz="half" idx="11"/>
          </p:nvPr>
        </p:nvSpPr>
        <p:spPr/>
        <p:txBody>
          <a:bodyPr/>
          <a:lstStyle/>
          <a:p>
            <a:fld id="{C1498488-8765-4B8D-9D72-8E71718AE3EF}" type="datetime3">
              <a:rPr lang="en-US" smtClean="0"/>
              <a:t>19 June 2019</a:t>
            </a:fld>
            <a:endParaRPr lang="en-IN" dirty="0"/>
          </a:p>
        </p:txBody>
      </p:sp>
      <p:sp>
        <p:nvSpPr>
          <p:cNvPr id="3" name="Footer Placeholder 2">
            <a:extLst>
              <a:ext uri="{FF2B5EF4-FFF2-40B4-BE49-F238E27FC236}">
                <a16:creationId xmlns="" xmlns:a16="http://schemas.microsoft.com/office/drawing/2014/main" id="{61AB04F4-59F4-4102-9BBD-DB62B48E184D}"/>
              </a:ext>
            </a:extLst>
          </p:cNvPr>
          <p:cNvSpPr>
            <a:spLocks noGrp="1"/>
          </p:cNvSpPr>
          <p:nvPr>
            <p:ph type="ftr" sz="quarter" idx="12"/>
          </p:nvPr>
        </p:nvSpPr>
        <p:spPr/>
        <p:txBody>
          <a:bodyPr/>
          <a:lstStyle/>
          <a:p>
            <a:r>
              <a:rPr lang="en-US"/>
              <a:t>Presentation title</a:t>
            </a:r>
            <a:endParaRPr lang="en-US" dirty="0"/>
          </a:p>
        </p:txBody>
      </p:sp>
      <p:sp>
        <p:nvSpPr>
          <p:cNvPr id="4" name="Slide Number Placeholder 3">
            <a:extLst>
              <a:ext uri="{FF2B5EF4-FFF2-40B4-BE49-F238E27FC236}">
                <a16:creationId xmlns="" xmlns:a16="http://schemas.microsoft.com/office/drawing/2014/main" id="{E499AB0A-887B-46B8-BA72-781970F002C7}"/>
              </a:ext>
            </a:extLst>
          </p:cNvPr>
          <p:cNvSpPr>
            <a:spLocks noGrp="1"/>
          </p:cNvSpPr>
          <p:nvPr>
            <p:ph type="sldNum" sz="quarter" idx="13"/>
          </p:nvPr>
        </p:nvSpPr>
        <p:spPr/>
        <p:txBody>
          <a:bodyPr/>
          <a:lstStyle/>
          <a:p>
            <a:r>
              <a:rPr lang="en-GB"/>
              <a:t>Page </a:t>
            </a:r>
            <a:fld id="{F1BC30E3-FFE5-4B91-AA19-87A149EBB9EE}" type="slidenum">
              <a:rPr smtClean="0"/>
              <a:pPr/>
              <a:t>‹#›</a:t>
            </a:fld>
            <a:endParaRPr dirty="0"/>
          </a:p>
        </p:txBody>
      </p:sp>
    </p:spTree>
    <p:extLst>
      <p:ext uri="{BB962C8B-B14F-4D97-AF65-F5344CB8AC3E}">
        <p14:creationId xmlns:p14="http://schemas.microsoft.com/office/powerpoint/2010/main" val="389370449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slideLayout" Target="../slideLayouts/slideLayout76.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29" Type="http://schemas.openxmlformats.org/officeDocument/2006/relationships/slideLayout" Target="../slideLayouts/slideLayout79.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32" Type="http://schemas.openxmlformats.org/officeDocument/2006/relationships/theme" Target="../theme/theme2.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slideLayout" Target="../slideLayouts/slideLayout78.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31" Type="http://schemas.openxmlformats.org/officeDocument/2006/relationships/slideLayout" Target="../slideLayouts/slideLayout81.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slideLayout" Target="../slideLayouts/slideLayout77.xml"/><Relationship Id="rId30"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9" name="Group 4">
            <a:extLst>
              <a:ext uri="{FF2B5EF4-FFF2-40B4-BE49-F238E27FC236}">
                <a16:creationId xmlns=""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Freeform 6">
              <a:extLst>
                <a:ext uri="{FF2B5EF4-FFF2-40B4-BE49-F238E27FC236}">
                  <a16:creationId xmlns=""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4" name="Freeform 7">
              <a:extLst>
                <a:ext uri="{FF2B5EF4-FFF2-40B4-BE49-F238E27FC236}">
                  <a16:creationId xmlns=""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9" name="Date Placeholder 3">
            <a:extLst>
              <a:ext uri="{FF2B5EF4-FFF2-40B4-BE49-F238E27FC236}">
                <a16:creationId xmlns="" xmlns:a16="http://schemas.microsoft.com/office/drawing/2014/main" id="{600772EA-C6B0-4F5D-AA59-01C0858EFADB}"/>
              </a:ext>
            </a:extLst>
          </p:cNvPr>
          <p:cNvSpPr>
            <a:spLocks noGrp="1"/>
          </p:cNvSpPr>
          <p:nvPr>
            <p:ph type="dt" sz="half" idx="2"/>
          </p:nvPr>
        </p:nvSpPr>
        <p:spPr>
          <a:xfrm>
            <a:off x="1428928" y="6471244"/>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CD05BAC6-7084-4B5E-A926-4CA635F89C64}" type="datetime3">
              <a:rPr lang="en-US" smtClean="0"/>
              <a:t>19 June 2019</a:t>
            </a:fld>
            <a:endParaRPr lang="en-IN" dirty="0"/>
          </a:p>
        </p:txBody>
      </p:sp>
      <p:sp>
        <p:nvSpPr>
          <p:cNvPr id="20" name="Footer Placeholder 4">
            <a:extLst>
              <a:ext uri="{FF2B5EF4-FFF2-40B4-BE49-F238E27FC236}">
                <a16:creationId xmlns="" xmlns:a16="http://schemas.microsoft.com/office/drawing/2014/main" id="{AC28FA70-87E4-49F4-AFDE-345AA28E0BE7}"/>
              </a:ext>
            </a:extLst>
          </p:cNvPr>
          <p:cNvSpPr>
            <a:spLocks noGrp="1"/>
          </p:cNvSpPr>
          <p:nvPr>
            <p:ph type="ftr" sz="quarter" idx="3"/>
          </p:nvPr>
        </p:nvSpPr>
        <p:spPr>
          <a:xfrm>
            <a:off x="3239188" y="6471244"/>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a:t>Presentation title</a:t>
            </a:r>
            <a:endParaRPr lang="en-US" dirty="0"/>
          </a:p>
        </p:txBody>
      </p:sp>
      <p:sp>
        <p:nvSpPr>
          <p:cNvPr id="21" name="Slide Number Placeholder 5">
            <a:extLst>
              <a:ext uri="{FF2B5EF4-FFF2-40B4-BE49-F238E27FC236}">
                <a16:creationId xmlns="" xmlns:a16="http://schemas.microsoft.com/office/drawing/2014/main" id="{3B540F9A-D485-4BD0-B905-41F8A52593F8}"/>
              </a:ext>
            </a:extLst>
          </p:cNvPr>
          <p:cNvSpPr>
            <a:spLocks noGrp="1"/>
          </p:cNvSpPr>
          <p:nvPr>
            <p:ph type="sldNum" sz="quarter" idx="4"/>
          </p:nvPr>
        </p:nvSpPr>
        <p:spPr>
          <a:xfrm>
            <a:off x="617221" y="6471244"/>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90" r:id="rId1"/>
    <p:sldLayoutId id="2147483825" r:id="rId2"/>
    <p:sldLayoutId id="2147483826" r:id="rId3"/>
    <p:sldLayoutId id="2147483827" r:id="rId4"/>
    <p:sldLayoutId id="2147483875" r:id="rId5"/>
    <p:sldLayoutId id="2147483873" r:id="rId6"/>
    <p:sldLayoutId id="2147483872" r:id="rId7"/>
    <p:sldLayoutId id="2147483828" r:id="rId8"/>
    <p:sldLayoutId id="2147483877" r:id="rId9"/>
    <p:sldLayoutId id="2147483876" r:id="rId10"/>
    <p:sldLayoutId id="2147483871" r:id="rId11"/>
    <p:sldLayoutId id="2147483829" r:id="rId12"/>
    <p:sldLayoutId id="2147483923" r:id="rId13"/>
    <p:sldLayoutId id="2147483921"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74" r:id="rId24"/>
    <p:sldLayoutId id="2147483839" r:id="rId25"/>
    <p:sldLayoutId id="2147483925" r:id="rId26"/>
    <p:sldLayoutId id="2147483926" r:id="rId27"/>
    <p:sldLayoutId id="2147483840" r:id="rId28"/>
    <p:sldLayoutId id="2147483946" r:id="rId29"/>
    <p:sldLayoutId id="2147483947" r:id="rId30"/>
    <p:sldLayoutId id="2147483948" r:id="rId31"/>
    <p:sldLayoutId id="2147483949" r:id="rId32"/>
    <p:sldLayoutId id="2147483950" r:id="rId33"/>
    <p:sldLayoutId id="2147483951" r:id="rId34"/>
    <p:sldLayoutId id="2147483952" r:id="rId35"/>
    <p:sldLayoutId id="2147483953" r:id="rId36"/>
    <p:sldLayoutId id="2147483954" r:id="rId37"/>
    <p:sldLayoutId id="2147483955" r:id="rId38"/>
    <p:sldLayoutId id="2147483956" r:id="rId39"/>
    <p:sldLayoutId id="2147483957" r:id="rId40"/>
    <p:sldLayoutId id="2147483958" r:id="rId41"/>
    <p:sldLayoutId id="2147483959" r:id="rId42"/>
    <p:sldLayoutId id="2147483960" r:id="rId43"/>
    <p:sldLayoutId id="2147483961" r:id="rId44"/>
    <p:sldLayoutId id="2147483962" r:id="rId45"/>
    <p:sldLayoutId id="2147483963" r:id="rId46"/>
    <p:sldLayoutId id="2147483964" r:id="rId47"/>
    <p:sldLayoutId id="2147483965" r:id="rId48"/>
    <p:sldLayoutId id="2147483966" r:id="rId49"/>
    <p:sldLayoutId id="2147483967" r:id="rId50"/>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4" name="Group 4">
            <a:extLst>
              <a:ext uri="{FF2B5EF4-FFF2-40B4-BE49-F238E27FC236}">
                <a16:creationId xmlns="" xmlns:a16="http://schemas.microsoft.com/office/drawing/2014/main"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6">
              <a:extLst>
                <a:ext uri="{FF2B5EF4-FFF2-40B4-BE49-F238E27FC236}">
                  <a16:creationId xmlns=""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7">
              <a:extLst>
                <a:ext uri="{FF2B5EF4-FFF2-40B4-BE49-F238E27FC236}">
                  <a16:creationId xmlns=""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20" name="Date Placeholder 3">
            <a:extLst>
              <a:ext uri="{FF2B5EF4-FFF2-40B4-BE49-F238E27FC236}">
                <a16:creationId xmlns="" xmlns:a16="http://schemas.microsoft.com/office/drawing/2014/main" id="{7FA7D49F-D989-4CDB-9335-913430F7425F}"/>
              </a:ext>
            </a:extLst>
          </p:cNvPr>
          <p:cNvSpPr>
            <a:spLocks noGrp="1"/>
          </p:cNvSpPr>
          <p:nvPr>
            <p:ph type="dt" sz="half" idx="2"/>
          </p:nvPr>
        </p:nvSpPr>
        <p:spPr>
          <a:xfrm>
            <a:off x="1428928" y="6471244"/>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19 June 2019</a:t>
            </a:fld>
            <a:endParaRPr lang="en-IN" dirty="0"/>
          </a:p>
        </p:txBody>
      </p:sp>
      <p:sp>
        <p:nvSpPr>
          <p:cNvPr id="21" name="Footer Placeholder 4">
            <a:extLst>
              <a:ext uri="{FF2B5EF4-FFF2-40B4-BE49-F238E27FC236}">
                <a16:creationId xmlns="" xmlns:a16="http://schemas.microsoft.com/office/drawing/2014/main" id="{26944631-E8AF-4601-B721-3347E3AFB2F4}"/>
              </a:ext>
            </a:extLst>
          </p:cNvPr>
          <p:cNvSpPr>
            <a:spLocks noGrp="1"/>
          </p:cNvSpPr>
          <p:nvPr>
            <p:ph type="ftr" sz="quarter" idx="3"/>
          </p:nvPr>
        </p:nvSpPr>
        <p:spPr>
          <a:xfrm>
            <a:off x="3239188" y="6471244"/>
            <a:ext cx="308610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a:t>Presentation title</a:t>
            </a:r>
            <a:endParaRPr lang="en-IN" dirty="0"/>
          </a:p>
        </p:txBody>
      </p:sp>
      <p:sp>
        <p:nvSpPr>
          <p:cNvPr id="22" name="Slide Number Placeholder 5">
            <a:extLst>
              <a:ext uri="{FF2B5EF4-FFF2-40B4-BE49-F238E27FC236}">
                <a16:creationId xmlns="" xmlns:a16="http://schemas.microsoft.com/office/drawing/2014/main" id="{1E733AAD-1BCD-417D-A2A4-521F133E28CB}"/>
              </a:ext>
            </a:extLst>
          </p:cNvPr>
          <p:cNvSpPr>
            <a:spLocks noGrp="1"/>
          </p:cNvSpPr>
          <p:nvPr>
            <p:ph type="sldNum" sz="quarter" idx="4"/>
          </p:nvPr>
        </p:nvSpPr>
        <p:spPr>
          <a:xfrm>
            <a:off x="617221" y="6471244"/>
            <a:ext cx="663066" cy="180000"/>
          </a:xfrm>
          <a:prstGeom prst="rect">
            <a:avLst/>
          </a:prstGeom>
        </p:spPr>
        <p:txBody>
          <a:bodyPr/>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3" r:id="rId10"/>
    <p:sldLayoutId id="2147483919" r:id="rId11"/>
    <p:sldLayoutId id="2147483922" r:id="rId12"/>
    <p:sldLayoutId id="2147483924"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3" r:id="rId23"/>
    <p:sldLayoutId id="2147483914" r:id="rId24"/>
    <p:sldLayoutId id="2147483915" r:id="rId25"/>
    <p:sldLayoutId id="2147483916" r:id="rId26"/>
    <p:sldLayoutId id="2147483917" r:id="rId27"/>
    <p:sldLayoutId id="2147483927" r:id="rId28"/>
    <p:sldLayoutId id="2147483928" r:id="rId29"/>
    <p:sldLayoutId id="2147483918" r:id="rId30"/>
    <p:sldLayoutId id="2147483920" r:id="rId31"/>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9.jpg"/><Relationship Id="rId5" Type="http://schemas.openxmlformats.org/officeDocument/2006/relationships/notesSlide" Target="../notesSlides/notesSlide1.xml"/><Relationship Id="rId4"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tags" Target="../tags/tag21.xml"/><Relationship Id="rId7" Type="http://schemas.openxmlformats.org/officeDocument/2006/relationships/image" Target="../media/image11.png"/><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8.emf"/><Relationship Id="rId5" Type="http://schemas.openxmlformats.org/officeDocument/2006/relationships/oleObject" Target="../embeddings/oleObject10.bin"/><Relationship Id="rId4"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tags" Target="../tags/tag23.xml"/><Relationship Id="rId7" Type="http://schemas.openxmlformats.org/officeDocument/2006/relationships/image" Target="../media/image12.png"/><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8.emf"/><Relationship Id="rId5" Type="http://schemas.openxmlformats.org/officeDocument/2006/relationships/oleObject" Target="../embeddings/oleObject11.bin"/><Relationship Id="rId4"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8.emf"/><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oleObject" Target="../embeddings/oleObject12.bin"/><Relationship Id="rId5" Type="http://schemas.openxmlformats.org/officeDocument/2006/relationships/notesSlide" Target="../notesSlides/notesSlide3.xml"/><Relationship Id="rId4"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8.emf"/><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4.xml"/><Relationship Id="rId4"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3.jpeg"/><Relationship Id="rId5" Type="http://schemas.openxmlformats.org/officeDocument/2006/relationships/image" Target="../media/image8.e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8.emf"/><Relationship Id="rId5" Type="http://schemas.openxmlformats.org/officeDocument/2006/relationships/oleObject" Target="../embeddings/oleObject3.bin"/><Relationship Id="rId4"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8.emf"/><Relationship Id="rId5" Type="http://schemas.openxmlformats.org/officeDocument/2006/relationships/oleObject" Target="../embeddings/oleObject5.bin"/><Relationship Id="rId4"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8.emf"/><Relationship Id="rId5" Type="http://schemas.openxmlformats.org/officeDocument/2006/relationships/oleObject" Target="../embeddings/oleObject6.bin"/><Relationship Id="rId4"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8.emf"/><Relationship Id="rId5" Type="http://schemas.openxmlformats.org/officeDocument/2006/relationships/oleObject" Target="../embeddings/oleObject7.bin"/><Relationship Id="rId4"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tags" Target="../tags/tag17.xml"/><Relationship Id="rId7" Type="http://schemas.openxmlformats.org/officeDocument/2006/relationships/image" Target="../media/image10.png"/><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8.emf"/><Relationship Id="rId5" Type="http://schemas.openxmlformats.org/officeDocument/2006/relationships/oleObject" Target="../embeddings/oleObject8.bin"/><Relationship Id="rId4"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8.emf"/><Relationship Id="rId5" Type="http://schemas.openxmlformats.org/officeDocument/2006/relationships/oleObject" Target="../embeddings/oleObject9.bin"/><Relationship Id="rId4"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 xmlns:a16="http://schemas.microsoft.com/office/drawing/2014/main" id="{D7B131D3-DF88-4233-987A-2B1D26E4DB01}"/>
              </a:ext>
            </a:extLst>
          </p:cNvPr>
          <p:cNvGraphicFramePr>
            <a:graphicFrameLocks noChangeAspect="1"/>
          </p:cNvGraphicFramePr>
          <p:nvPr>
            <p:custDataLst>
              <p:tags r:id="rId2"/>
            </p:custDataLst>
            <p:extLst>
              <p:ext uri="{D42A27DB-BD31-4B8C-83A1-F6EECF244321}">
                <p14:modId xmlns:p14="http://schemas.microsoft.com/office/powerpoint/2010/main" val="2333536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45" name="think-cell Slide" r:id="rId7" imgW="473" imgH="473" progId="TCLayout.ActiveDocument.1">
                  <p:embed/>
                </p:oleObj>
              </mc:Choice>
              <mc:Fallback>
                <p:oleObj name="think-cell Slide" r:id="rId7" imgW="473" imgH="473"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 xmlns:a16="http://schemas.microsoft.com/office/drawing/2014/main" id="{40DDC2DE-25D7-4AC8-911B-3ADBBD9A82C2}"/>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spcBef>
                <a:spcPct val="0"/>
              </a:spcBef>
              <a:spcAft>
                <a:spcPct val="0"/>
              </a:spcAft>
            </a:pPr>
            <a:endParaRPr lang="el-GR" b="1"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16" name="Title 1"/>
          <p:cNvSpPr>
            <a:spLocks noGrp="1"/>
          </p:cNvSpPr>
          <p:nvPr>
            <p:ph type="ctrTitle"/>
          </p:nvPr>
        </p:nvSpPr>
        <p:spPr>
          <a:xfrm>
            <a:off x="775504" y="1805631"/>
            <a:ext cx="4328932" cy="731829"/>
          </a:xfrm>
        </p:spPr>
        <p:txBody>
          <a:bodyPr>
            <a:noAutofit/>
          </a:bodyPr>
          <a:lstStyle/>
          <a:p>
            <a:pPr>
              <a:lnSpc>
                <a:spcPct val="100000"/>
              </a:lnSpc>
            </a:pPr>
            <a:r>
              <a:rPr lang="el-GR" sz="1800" b="1" dirty="0">
                <a:solidFill>
                  <a:schemeClr val="tx1"/>
                </a:solidFill>
                <a:latin typeface="Arial" panose="020B0604020202020204" pitchFamily="34" charset="0"/>
              </a:rPr>
              <a:t>Ελληνογαλλικό Εμπορικό &amp; Βιομηχανικό Επιμελητήριο </a:t>
            </a:r>
            <a:br>
              <a:rPr lang="el-GR" sz="1800" b="1" dirty="0">
                <a:solidFill>
                  <a:schemeClr val="tx1"/>
                </a:solidFill>
                <a:latin typeface="Arial" panose="020B0604020202020204" pitchFamily="34" charset="0"/>
              </a:rPr>
            </a:br>
            <a:r>
              <a:rPr lang="el-GR" sz="1800" b="1" dirty="0">
                <a:solidFill>
                  <a:schemeClr val="tx1"/>
                </a:solidFill>
                <a:latin typeface="Arial" panose="020B0604020202020204" pitchFamily="34" charset="0"/>
              </a:rPr>
              <a:t>Ημερίδα Φορολογικής Επιτροπής </a:t>
            </a:r>
            <a:endParaRPr lang="en-GB" sz="1800" b="1" dirty="0">
              <a:solidFill>
                <a:schemeClr val="tx1"/>
              </a:solidFill>
              <a:latin typeface="Arial" panose="020B0604020202020204" pitchFamily="34" charset="0"/>
            </a:endParaRPr>
          </a:p>
        </p:txBody>
      </p:sp>
      <p:sp>
        <p:nvSpPr>
          <p:cNvPr id="17" name="Subtitle 2"/>
          <p:cNvSpPr>
            <a:spLocks noGrp="1"/>
          </p:cNvSpPr>
          <p:nvPr>
            <p:ph type="subTitle" idx="1"/>
          </p:nvPr>
        </p:nvSpPr>
        <p:spPr>
          <a:xfrm>
            <a:off x="775504" y="2814398"/>
            <a:ext cx="4328932" cy="1046323"/>
          </a:xfrm>
        </p:spPr>
        <p:txBody>
          <a:bodyPr>
            <a:noAutofit/>
          </a:bodyPr>
          <a:lstStyle/>
          <a:p>
            <a:pPr>
              <a:spcBef>
                <a:spcPts val="0"/>
              </a:spcBef>
              <a:spcAft>
                <a:spcPts val="0"/>
              </a:spcAft>
            </a:pPr>
            <a:r>
              <a:rPr lang="el-GR" sz="1400" dirty="0">
                <a:solidFill>
                  <a:srgbClr val="2E2E38"/>
                </a:solidFill>
                <a:latin typeface="Arial" panose="020B0604020202020204" pitchFamily="34" charset="0"/>
              </a:rPr>
              <a:t>Επιστροφή ΦΠΑ στις ανεξόφλητες </a:t>
            </a:r>
            <a:br>
              <a:rPr lang="el-GR" sz="1400" dirty="0">
                <a:solidFill>
                  <a:srgbClr val="2E2E38"/>
                </a:solidFill>
                <a:latin typeface="Arial" panose="020B0604020202020204" pitchFamily="34" charset="0"/>
              </a:rPr>
            </a:br>
            <a:r>
              <a:rPr lang="el-GR" sz="1400" dirty="0">
                <a:solidFill>
                  <a:srgbClr val="2E2E38"/>
                </a:solidFill>
                <a:latin typeface="Arial" panose="020B0604020202020204" pitchFamily="34" charset="0"/>
              </a:rPr>
              <a:t>απαιτήσεις και </a:t>
            </a:r>
            <a:r>
              <a:rPr lang="el-GR" sz="1400" dirty="0" smtClean="0">
                <a:solidFill>
                  <a:srgbClr val="2E2E38"/>
                </a:solidFill>
                <a:latin typeface="Arial" panose="020B0604020202020204" pitchFamily="34" charset="0"/>
              </a:rPr>
              <a:t>στις</a:t>
            </a:r>
            <a:r>
              <a:rPr lang="en-US" sz="1400" dirty="0" smtClean="0">
                <a:solidFill>
                  <a:srgbClr val="2E2E38"/>
                </a:solidFill>
                <a:latin typeface="Arial" panose="020B0604020202020204" pitchFamily="34" charset="0"/>
              </a:rPr>
              <a:t> </a:t>
            </a:r>
            <a:r>
              <a:rPr lang="el-GR" sz="1400" dirty="0" smtClean="0">
                <a:solidFill>
                  <a:srgbClr val="2E2E38"/>
                </a:solidFill>
                <a:latin typeface="Arial" panose="020B0604020202020204" pitchFamily="34" charset="0"/>
              </a:rPr>
              <a:t>υποχρεωτικές </a:t>
            </a:r>
            <a:r>
              <a:rPr lang="el-GR" sz="1400" dirty="0">
                <a:solidFill>
                  <a:srgbClr val="2E2E38"/>
                </a:solidFill>
                <a:latin typeface="Arial" panose="020B0604020202020204" pitchFamily="34" charset="0"/>
              </a:rPr>
              <a:t>εκπτώσεις </a:t>
            </a:r>
            <a:r>
              <a:rPr lang="en-US" sz="1400" dirty="0">
                <a:solidFill>
                  <a:srgbClr val="2E2E38"/>
                </a:solidFill>
                <a:latin typeface="Arial" panose="020B0604020202020204" pitchFamily="34" charset="0"/>
              </a:rPr>
              <a:t/>
            </a:r>
            <a:br>
              <a:rPr lang="en-US" sz="1400" dirty="0">
                <a:solidFill>
                  <a:srgbClr val="2E2E38"/>
                </a:solidFill>
                <a:latin typeface="Arial" panose="020B0604020202020204" pitchFamily="34" charset="0"/>
              </a:rPr>
            </a:br>
            <a:r>
              <a:rPr lang="el-GR" sz="1400" dirty="0">
                <a:solidFill>
                  <a:srgbClr val="2E2E38"/>
                </a:solidFill>
                <a:latin typeface="Arial" panose="020B0604020202020204" pitchFamily="34" charset="0"/>
              </a:rPr>
              <a:t>(</a:t>
            </a:r>
            <a:r>
              <a:rPr lang="el-GR" sz="1400" dirty="0" err="1">
                <a:solidFill>
                  <a:srgbClr val="2E2E38"/>
                </a:solidFill>
                <a:latin typeface="Arial" panose="020B0604020202020204" pitchFamily="34" charset="0"/>
              </a:rPr>
              <a:t>rebates</a:t>
            </a:r>
            <a:r>
              <a:rPr lang="el-GR" sz="1400" dirty="0">
                <a:solidFill>
                  <a:srgbClr val="2E2E38"/>
                </a:solidFill>
                <a:latin typeface="Arial" panose="020B0604020202020204" pitchFamily="34" charset="0"/>
              </a:rPr>
              <a:t> φαρμακευτικών εταιρειών)</a:t>
            </a:r>
          </a:p>
          <a:p>
            <a:pPr>
              <a:spcBef>
                <a:spcPts val="0"/>
              </a:spcBef>
              <a:spcAft>
                <a:spcPts val="0"/>
              </a:spcAft>
            </a:pPr>
            <a:endParaRPr lang="el-GR" sz="1400" dirty="0">
              <a:solidFill>
                <a:srgbClr val="2E2E38"/>
              </a:solidFill>
              <a:latin typeface="Arial" panose="020B0604020202020204" pitchFamily="34" charset="0"/>
            </a:endParaRPr>
          </a:p>
          <a:p>
            <a:pPr>
              <a:spcBef>
                <a:spcPts val="0"/>
              </a:spcBef>
              <a:spcAft>
                <a:spcPts val="0"/>
              </a:spcAft>
            </a:pPr>
            <a:r>
              <a:rPr lang="el-GR" sz="1400" dirty="0">
                <a:solidFill>
                  <a:srgbClr val="2E2E38"/>
                </a:solidFill>
                <a:latin typeface="Arial" panose="020B0604020202020204" pitchFamily="34" charset="0"/>
              </a:rPr>
              <a:t>Νικολέττα Μερκούρη</a:t>
            </a:r>
          </a:p>
          <a:p>
            <a:pPr>
              <a:spcBef>
                <a:spcPts val="0"/>
              </a:spcBef>
              <a:spcAft>
                <a:spcPts val="0"/>
              </a:spcAft>
            </a:pPr>
            <a:endParaRPr lang="el-GR" sz="1400" dirty="0">
              <a:solidFill>
                <a:srgbClr val="2E2E38"/>
              </a:solidFill>
              <a:latin typeface="Arial" panose="020B0604020202020204" pitchFamily="34" charset="0"/>
            </a:endParaRPr>
          </a:p>
          <a:p>
            <a:pPr>
              <a:spcBef>
                <a:spcPts val="0"/>
              </a:spcBef>
              <a:spcAft>
                <a:spcPts val="0"/>
              </a:spcAft>
            </a:pPr>
            <a:r>
              <a:rPr lang="el-GR" sz="1100" dirty="0">
                <a:solidFill>
                  <a:srgbClr val="2E2E38"/>
                </a:solidFill>
                <a:latin typeface="Arial" panose="020B0604020202020204" pitchFamily="34" charset="0"/>
              </a:rPr>
              <a:t>Γαλλικό Ινστιτούτο  | 20 Ιουνίου 2019</a:t>
            </a:r>
            <a:endParaRPr lang="en-GB" sz="1100" dirty="0">
              <a:solidFill>
                <a:srgbClr val="2E2E38"/>
              </a:solidFill>
              <a:latin typeface="Arial" panose="020B0604020202020204" pitchFamily="34" charset="0"/>
            </a:endParaRPr>
          </a:p>
        </p:txBody>
      </p:sp>
    </p:spTree>
    <p:extLst>
      <p:ext uri="{BB962C8B-B14F-4D97-AF65-F5344CB8AC3E}">
        <p14:creationId xmlns:p14="http://schemas.microsoft.com/office/powerpoint/2010/main" val="1242318111"/>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 xmlns:a16="http://schemas.microsoft.com/office/drawing/2014/main" id="{494B3E71-048E-46AC-BC74-6605127A4AFE}"/>
              </a:ext>
            </a:extLst>
          </p:cNvPr>
          <p:cNvGraphicFramePr>
            <a:graphicFrameLocks noChangeAspect="1"/>
          </p:cNvGraphicFramePr>
          <p:nvPr>
            <p:custDataLst>
              <p:tags r:id="rId2"/>
            </p:custDataLst>
            <p:extLst>
              <p:ext uri="{D42A27DB-BD31-4B8C-83A1-F6EECF244321}">
                <p14:modId xmlns:p14="http://schemas.microsoft.com/office/powerpoint/2010/main" val="1835428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79" name="think-cell Slide" r:id="rId5" imgW="473" imgH="473" progId="TCLayout.ActiveDocument.1">
                  <p:embed/>
                </p:oleObj>
              </mc:Choice>
              <mc:Fallback>
                <p:oleObj name="think-cell Slide" r:id="rId5" imgW="473" imgH="473" progId="TCLayout.ActiveDocument.1">
                  <p:embed/>
                  <p:pic>
                    <p:nvPicPr>
                      <p:cNvPr id="22" name="Object 21" hidden="1">
                        <a:extLst>
                          <a:ext uri="{FF2B5EF4-FFF2-40B4-BE49-F238E27FC236}">
                            <a16:creationId xmlns="" xmlns:a16="http://schemas.microsoft.com/office/drawing/2014/main" id="{494B3E71-048E-46AC-BC74-6605127A4AF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Rectangle 20" hidden="1">
            <a:extLst>
              <a:ext uri="{FF2B5EF4-FFF2-40B4-BE49-F238E27FC236}">
                <a16:creationId xmlns="" xmlns:a16="http://schemas.microsoft.com/office/drawing/2014/main" id="{DBE2608F-5DDF-408F-B19E-69B2EC803CD0}"/>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lnSpc>
                <a:spcPct val="85000"/>
              </a:lnSpc>
              <a:spcBef>
                <a:spcPct val="0"/>
              </a:spcBef>
              <a:spcAft>
                <a:spcPct val="0"/>
              </a:spcAft>
            </a:pPr>
            <a:endParaRPr kumimoji="0" lang="el-GR" sz="2200" u="none" strike="noStrike" kern="1200" cap="none" spc="0" normalizeH="0" noProof="0" dirty="0">
              <a:ln>
                <a:noFill/>
              </a:ln>
              <a:solidFill>
                <a:srgbClr val="2E2E38"/>
              </a:solidFill>
              <a:effectLst/>
              <a:uLnTx/>
              <a:uFillTx/>
              <a:latin typeface="Arial" panose="020B0604020202020204" pitchFamily="34" charset="0"/>
              <a:ea typeface="+mj-ea"/>
              <a:cs typeface="Arial" panose="020B0604020202020204" pitchFamily="34" charset="0"/>
              <a:sym typeface="Arial" panose="020B0604020202020204" pitchFamily="34" charset="0"/>
            </a:endParaRPr>
          </a:p>
        </p:txBody>
      </p:sp>
      <p:pic>
        <p:nvPicPr>
          <p:cNvPr id="3" name="Graphic 2" descr="Questions">
            <a:extLst>
              <a:ext uri="{FF2B5EF4-FFF2-40B4-BE49-F238E27FC236}">
                <a16:creationId xmlns="" xmlns:a16="http://schemas.microsoft.com/office/drawing/2014/main" id="{C5CABC23-35EB-4161-BBB7-243640EAB7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04954" y="2409272"/>
            <a:ext cx="3828941" cy="3828941"/>
          </a:xfrm>
          <a:prstGeom prst="rect">
            <a:avLst/>
          </a:prstGeom>
        </p:spPr>
      </p:pic>
      <p:sp>
        <p:nvSpPr>
          <p:cNvPr id="4" name="Title 3"/>
          <p:cNvSpPr>
            <a:spLocks noGrp="1"/>
          </p:cNvSpPr>
          <p:nvPr>
            <p:ph type="title"/>
          </p:nvPr>
        </p:nvSpPr>
        <p:spPr/>
        <p:txBody>
          <a:bodyPr>
            <a:normAutofit fontScale="90000"/>
          </a:bodyPr>
          <a:lstStyle/>
          <a:p>
            <a:r>
              <a:rPr lang="el-GR" dirty="0">
                <a:latin typeface="Arial" panose="020B0604020202020204" pitchFamily="34" charset="0"/>
              </a:rPr>
              <a:t>Μείωση φορολογητέας βάσης ΦΠΑ στις ανεξόφλητες απαιτήσεις </a:t>
            </a:r>
            <a:br>
              <a:rPr lang="el-GR" dirty="0">
                <a:latin typeface="Arial" panose="020B0604020202020204" pitchFamily="34" charset="0"/>
              </a:rPr>
            </a:br>
            <a:r>
              <a:rPr lang="el-GR" dirty="0">
                <a:latin typeface="Arial" panose="020B0604020202020204" pitchFamily="34" charset="0"/>
              </a:rPr>
              <a:t>Η πρακτική εφαρμογή του δικαιώματος </a:t>
            </a:r>
            <a:endParaRPr lang="en-US" dirty="0">
              <a:latin typeface="Arial" panose="020B0604020202020204" pitchFamily="34" charset="0"/>
            </a:endParaRPr>
          </a:p>
        </p:txBody>
      </p:sp>
      <p:sp>
        <p:nvSpPr>
          <p:cNvPr id="5" name="Slide Number Placeholder 4">
            <a:extLst>
              <a:ext uri="{FF2B5EF4-FFF2-40B4-BE49-F238E27FC236}">
                <a16:creationId xmlns="" xmlns:a16="http://schemas.microsoft.com/office/drawing/2014/main" id="{2E898AE0-B817-48DB-9976-758677586103}"/>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lang="en-IN"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IN"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27" name="Content Placeholder 2">
            <a:extLst>
              <a:ext uri="{FF2B5EF4-FFF2-40B4-BE49-F238E27FC236}">
                <a16:creationId xmlns="" xmlns:a16="http://schemas.microsoft.com/office/drawing/2014/main" id="{B6AD603E-DAFB-4B9F-83D0-9586E88C484D}"/>
              </a:ext>
            </a:extLst>
          </p:cNvPr>
          <p:cNvSpPr txBox="1">
            <a:spLocks/>
          </p:cNvSpPr>
          <p:nvPr/>
        </p:nvSpPr>
        <p:spPr>
          <a:xfrm>
            <a:off x="609917" y="1137920"/>
            <a:ext cx="10978515" cy="4954270"/>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E600"/>
              </a:buClr>
              <a:buNone/>
            </a:pPr>
            <a:r>
              <a:rPr lang="el-GR" b="1" dirty="0">
                <a:solidFill>
                  <a:srgbClr val="FFE600"/>
                </a:solidFill>
                <a:latin typeface="Arial" panose="020B0604020202020204" pitchFamily="34" charset="0"/>
                <a:cs typeface="Arial" panose="020B0604020202020204" pitchFamily="34" charset="0"/>
              </a:rPr>
              <a:t>Περιπτώσεις εμπορικής αφερεγγυότητας οφειλέτη </a:t>
            </a:r>
            <a:r>
              <a:rPr lang="en-US" b="1" dirty="0">
                <a:solidFill>
                  <a:srgbClr val="FFE600"/>
                </a:solidFill>
                <a:latin typeface="Arial" panose="020B0604020202020204" pitchFamily="34" charset="0"/>
                <a:cs typeface="Arial" panose="020B0604020202020204" pitchFamily="34" charset="0"/>
              </a:rPr>
              <a:t/>
            </a:r>
            <a:br>
              <a:rPr lang="en-US" b="1" dirty="0">
                <a:solidFill>
                  <a:srgbClr val="FFE600"/>
                </a:solidFill>
                <a:latin typeface="Arial" panose="020B0604020202020204" pitchFamily="34" charset="0"/>
                <a:cs typeface="Arial" panose="020B0604020202020204" pitchFamily="34" charset="0"/>
              </a:rPr>
            </a:br>
            <a:r>
              <a:rPr lang="el-GR" b="1" dirty="0">
                <a:solidFill>
                  <a:srgbClr val="FFE600"/>
                </a:solidFill>
                <a:latin typeface="Arial" panose="020B0604020202020204" pitchFamily="34" charset="0"/>
                <a:cs typeface="Arial" panose="020B0604020202020204" pitchFamily="34" charset="0"/>
              </a:rPr>
              <a:t>(Πτώχευση – Εξυγίανση – Θέση σε ειδική διαχείριση) </a:t>
            </a:r>
          </a:p>
          <a:p>
            <a:pPr marL="0" lvl="0" indent="0">
              <a:buClr>
                <a:srgbClr val="FFE600"/>
              </a:buClr>
              <a:buNone/>
            </a:pPr>
            <a:r>
              <a:rPr lang="el-GR" b="1" dirty="0">
                <a:latin typeface="Arial" panose="020B0604020202020204" pitchFamily="34" charset="0"/>
                <a:cs typeface="Arial" panose="020B0604020202020204" pitchFamily="34" charset="0"/>
              </a:rPr>
              <a:t>‘</a:t>
            </a:r>
            <a:r>
              <a:rPr lang="el-GR" b="1" dirty="0" err="1">
                <a:latin typeface="Arial" panose="020B0604020202020204" pitchFamily="34" charset="0"/>
                <a:cs typeface="Arial" panose="020B0604020202020204" pitchFamily="34" charset="0"/>
              </a:rPr>
              <a:t>Αρθρο</a:t>
            </a:r>
            <a:r>
              <a:rPr lang="el-GR" b="1" dirty="0">
                <a:latin typeface="Arial" panose="020B0604020202020204" pitchFamily="34" charset="0"/>
                <a:cs typeface="Arial" panose="020B0604020202020204" pitchFamily="34" charset="0"/>
              </a:rPr>
              <a:t> 19 παρ. 5α ν. 2859/2000; </a:t>
            </a:r>
          </a:p>
          <a:p>
            <a:pPr lvl="0">
              <a:buClr>
                <a:srgbClr val="FFE600"/>
              </a:buClr>
            </a:pPr>
            <a:endParaRPr lang="el-GR" dirty="0">
              <a:solidFill>
                <a:prstClr val="white"/>
              </a:solidFill>
              <a:latin typeface="Arial" panose="020B0604020202020204" pitchFamily="34" charset="0"/>
              <a:cs typeface="Arial" panose="020B0604020202020204" pitchFamily="34" charset="0"/>
            </a:endParaRPr>
          </a:p>
          <a:p>
            <a:pPr marL="3136900" lvl="0" indent="-361950">
              <a:spcAft>
                <a:spcPts val="600"/>
              </a:spcAft>
              <a:buClr>
                <a:srgbClr val="FFE600"/>
              </a:buClr>
            </a:pPr>
            <a:r>
              <a:rPr lang="el-GR" dirty="0">
                <a:solidFill>
                  <a:prstClr val="white"/>
                </a:solidFill>
                <a:latin typeface="Arial" panose="020B0604020202020204" pitchFamily="34" charset="0"/>
                <a:cs typeface="Arial" panose="020B0604020202020204" pitchFamily="34" charset="0"/>
              </a:rPr>
              <a:t>Εξυγίανση ομίλου Μαρινόπουλου: θα πρέπει όλοι οι πιστωτές </a:t>
            </a:r>
            <a:r>
              <a:rPr lang="en-US" dirty="0">
                <a:solidFill>
                  <a:prstClr val="white"/>
                </a:solidFill>
                <a:latin typeface="Arial" panose="020B0604020202020204" pitchFamily="34" charset="0"/>
                <a:cs typeface="Arial" panose="020B0604020202020204" pitchFamily="34" charset="0"/>
              </a:rPr>
              <a:t/>
            </a:r>
            <a:br>
              <a:rPr lang="en-US" dirty="0">
                <a:solidFill>
                  <a:prstClr val="white"/>
                </a:solidFill>
                <a:latin typeface="Arial" panose="020B0604020202020204" pitchFamily="34" charset="0"/>
                <a:cs typeface="Arial" panose="020B0604020202020204" pitchFamily="34" charset="0"/>
              </a:rPr>
            </a:br>
            <a:r>
              <a:rPr lang="el-GR" dirty="0">
                <a:solidFill>
                  <a:prstClr val="white"/>
                </a:solidFill>
                <a:latin typeface="Arial" panose="020B0604020202020204" pitchFamily="34" charset="0"/>
                <a:cs typeface="Arial" panose="020B0604020202020204" pitchFamily="34" charset="0"/>
              </a:rPr>
              <a:t>να ακολουθήσουν τη δικαστική οδό για την ικανοποίηση του δικαιώματος; </a:t>
            </a:r>
          </a:p>
          <a:p>
            <a:pPr marL="3136900" lvl="0" indent="-361950">
              <a:spcAft>
                <a:spcPts val="600"/>
              </a:spcAft>
              <a:buClr>
                <a:srgbClr val="FFE600"/>
              </a:buClr>
            </a:pPr>
            <a:r>
              <a:rPr lang="el-GR" dirty="0">
                <a:solidFill>
                  <a:prstClr val="white"/>
                </a:solidFill>
                <a:latin typeface="Arial" panose="020B0604020202020204" pitchFamily="34" charset="0"/>
                <a:cs typeface="Arial" panose="020B0604020202020204" pitchFamily="34" charset="0"/>
              </a:rPr>
              <a:t>Εξυγίανση άλλων εταιρειών, όπως η περίπτωση Μαρινόπουλου;</a:t>
            </a:r>
          </a:p>
          <a:p>
            <a:pPr marL="3136900" lvl="0" indent="-361950">
              <a:spcAft>
                <a:spcPts val="600"/>
              </a:spcAft>
              <a:buClr>
                <a:srgbClr val="FFE600"/>
              </a:buClr>
            </a:pPr>
            <a:r>
              <a:rPr lang="el-GR" dirty="0">
                <a:solidFill>
                  <a:prstClr val="white"/>
                </a:solidFill>
                <a:latin typeface="Arial" panose="020B0604020202020204" pitchFamily="34" charset="0"/>
                <a:cs typeface="Arial" panose="020B0604020202020204" pitchFamily="34" charset="0"/>
              </a:rPr>
              <a:t>Πτώχευση &amp; ειδική διαχείριση: σε ποιό χρονικό σημείο ασκείται το δικαίωμα, στην έναρξη ή στην ολοκλήρωση της διαδικασίας; </a:t>
            </a:r>
          </a:p>
          <a:p>
            <a:pPr marL="3594100" lvl="0" indent="-361950">
              <a:buClr>
                <a:srgbClr val="FFE600"/>
              </a:buClr>
            </a:pPr>
            <a:r>
              <a:rPr lang="el-GR" dirty="0">
                <a:solidFill>
                  <a:prstClr val="white"/>
                </a:solidFill>
                <a:latin typeface="Arial" panose="020B0604020202020204" pitchFamily="34" charset="0"/>
                <a:cs typeface="Arial" panose="020B0604020202020204" pitchFamily="34" charset="0"/>
              </a:rPr>
              <a:t>Έλεγχος συμμόρφωσης με τις θεμελιώδεις αρχές ΦΠΑ, </a:t>
            </a:r>
            <a:r>
              <a:rPr lang="en-US" dirty="0">
                <a:solidFill>
                  <a:prstClr val="white"/>
                </a:solidFill>
                <a:latin typeface="Arial" panose="020B0604020202020204" pitchFamily="34" charset="0"/>
                <a:cs typeface="Arial" panose="020B0604020202020204" pitchFamily="34" charset="0"/>
              </a:rPr>
              <a:t/>
            </a:r>
            <a:br>
              <a:rPr lang="en-US" dirty="0">
                <a:solidFill>
                  <a:prstClr val="white"/>
                </a:solidFill>
                <a:latin typeface="Arial" panose="020B0604020202020204" pitchFamily="34" charset="0"/>
                <a:cs typeface="Arial" panose="020B0604020202020204" pitchFamily="34" charset="0"/>
              </a:rPr>
            </a:br>
            <a:r>
              <a:rPr lang="el-GR" dirty="0">
                <a:solidFill>
                  <a:prstClr val="white"/>
                </a:solidFill>
                <a:latin typeface="Arial" panose="020B0604020202020204" pitchFamily="34" charset="0"/>
                <a:cs typeface="Arial" panose="020B0604020202020204" pitchFamily="34" charset="0"/>
              </a:rPr>
              <a:t>ιδίως αναλογικότητα (βλ. </a:t>
            </a:r>
            <a:r>
              <a:rPr lang="el-GR" dirty="0" err="1">
                <a:solidFill>
                  <a:prstClr val="white"/>
                </a:solidFill>
                <a:latin typeface="Arial" panose="020B0604020202020204" pitchFamily="34" charset="0"/>
                <a:cs typeface="Arial" panose="020B0604020202020204" pitchFamily="34" charset="0"/>
              </a:rPr>
              <a:t>Enzo</a:t>
            </a:r>
            <a:r>
              <a:rPr lang="el-GR" dirty="0">
                <a:solidFill>
                  <a:prstClr val="white"/>
                </a:solidFill>
                <a:latin typeface="Arial" panose="020B0604020202020204" pitchFamily="34" charset="0"/>
                <a:cs typeface="Arial" panose="020B0604020202020204" pitchFamily="34" charset="0"/>
              </a:rPr>
              <a:t> </a:t>
            </a:r>
            <a:r>
              <a:rPr lang="el-GR" dirty="0" err="1">
                <a:solidFill>
                  <a:prstClr val="white"/>
                </a:solidFill>
                <a:latin typeface="Arial" panose="020B0604020202020204" pitchFamily="34" charset="0"/>
                <a:cs typeface="Arial" panose="020B0604020202020204" pitchFamily="34" charset="0"/>
              </a:rPr>
              <a:t>di</a:t>
            </a:r>
            <a:r>
              <a:rPr lang="el-GR" dirty="0">
                <a:solidFill>
                  <a:prstClr val="white"/>
                </a:solidFill>
                <a:latin typeface="Arial" panose="020B0604020202020204" pitchFamily="34" charset="0"/>
                <a:cs typeface="Arial" panose="020B0604020202020204" pitchFamily="34" charset="0"/>
              </a:rPr>
              <a:t> </a:t>
            </a:r>
            <a:r>
              <a:rPr lang="el-GR" dirty="0" err="1">
                <a:solidFill>
                  <a:prstClr val="white"/>
                </a:solidFill>
                <a:latin typeface="Arial" panose="020B0604020202020204" pitchFamily="34" charset="0"/>
                <a:cs typeface="Arial" panose="020B0604020202020204" pitchFamily="34" charset="0"/>
              </a:rPr>
              <a:t>Maura</a:t>
            </a:r>
            <a:r>
              <a:rPr lang="el-GR" dirty="0">
                <a:solidFill>
                  <a:prstClr val="white"/>
                </a:solidFill>
                <a:latin typeface="Arial" panose="020B0604020202020204" pitchFamily="34" charset="0"/>
                <a:cs typeface="Arial" panose="020B0604020202020204" pitchFamily="34" charset="0"/>
              </a:rPr>
              <a:t>)  </a:t>
            </a:r>
          </a:p>
          <a:p>
            <a:pPr marL="3594100" lvl="0" indent="-361950">
              <a:buClr>
                <a:srgbClr val="FFE600"/>
              </a:buClr>
            </a:pPr>
            <a:r>
              <a:rPr lang="el-GR" dirty="0">
                <a:solidFill>
                  <a:prstClr val="white"/>
                </a:solidFill>
                <a:latin typeface="Arial" panose="020B0604020202020204" pitchFamily="34" charset="0"/>
                <a:cs typeface="Arial" panose="020B0604020202020204" pitchFamily="34" charset="0"/>
              </a:rPr>
              <a:t>Καταλαμβάνεται και ο </a:t>
            </a:r>
            <a:r>
              <a:rPr lang="el-GR" dirty="0" err="1">
                <a:solidFill>
                  <a:prstClr val="white"/>
                </a:solidFill>
                <a:latin typeface="Arial" panose="020B0604020202020204" pitchFamily="34" charset="0"/>
                <a:cs typeface="Arial" panose="020B0604020202020204" pitchFamily="34" charset="0"/>
              </a:rPr>
              <a:t>προϊσχύσας</a:t>
            </a:r>
            <a:r>
              <a:rPr lang="el-GR" dirty="0">
                <a:solidFill>
                  <a:prstClr val="white"/>
                </a:solidFill>
                <a:latin typeface="Arial" panose="020B0604020202020204" pitchFamily="34" charset="0"/>
                <a:cs typeface="Arial" panose="020B0604020202020204" pitchFamily="34" charset="0"/>
              </a:rPr>
              <a:t> θεσμός της ειδικής εκκαθάρισης;  </a:t>
            </a:r>
          </a:p>
        </p:txBody>
      </p:sp>
    </p:spTree>
    <p:extLst>
      <p:ext uri="{BB962C8B-B14F-4D97-AF65-F5344CB8AC3E}">
        <p14:creationId xmlns:p14="http://schemas.microsoft.com/office/powerpoint/2010/main" val="3702079738"/>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 xmlns:a16="http://schemas.microsoft.com/office/drawing/2014/main" id="{494B3E71-048E-46AC-BC74-6605127A4AFE}"/>
              </a:ext>
            </a:extLst>
          </p:cNvPr>
          <p:cNvGraphicFramePr>
            <a:graphicFrameLocks noChangeAspect="1"/>
          </p:cNvGraphicFramePr>
          <p:nvPr>
            <p:custDataLst>
              <p:tags r:id="rId2"/>
            </p:custDataLst>
            <p:extLst>
              <p:ext uri="{D42A27DB-BD31-4B8C-83A1-F6EECF244321}">
                <p14:modId xmlns:p14="http://schemas.microsoft.com/office/powerpoint/2010/main" val="42208630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03" name="think-cell Slide" r:id="rId5" imgW="473" imgH="473" progId="TCLayout.ActiveDocument.1">
                  <p:embed/>
                </p:oleObj>
              </mc:Choice>
              <mc:Fallback>
                <p:oleObj name="think-cell Slide" r:id="rId5" imgW="473" imgH="473" progId="TCLayout.ActiveDocument.1">
                  <p:embed/>
                  <p:pic>
                    <p:nvPicPr>
                      <p:cNvPr id="22" name="Object 21" hidden="1">
                        <a:extLst>
                          <a:ext uri="{FF2B5EF4-FFF2-40B4-BE49-F238E27FC236}">
                            <a16:creationId xmlns="" xmlns:a16="http://schemas.microsoft.com/office/drawing/2014/main" id="{494B3E71-048E-46AC-BC74-6605127A4AF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Rectangle 20" hidden="1">
            <a:extLst>
              <a:ext uri="{FF2B5EF4-FFF2-40B4-BE49-F238E27FC236}">
                <a16:creationId xmlns="" xmlns:a16="http://schemas.microsoft.com/office/drawing/2014/main" id="{DBE2608F-5DDF-408F-B19E-69B2EC803CD0}"/>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lnSpc>
                <a:spcPct val="85000"/>
              </a:lnSpc>
              <a:spcBef>
                <a:spcPct val="0"/>
              </a:spcBef>
              <a:spcAft>
                <a:spcPct val="0"/>
              </a:spcAft>
              <a:defRPr/>
            </a:pPr>
            <a:endParaRPr kumimoji="0" lang="el-GR" sz="2200" u="none" strike="noStrike" kern="1200" cap="none" spc="0" normalizeH="0" noProof="0" dirty="0">
              <a:ln>
                <a:noFill/>
              </a:ln>
              <a:solidFill>
                <a:srgbClr val="2E2E38"/>
              </a:solidFill>
              <a:effectLst/>
              <a:uLnTx/>
              <a:uFillTx/>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itle 3"/>
          <p:cNvSpPr>
            <a:spLocks noGrp="1"/>
          </p:cNvSpPr>
          <p:nvPr>
            <p:ph type="title"/>
          </p:nvPr>
        </p:nvSpPr>
        <p:spPr/>
        <p:txBody>
          <a:bodyPr>
            <a:normAutofit fontScale="90000"/>
          </a:bodyPr>
          <a:lstStyle/>
          <a:p>
            <a:r>
              <a:rPr lang="el-GR" dirty="0">
                <a:latin typeface="Arial" panose="020B0604020202020204" pitchFamily="34" charset="0"/>
              </a:rPr>
              <a:t>Μείωση φορολογητέας βάσης ΦΠΑ στις ανεξόφλητες απαιτήσεις </a:t>
            </a:r>
            <a:br>
              <a:rPr lang="el-GR" dirty="0">
                <a:latin typeface="Arial" panose="020B0604020202020204" pitchFamily="34" charset="0"/>
              </a:rPr>
            </a:br>
            <a:r>
              <a:rPr lang="el-GR" dirty="0">
                <a:latin typeface="Arial" panose="020B0604020202020204" pitchFamily="34" charset="0"/>
              </a:rPr>
              <a:t>Η πρακτική εφαρμογή του δικαιώματος </a:t>
            </a:r>
            <a:endParaRPr lang="en-US" dirty="0">
              <a:latin typeface="Arial" panose="020B0604020202020204" pitchFamily="34" charset="0"/>
            </a:endParaRPr>
          </a:p>
        </p:txBody>
      </p:sp>
      <p:sp>
        <p:nvSpPr>
          <p:cNvPr id="5" name="Slide Number Placeholder 4">
            <a:extLst>
              <a:ext uri="{FF2B5EF4-FFF2-40B4-BE49-F238E27FC236}">
                <a16:creationId xmlns="" xmlns:a16="http://schemas.microsoft.com/office/drawing/2014/main" id="{2E898AE0-B817-48DB-9976-758677586103}"/>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lang="en-IN"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IN"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27" name="Content Placeholder 2">
            <a:extLst>
              <a:ext uri="{FF2B5EF4-FFF2-40B4-BE49-F238E27FC236}">
                <a16:creationId xmlns="" xmlns:a16="http://schemas.microsoft.com/office/drawing/2014/main" id="{B6AD603E-DAFB-4B9F-83D0-9586E88C484D}"/>
              </a:ext>
            </a:extLst>
          </p:cNvPr>
          <p:cNvSpPr txBox="1">
            <a:spLocks/>
          </p:cNvSpPr>
          <p:nvPr/>
        </p:nvSpPr>
        <p:spPr>
          <a:xfrm>
            <a:off x="609917" y="1137920"/>
            <a:ext cx="10978515" cy="4834617"/>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Aft>
                <a:spcPts val="600"/>
              </a:spcAft>
              <a:buClr>
                <a:srgbClr val="FFE600"/>
              </a:buClr>
              <a:buNone/>
            </a:pPr>
            <a:r>
              <a:rPr lang="el-GR" b="1" dirty="0">
                <a:solidFill>
                  <a:srgbClr val="FFE600"/>
                </a:solidFill>
                <a:latin typeface="Arial" panose="020B0604020202020204" pitchFamily="34" charset="0"/>
                <a:cs typeface="Arial" panose="020B0604020202020204" pitchFamily="34" charset="0"/>
              </a:rPr>
              <a:t>Περιπτώσεις εμπορικής αφερεγγυότητας οφειλέτη </a:t>
            </a:r>
            <a:r>
              <a:rPr lang="en-US" b="1" dirty="0">
                <a:solidFill>
                  <a:srgbClr val="FFE600"/>
                </a:solidFill>
                <a:latin typeface="Arial" panose="020B0604020202020204" pitchFamily="34" charset="0"/>
                <a:cs typeface="Arial" panose="020B0604020202020204" pitchFamily="34" charset="0"/>
              </a:rPr>
              <a:t/>
            </a:r>
            <a:br>
              <a:rPr lang="en-US" b="1" dirty="0">
                <a:solidFill>
                  <a:srgbClr val="FFE600"/>
                </a:solidFill>
                <a:latin typeface="Arial" panose="020B0604020202020204" pitchFamily="34" charset="0"/>
                <a:cs typeface="Arial" panose="020B0604020202020204" pitchFamily="34" charset="0"/>
              </a:rPr>
            </a:br>
            <a:r>
              <a:rPr lang="el-GR" b="1" dirty="0">
                <a:solidFill>
                  <a:srgbClr val="FFE600"/>
                </a:solidFill>
                <a:latin typeface="Arial" panose="020B0604020202020204" pitchFamily="34" charset="0"/>
                <a:cs typeface="Arial" panose="020B0604020202020204" pitchFamily="34" charset="0"/>
              </a:rPr>
              <a:t>(Πτώχευση – Εξυγίανση – Θέση σε ειδική διαχείριση) </a:t>
            </a:r>
            <a:endParaRPr lang="en-US" b="1" dirty="0">
              <a:solidFill>
                <a:srgbClr val="FFE600"/>
              </a:solidFill>
              <a:latin typeface="Arial" panose="020B0604020202020204" pitchFamily="34" charset="0"/>
              <a:cs typeface="Arial" panose="020B0604020202020204" pitchFamily="34" charset="0"/>
            </a:endParaRPr>
          </a:p>
          <a:p>
            <a:pPr marL="0" lvl="0" indent="0">
              <a:spcAft>
                <a:spcPts val="600"/>
              </a:spcAft>
              <a:buClr>
                <a:srgbClr val="FFE600"/>
              </a:buClr>
              <a:buNone/>
            </a:pPr>
            <a:endParaRPr lang="el-GR" dirty="0">
              <a:solidFill>
                <a:prstClr val="white"/>
              </a:solidFill>
              <a:latin typeface="Arial" panose="020B0604020202020204" pitchFamily="34" charset="0"/>
              <a:cs typeface="Arial" panose="020B0604020202020204" pitchFamily="34" charset="0"/>
            </a:endParaRPr>
          </a:p>
          <a:p>
            <a:pPr lvl="0">
              <a:spcAft>
                <a:spcPts val="600"/>
              </a:spcAft>
              <a:buClr>
                <a:srgbClr val="FFE600"/>
              </a:buClr>
            </a:pPr>
            <a:r>
              <a:rPr lang="el-GR" dirty="0">
                <a:solidFill>
                  <a:prstClr val="white"/>
                </a:solidFill>
                <a:latin typeface="Arial" panose="020B0604020202020204" pitchFamily="34" charset="0"/>
                <a:cs typeface="Arial" panose="020B0604020202020204" pitchFamily="34" charset="0"/>
              </a:rPr>
              <a:t>Εφαρμόζεται η διαδικασία του άρθρου 19 παρ. 5α ν. 2859/2000: </a:t>
            </a:r>
            <a:r>
              <a:rPr lang="en-US" dirty="0">
                <a:solidFill>
                  <a:prstClr val="white"/>
                </a:solidFill>
                <a:latin typeface="Arial" panose="020B0604020202020204" pitchFamily="34" charset="0"/>
                <a:cs typeface="Arial" panose="020B0604020202020204" pitchFamily="34" charset="0"/>
              </a:rPr>
              <a:t/>
            </a:r>
            <a:br>
              <a:rPr lang="en-US" dirty="0">
                <a:solidFill>
                  <a:prstClr val="white"/>
                </a:solidFill>
                <a:latin typeface="Arial" panose="020B0604020202020204" pitchFamily="34" charset="0"/>
                <a:cs typeface="Arial" panose="020B0604020202020204" pitchFamily="34" charset="0"/>
              </a:rPr>
            </a:br>
            <a:r>
              <a:rPr lang="el-GR" dirty="0">
                <a:solidFill>
                  <a:prstClr val="white"/>
                </a:solidFill>
                <a:latin typeface="Arial" panose="020B0604020202020204" pitchFamily="34" charset="0"/>
                <a:cs typeface="Arial" panose="020B0604020202020204" pitchFamily="34" charset="0"/>
              </a:rPr>
              <a:t>αίτηση ενδιαφερόμενης επιχείρησης εντός εξαμήνου </a:t>
            </a:r>
            <a:r>
              <a:rPr lang="en-US" dirty="0">
                <a:solidFill>
                  <a:prstClr val="white"/>
                </a:solidFill>
                <a:latin typeface="Arial" panose="020B0604020202020204" pitchFamily="34" charset="0"/>
                <a:cs typeface="Arial" panose="020B0604020202020204" pitchFamily="34" charset="0"/>
              </a:rPr>
              <a:t/>
            </a:r>
            <a:br>
              <a:rPr lang="en-US" dirty="0">
                <a:solidFill>
                  <a:prstClr val="white"/>
                </a:solidFill>
                <a:latin typeface="Arial" panose="020B0604020202020204" pitchFamily="34" charset="0"/>
                <a:cs typeface="Arial" panose="020B0604020202020204" pitchFamily="34" charset="0"/>
              </a:rPr>
            </a:br>
            <a:r>
              <a:rPr lang="el-GR" dirty="0">
                <a:solidFill>
                  <a:prstClr val="white"/>
                </a:solidFill>
                <a:latin typeface="Arial" panose="020B0604020202020204" pitchFamily="34" charset="0"/>
                <a:cs typeface="Arial" panose="020B0604020202020204" pitchFamily="34" charset="0"/>
              </a:rPr>
              <a:t>και απόφαση Προϊσταμένου ΔΟΥ;</a:t>
            </a:r>
          </a:p>
          <a:p>
            <a:pPr lvl="0">
              <a:spcAft>
                <a:spcPts val="600"/>
              </a:spcAft>
              <a:buClr>
                <a:srgbClr val="FFE600"/>
              </a:buClr>
            </a:pPr>
            <a:r>
              <a:rPr lang="el-GR" dirty="0">
                <a:solidFill>
                  <a:prstClr val="white"/>
                </a:solidFill>
                <a:latin typeface="Arial" panose="020B0604020202020204" pitchFamily="34" charset="0"/>
                <a:cs typeface="Arial" panose="020B0604020202020204" pitchFamily="34" charset="0"/>
              </a:rPr>
              <a:t>Θα γίνεται διόρθωση του φόρου εισροών που εξέπεσε ο</a:t>
            </a:r>
            <a:r>
              <a:rPr lang="en-US" dirty="0">
                <a:solidFill>
                  <a:prstClr val="white"/>
                </a:solidFill>
                <a:latin typeface="Arial" panose="020B0604020202020204" pitchFamily="34" charset="0"/>
                <a:cs typeface="Arial" panose="020B0604020202020204" pitchFamily="34" charset="0"/>
              </a:rPr>
              <a:t/>
            </a:r>
            <a:br>
              <a:rPr lang="en-US" dirty="0">
                <a:solidFill>
                  <a:prstClr val="white"/>
                </a:solidFill>
                <a:latin typeface="Arial" panose="020B0604020202020204" pitchFamily="34" charset="0"/>
                <a:cs typeface="Arial" panose="020B0604020202020204" pitchFamily="34" charset="0"/>
              </a:rPr>
            </a:br>
            <a:r>
              <a:rPr lang="el-GR" dirty="0" smtClean="0">
                <a:solidFill>
                  <a:prstClr val="white"/>
                </a:solidFill>
                <a:latin typeface="Arial" panose="020B0604020202020204" pitchFamily="34" charset="0"/>
                <a:cs typeface="Arial" panose="020B0604020202020204" pitchFamily="34" charset="0"/>
              </a:rPr>
              <a:t>αντισυμβαλλόμενος </a:t>
            </a:r>
            <a:r>
              <a:rPr lang="el-GR" dirty="0">
                <a:solidFill>
                  <a:prstClr val="white"/>
                </a:solidFill>
                <a:latin typeface="Arial" panose="020B0604020202020204" pitchFamily="34" charset="0"/>
                <a:cs typeface="Arial" panose="020B0604020202020204" pitchFamily="34" charset="0"/>
              </a:rPr>
              <a:t>και εκ των υστέρων αφερέγγυος οφειλέτης (βλ. T-2); </a:t>
            </a:r>
          </a:p>
          <a:p>
            <a:pPr lvl="0">
              <a:spcAft>
                <a:spcPts val="600"/>
              </a:spcAft>
              <a:buClr>
                <a:srgbClr val="FFE600"/>
              </a:buClr>
            </a:pPr>
            <a:r>
              <a:rPr lang="el-GR" dirty="0">
                <a:solidFill>
                  <a:prstClr val="white"/>
                </a:solidFill>
                <a:latin typeface="Arial" panose="020B0604020202020204" pitchFamily="34" charset="0"/>
                <a:cs typeface="Arial" panose="020B0604020202020204" pitchFamily="34" charset="0"/>
              </a:rPr>
              <a:t>Με </a:t>
            </a:r>
            <a:r>
              <a:rPr lang="el-GR" dirty="0" err="1">
                <a:solidFill>
                  <a:prstClr val="white"/>
                </a:solidFill>
                <a:latin typeface="Arial" panose="020B0604020202020204" pitchFamily="34" charset="0"/>
                <a:cs typeface="Arial" panose="020B0604020202020204" pitchFamily="34" charset="0"/>
              </a:rPr>
              <a:t>ποιά</a:t>
            </a:r>
            <a:r>
              <a:rPr lang="el-GR" dirty="0">
                <a:solidFill>
                  <a:prstClr val="white"/>
                </a:solidFill>
                <a:latin typeface="Arial" panose="020B0604020202020204" pitchFamily="34" charset="0"/>
                <a:cs typeface="Arial" panose="020B0604020202020204" pitchFamily="34" charset="0"/>
              </a:rPr>
              <a:t> διαδικασία (βλ. </a:t>
            </a:r>
            <a:r>
              <a:rPr lang="el-GR" dirty="0" err="1">
                <a:solidFill>
                  <a:prstClr val="white"/>
                </a:solidFill>
                <a:latin typeface="Arial" panose="020B0604020202020204" pitchFamily="34" charset="0"/>
                <a:cs typeface="Arial" panose="020B0604020202020204" pitchFamily="34" charset="0"/>
              </a:rPr>
              <a:t>Tratave</a:t>
            </a:r>
            <a:r>
              <a:rPr lang="el-GR" dirty="0">
                <a:solidFill>
                  <a:prstClr val="white"/>
                </a:solidFill>
                <a:latin typeface="Arial" panose="020B0604020202020204" pitchFamily="34" charset="0"/>
                <a:cs typeface="Arial" panose="020B0604020202020204" pitchFamily="34" charset="0"/>
              </a:rPr>
              <a:t>); </a:t>
            </a:r>
          </a:p>
          <a:p>
            <a:pPr lvl="0">
              <a:spcAft>
                <a:spcPts val="600"/>
              </a:spcAft>
              <a:buClr>
                <a:srgbClr val="FFE600"/>
              </a:buClr>
            </a:pPr>
            <a:r>
              <a:rPr lang="el-GR" dirty="0">
                <a:solidFill>
                  <a:prstClr val="white"/>
                </a:solidFill>
                <a:latin typeface="Arial" panose="020B0604020202020204" pitchFamily="34" charset="0"/>
                <a:cs typeface="Arial" panose="020B0604020202020204" pitchFamily="34" charset="0"/>
              </a:rPr>
              <a:t>Παραγραφή; </a:t>
            </a:r>
          </a:p>
        </p:txBody>
      </p:sp>
      <p:pic>
        <p:nvPicPr>
          <p:cNvPr id="3" name="Graphic 2" descr="Group brainstorm">
            <a:extLst>
              <a:ext uri="{FF2B5EF4-FFF2-40B4-BE49-F238E27FC236}">
                <a16:creationId xmlns="" xmlns:a16="http://schemas.microsoft.com/office/drawing/2014/main" id="{747F1194-26DC-4CD4-8606-B15F8A77AD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219303" y="1621768"/>
            <a:ext cx="5236232" cy="5236232"/>
          </a:xfrm>
          <a:prstGeom prst="rect">
            <a:avLst/>
          </a:prstGeom>
        </p:spPr>
      </p:pic>
    </p:spTree>
    <p:extLst>
      <p:ext uri="{BB962C8B-B14F-4D97-AF65-F5344CB8AC3E}">
        <p14:creationId xmlns:p14="http://schemas.microsoft.com/office/powerpoint/2010/main" val="1421679187"/>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Μείωση φορολογητέας βάσης ΦΠΑ στις ανεξόφλητες απαιτήσεις </a:t>
            </a:r>
            <a:br>
              <a:rPr lang="el-GR" dirty="0"/>
            </a:br>
            <a:r>
              <a:rPr lang="el-GR" dirty="0"/>
              <a:t>Η πρακτική εφαρμογή του δικαιώματος </a:t>
            </a:r>
          </a:p>
        </p:txBody>
      </p:sp>
      <p:sp>
        <p:nvSpPr>
          <p:cNvPr id="11" name="Slide Number Placeholder 10"/>
          <p:cNvSpPr>
            <a:spLocks noGrp="1"/>
          </p:cNvSpPr>
          <p:nvPr>
            <p:ph type="sldNum" sz="quarter" idx="21"/>
          </p:nvPr>
        </p:nvSpPr>
        <p:spPr/>
        <p:txBody>
          <a:bodyPr/>
          <a:lstStyle/>
          <a:p>
            <a:r>
              <a:rPr lang="en-GB"/>
              <a:t>Page </a:t>
            </a:r>
            <a:fld id="{F1BC30E3-FFE5-4B91-AA19-87A149EBB9EE}" type="slidenum">
              <a:rPr smtClean="0"/>
              <a:pPr/>
              <a:t>12</a:t>
            </a:fld>
            <a:endParaRPr dirty="0"/>
          </a:p>
        </p:txBody>
      </p:sp>
      <p:sp>
        <p:nvSpPr>
          <p:cNvPr id="12" name="Content Placeholder 2">
            <a:extLst>
              <a:ext uri="{FF2B5EF4-FFF2-40B4-BE49-F238E27FC236}">
                <a16:creationId xmlns="" xmlns:a16="http://schemas.microsoft.com/office/drawing/2014/main" id="{ABCC3A86-D39E-4D19-A4FA-B7018CE8214D}"/>
              </a:ext>
            </a:extLst>
          </p:cNvPr>
          <p:cNvSpPr txBox="1">
            <a:spLocks/>
          </p:cNvSpPr>
          <p:nvPr/>
        </p:nvSpPr>
        <p:spPr>
          <a:xfrm>
            <a:off x="609917" y="1137920"/>
            <a:ext cx="10978515" cy="4834617"/>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Aft>
                <a:spcPts val="600"/>
              </a:spcAft>
              <a:buClr>
                <a:srgbClr val="FFE600"/>
              </a:buClr>
              <a:buNone/>
            </a:pPr>
            <a:r>
              <a:rPr lang="el-GR" b="1" dirty="0">
                <a:solidFill>
                  <a:srgbClr val="FFE600"/>
                </a:solidFill>
                <a:latin typeface="Arial" panose="020B0604020202020204" pitchFamily="34" charset="0"/>
                <a:cs typeface="Arial" panose="020B0604020202020204" pitchFamily="34" charset="0"/>
              </a:rPr>
              <a:t>Περιπτώσεις εκτός διαπιστωμένης εμπορικής αφερεγγυότητας του οφειλέτη; </a:t>
            </a:r>
          </a:p>
          <a:p>
            <a:pPr lvl="0">
              <a:spcAft>
                <a:spcPts val="600"/>
              </a:spcAft>
              <a:buClr>
                <a:srgbClr val="FFE600"/>
              </a:buClr>
            </a:pPr>
            <a:r>
              <a:rPr lang="el-GR" dirty="0">
                <a:solidFill>
                  <a:prstClr val="white"/>
                </a:solidFill>
                <a:latin typeface="Arial" panose="020B0604020202020204" pitchFamily="34" charset="0"/>
                <a:cs typeface="Arial" panose="020B0604020202020204" pitchFamily="34" charset="0"/>
              </a:rPr>
              <a:t>Ιδιωτικό συμφωνητικό για τον περιορισμό απαιτήσεων έναντι του οφειλέτη σε συναλλαγές μεταξύ επιχειρήσεων; </a:t>
            </a:r>
          </a:p>
          <a:p>
            <a:pPr marL="990600" lvl="0" indent="-447675">
              <a:spcAft>
                <a:spcPts val="600"/>
              </a:spcAft>
              <a:buClr>
                <a:srgbClr val="FFE600"/>
              </a:buClr>
            </a:pPr>
            <a:r>
              <a:rPr lang="el-GR" dirty="0">
                <a:solidFill>
                  <a:prstClr val="white"/>
                </a:solidFill>
                <a:latin typeface="Arial" panose="020B0604020202020204" pitchFamily="34" charset="0"/>
                <a:cs typeface="Arial" panose="020B0604020202020204" pitchFamily="34" charset="0"/>
              </a:rPr>
              <a:t>Μόνο η συμφωνία που έχει επικυρωθεί από Δικαστήριο παρέχει βεβαιότητα για τη μη καταβολή; </a:t>
            </a:r>
          </a:p>
          <a:p>
            <a:pPr lvl="0">
              <a:spcAft>
                <a:spcPts val="600"/>
              </a:spcAft>
              <a:buClr>
                <a:srgbClr val="FFE600"/>
              </a:buClr>
            </a:pPr>
            <a:endParaRPr lang="el-GR" dirty="0">
              <a:solidFill>
                <a:prstClr val="white"/>
              </a:solidFill>
              <a:latin typeface="Arial" panose="020B0604020202020204" pitchFamily="34" charset="0"/>
              <a:cs typeface="Arial" panose="020B0604020202020204" pitchFamily="34" charset="0"/>
            </a:endParaRPr>
          </a:p>
          <a:p>
            <a:pPr marL="0" indent="0">
              <a:spcAft>
                <a:spcPts val="600"/>
              </a:spcAft>
              <a:buClr>
                <a:srgbClr val="FFE600"/>
              </a:buClr>
              <a:buNone/>
            </a:pPr>
            <a:r>
              <a:rPr lang="el-GR" b="1" dirty="0">
                <a:solidFill>
                  <a:srgbClr val="FFE600"/>
                </a:solidFill>
                <a:latin typeface="Arial" panose="020B0604020202020204" pitchFamily="34" charset="0"/>
                <a:cs typeface="Arial" panose="020B0604020202020204" pitchFamily="34" charset="0"/>
              </a:rPr>
              <a:t>Περιπτώσεις «αφερέγγυων» ιδιωτών πελατών; </a:t>
            </a:r>
          </a:p>
          <a:p>
            <a:pPr marL="990600" indent="-447675">
              <a:spcAft>
                <a:spcPts val="600"/>
              </a:spcAft>
              <a:buClr>
                <a:srgbClr val="FFE600"/>
              </a:buClr>
            </a:pPr>
            <a:r>
              <a:rPr lang="el-GR" dirty="0">
                <a:solidFill>
                  <a:prstClr val="white"/>
                </a:solidFill>
                <a:latin typeface="Arial" panose="020B0604020202020204" pitchFamily="34" charset="0"/>
                <a:cs typeface="Arial" panose="020B0604020202020204" pitchFamily="34" charset="0"/>
              </a:rPr>
              <a:t>Ίση μεταχείριση επιχειρήσεων ανεξαρτήτως πελατών.</a:t>
            </a:r>
          </a:p>
          <a:p>
            <a:pPr marL="990600" indent="-447675">
              <a:spcAft>
                <a:spcPts val="600"/>
              </a:spcAft>
              <a:buClr>
                <a:srgbClr val="FFE600"/>
              </a:buClr>
            </a:pPr>
            <a:r>
              <a:rPr lang="el-GR" dirty="0">
                <a:solidFill>
                  <a:srgbClr val="FFFFFF"/>
                </a:solidFill>
                <a:latin typeface="Arial" panose="020B0604020202020204" pitchFamily="34" charset="0"/>
                <a:cs typeface="Arial" panose="020B0604020202020204" pitchFamily="34" charset="0"/>
              </a:rPr>
              <a:t>Κρίσιμος είναι ο καθορισμός των αποδεικτικών στοιχείων για την ιδιαιτέρως πιθανή παρατεταμένη χρονική διάρκεια της μη καταβολής </a:t>
            </a:r>
            <a:r>
              <a:rPr lang="el-GR" dirty="0">
                <a:solidFill>
                  <a:prstClr val="white"/>
                </a:solidFill>
                <a:latin typeface="Arial" panose="020B0604020202020204" pitchFamily="34" charset="0"/>
                <a:cs typeface="Arial" panose="020B0604020202020204" pitchFamily="34" charset="0"/>
              </a:rPr>
              <a:t>(αναλόγως των ιδιαιτεροτήτων του εφαρμοστέου εθνικού δικαίου) </a:t>
            </a:r>
            <a:r>
              <a:rPr lang="el-GR" dirty="0">
                <a:solidFill>
                  <a:srgbClr val="FFFFFF"/>
                </a:solidFill>
                <a:latin typeface="Arial" panose="020B0604020202020204" pitchFamily="34" charset="0"/>
                <a:cs typeface="Arial" panose="020B0604020202020204" pitchFamily="34" charset="0"/>
              </a:rPr>
              <a:t>τηρουμένης της αρχής της αναλογικότητας και υπό την προϋπόθεση δικαστικού ελέγχου </a:t>
            </a:r>
            <a:r>
              <a:rPr lang="el-GR" dirty="0">
                <a:solidFill>
                  <a:prstClr val="white"/>
                </a:solidFill>
                <a:latin typeface="Arial" panose="020B0604020202020204" pitchFamily="34" charset="0"/>
                <a:cs typeface="Arial" panose="020B0604020202020204" pitchFamily="34" charset="0"/>
              </a:rPr>
              <a:t>(βλ. </a:t>
            </a:r>
            <a:r>
              <a:rPr lang="el-GR" dirty="0" err="1">
                <a:solidFill>
                  <a:prstClr val="white"/>
                </a:solidFill>
                <a:latin typeface="Arial" panose="020B0604020202020204" pitchFamily="34" charset="0"/>
                <a:cs typeface="Arial" panose="020B0604020202020204" pitchFamily="34" charset="0"/>
              </a:rPr>
              <a:t>Enzo</a:t>
            </a:r>
            <a:r>
              <a:rPr lang="el-GR" dirty="0">
                <a:solidFill>
                  <a:prstClr val="white"/>
                </a:solidFill>
                <a:latin typeface="Arial" panose="020B0604020202020204" pitchFamily="34" charset="0"/>
                <a:cs typeface="Arial" panose="020B0604020202020204" pitchFamily="34" charset="0"/>
              </a:rPr>
              <a:t> </a:t>
            </a:r>
            <a:r>
              <a:rPr lang="el-GR" dirty="0" err="1">
                <a:solidFill>
                  <a:prstClr val="white"/>
                </a:solidFill>
                <a:latin typeface="Arial" panose="020B0604020202020204" pitchFamily="34" charset="0"/>
                <a:cs typeface="Arial" panose="020B0604020202020204" pitchFamily="34" charset="0"/>
              </a:rPr>
              <a:t>di</a:t>
            </a:r>
            <a:r>
              <a:rPr lang="el-GR" dirty="0">
                <a:solidFill>
                  <a:prstClr val="white"/>
                </a:solidFill>
                <a:latin typeface="Arial" panose="020B0604020202020204" pitchFamily="34" charset="0"/>
                <a:cs typeface="Arial" panose="020B0604020202020204" pitchFamily="34" charset="0"/>
              </a:rPr>
              <a:t> </a:t>
            </a:r>
            <a:r>
              <a:rPr lang="el-GR" dirty="0" err="1">
                <a:solidFill>
                  <a:prstClr val="white"/>
                </a:solidFill>
                <a:latin typeface="Arial" panose="020B0604020202020204" pitchFamily="34" charset="0"/>
                <a:cs typeface="Arial" panose="020B0604020202020204" pitchFamily="34" charset="0"/>
              </a:rPr>
              <a:t>Maura</a:t>
            </a:r>
            <a:r>
              <a:rPr lang="el-GR" dirty="0">
                <a:solidFill>
                  <a:prstClr val="white"/>
                </a:solidFill>
                <a:latin typeface="Arial" panose="020B0604020202020204" pitchFamily="34" charset="0"/>
                <a:cs typeface="Arial" panose="020B0604020202020204" pitchFamily="34" charset="0"/>
              </a:rPr>
              <a:t>, Σκέψη 27). </a:t>
            </a:r>
          </a:p>
        </p:txBody>
      </p:sp>
    </p:spTree>
    <p:extLst>
      <p:ext uri="{BB962C8B-B14F-4D97-AF65-F5344CB8AC3E}">
        <p14:creationId xmlns:p14="http://schemas.microsoft.com/office/powerpoint/2010/main" val="923754202"/>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 xmlns:a16="http://schemas.microsoft.com/office/drawing/2014/main" id="{494B3E71-048E-46AC-BC74-6605127A4AFE}"/>
              </a:ext>
            </a:extLst>
          </p:cNvPr>
          <p:cNvGraphicFramePr>
            <a:graphicFrameLocks noChangeAspect="1"/>
          </p:cNvGraphicFramePr>
          <p:nvPr>
            <p:custDataLst>
              <p:tags r:id="rId2"/>
            </p:custDataLst>
            <p:extLst>
              <p:ext uri="{D42A27DB-BD31-4B8C-83A1-F6EECF244321}">
                <p14:modId xmlns:p14="http://schemas.microsoft.com/office/powerpoint/2010/main" val="442551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427" name="think-cell Slide" r:id="rId6" imgW="473" imgH="473" progId="TCLayout.ActiveDocument.1">
                  <p:embed/>
                </p:oleObj>
              </mc:Choice>
              <mc:Fallback>
                <p:oleObj name="think-cell Slide" r:id="rId6" imgW="473" imgH="473" progId="TCLayout.ActiveDocument.1">
                  <p:embed/>
                  <p:pic>
                    <p:nvPicPr>
                      <p:cNvPr id="22" name="Object 21" hidden="1">
                        <a:extLst>
                          <a:ext uri="{FF2B5EF4-FFF2-40B4-BE49-F238E27FC236}">
                            <a16:creationId xmlns="" xmlns:a16="http://schemas.microsoft.com/office/drawing/2014/main" id="{494B3E71-048E-46AC-BC74-6605127A4AFE}"/>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1" name="Rectangle 20" hidden="1">
            <a:extLst>
              <a:ext uri="{FF2B5EF4-FFF2-40B4-BE49-F238E27FC236}">
                <a16:creationId xmlns="" xmlns:a16="http://schemas.microsoft.com/office/drawing/2014/main" id="{DBE2608F-5DDF-408F-B19E-69B2EC803CD0}"/>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lnSpc>
                <a:spcPct val="85000"/>
              </a:lnSpc>
              <a:spcBef>
                <a:spcPct val="0"/>
              </a:spcBef>
              <a:spcAft>
                <a:spcPct val="0"/>
              </a:spcAft>
            </a:pPr>
            <a:endParaRPr kumimoji="0" lang="el-GR" sz="2200" u="none" strike="noStrike" kern="1200" cap="none" spc="0" normalizeH="0" noProof="0" dirty="0">
              <a:ln>
                <a:noFill/>
              </a:ln>
              <a:solidFill>
                <a:srgbClr val="2E2E38"/>
              </a:solidFill>
              <a:effectLst/>
              <a:uLnTx/>
              <a:uFillTx/>
              <a:latin typeface="EYInterstate Light" panose="02000506000000020004" pitchFamily="2" charset="0"/>
              <a:ea typeface="+mj-ea"/>
              <a:cs typeface="Arial" panose="020B0604020202020204" pitchFamily="34" charset="0"/>
              <a:sym typeface="EYInterstate Light" panose="02000506000000020004" pitchFamily="2" charset="0"/>
            </a:endParaRPr>
          </a:p>
        </p:txBody>
      </p:sp>
      <p:grpSp>
        <p:nvGrpSpPr>
          <p:cNvPr id="7" name="Group 6">
            <a:extLst>
              <a:ext uri="{FF2B5EF4-FFF2-40B4-BE49-F238E27FC236}">
                <a16:creationId xmlns="" xmlns:a16="http://schemas.microsoft.com/office/drawing/2014/main" id="{8D84D4E8-AA14-4A7E-A07B-1AF4B718E90A}"/>
              </a:ext>
            </a:extLst>
          </p:cNvPr>
          <p:cNvGrpSpPr/>
          <p:nvPr/>
        </p:nvGrpSpPr>
        <p:grpSpPr>
          <a:xfrm rot="493442">
            <a:off x="6901236" y="963613"/>
            <a:ext cx="5412850" cy="6779048"/>
            <a:chOff x="-12346790" y="10185382"/>
            <a:chExt cx="747620" cy="981993"/>
          </a:xfrm>
          <a:solidFill>
            <a:schemeClr val="bg2">
              <a:lumMod val="65000"/>
              <a:lumOff val="35000"/>
            </a:schemeClr>
          </a:solidFill>
        </p:grpSpPr>
        <p:sp>
          <p:nvSpPr>
            <p:cNvPr id="8" name="Freeform 42">
              <a:extLst>
                <a:ext uri="{FF2B5EF4-FFF2-40B4-BE49-F238E27FC236}">
                  <a16:creationId xmlns="" xmlns:a16="http://schemas.microsoft.com/office/drawing/2014/main" id="{C07CD694-91C8-4C6C-BC17-ACE493852BDE}"/>
                </a:ext>
              </a:extLst>
            </p:cNvPr>
            <p:cNvSpPr>
              <a:spLocks/>
            </p:cNvSpPr>
            <p:nvPr/>
          </p:nvSpPr>
          <p:spPr bwMode="auto">
            <a:xfrm>
              <a:off x="-12070882" y="10618527"/>
              <a:ext cx="191850" cy="118670"/>
            </a:xfrm>
            <a:custGeom>
              <a:avLst/>
              <a:gdLst>
                <a:gd name="T0" fmla="*/ 75 w 82"/>
                <a:gd name="T1" fmla="*/ 51 h 51"/>
                <a:gd name="T2" fmla="*/ 80 w 82"/>
                <a:gd name="T3" fmla="*/ 48 h 51"/>
                <a:gd name="T4" fmla="*/ 78 w 82"/>
                <a:gd name="T5" fmla="*/ 39 h 51"/>
                <a:gd name="T6" fmla="*/ 9 w 82"/>
                <a:gd name="T7" fmla="*/ 2 h 51"/>
                <a:gd name="T8" fmla="*/ 1 w 82"/>
                <a:gd name="T9" fmla="*/ 4 h 51"/>
                <a:gd name="T10" fmla="*/ 4 w 82"/>
                <a:gd name="T11" fmla="*/ 12 h 51"/>
                <a:gd name="T12" fmla="*/ 72 w 82"/>
                <a:gd name="T13" fmla="*/ 50 h 51"/>
                <a:gd name="T14" fmla="*/ 75 w 82"/>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1">
                  <a:moveTo>
                    <a:pt x="75" y="51"/>
                  </a:moveTo>
                  <a:cubicBezTo>
                    <a:pt x="77" y="51"/>
                    <a:pt x="79" y="50"/>
                    <a:pt x="80" y="48"/>
                  </a:cubicBezTo>
                  <a:cubicBezTo>
                    <a:pt x="82" y="45"/>
                    <a:pt x="81" y="41"/>
                    <a:pt x="78" y="39"/>
                  </a:cubicBezTo>
                  <a:cubicBezTo>
                    <a:pt x="9" y="2"/>
                    <a:pt x="9" y="2"/>
                    <a:pt x="9" y="2"/>
                  </a:cubicBezTo>
                  <a:cubicBezTo>
                    <a:pt x="6" y="0"/>
                    <a:pt x="3" y="1"/>
                    <a:pt x="1" y="4"/>
                  </a:cubicBezTo>
                  <a:cubicBezTo>
                    <a:pt x="0" y="7"/>
                    <a:pt x="1" y="11"/>
                    <a:pt x="4" y="12"/>
                  </a:cubicBezTo>
                  <a:cubicBezTo>
                    <a:pt x="72" y="50"/>
                    <a:pt x="72" y="50"/>
                    <a:pt x="72" y="50"/>
                  </a:cubicBezTo>
                  <a:cubicBezTo>
                    <a:pt x="73" y="50"/>
                    <a:pt x="74" y="51"/>
                    <a:pt x="75"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Freeform 43">
              <a:extLst>
                <a:ext uri="{FF2B5EF4-FFF2-40B4-BE49-F238E27FC236}">
                  <a16:creationId xmlns="" xmlns:a16="http://schemas.microsoft.com/office/drawing/2014/main" id="{A117D3D5-76A0-4D62-ADDF-CEDA6767E2AD}"/>
                </a:ext>
              </a:extLst>
            </p:cNvPr>
            <p:cNvSpPr>
              <a:spLocks/>
            </p:cNvSpPr>
            <p:nvPr/>
          </p:nvSpPr>
          <p:spPr bwMode="auto">
            <a:xfrm>
              <a:off x="-11998691" y="10559192"/>
              <a:ext cx="133503" cy="114714"/>
            </a:xfrm>
            <a:custGeom>
              <a:avLst/>
              <a:gdLst>
                <a:gd name="T0" fmla="*/ 55 w 57"/>
                <a:gd name="T1" fmla="*/ 47 h 49"/>
                <a:gd name="T2" fmla="*/ 54 w 57"/>
                <a:gd name="T3" fmla="*/ 38 h 49"/>
                <a:gd name="T4" fmla="*/ 10 w 57"/>
                <a:gd name="T5" fmla="*/ 2 h 49"/>
                <a:gd name="T6" fmla="*/ 2 w 57"/>
                <a:gd name="T7" fmla="*/ 3 h 49"/>
                <a:gd name="T8" fmla="*/ 3 w 57"/>
                <a:gd name="T9" fmla="*/ 11 h 49"/>
                <a:gd name="T10" fmla="*/ 47 w 57"/>
                <a:gd name="T11" fmla="*/ 48 h 49"/>
                <a:gd name="T12" fmla="*/ 50 w 57"/>
                <a:gd name="T13" fmla="*/ 49 h 49"/>
                <a:gd name="T14" fmla="*/ 55 w 57"/>
                <a:gd name="T15" fmla="*/ 47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9">
                  <a:moveTo>
                    <a:pt x="55" y="47"/>
                  </a:moveTo>
                  <a:cubicBezTo>
                    <a:pt x="57" y="44"/>
                    <a:pt x="57" y="41"/>
                    <a:pt x="54" y="38"/>
                  </a:cubicBezTo>
                  <a:cubicBezTo>
                    <a:pt x="10" y="2"/>
                    <a:pt x="10" y="2"/>
                    <a:pt x="10" y="2"/>
                  </a:cubicBezTo>
                  <a:cubicBezTo>
                    <a:pt x="8" y="0"/>
                    <a:pt x="4" y="0"/>
                    <a:pt x="2" y="3"/>
                  </a:cubicBezTo>
                  <a:cubicBezTo>
                    <a:pt x="0" y="5"/>
                    <a:pt x="0" y="9"/>
                    <a:pt x="3" y="11"/>
                  </a:cubicBezTo>
                  <a:cubicBezTo>
                    <a:pt x="47" y="48"/>
                    <a:pt x="47" y="48"/>
                    <a:pt x="47" y="48"/>
                  </a:cubicBezTo>
                  <a:cubicBezTo>
                    <a:pt x="48" y="49"/>
                    <a:pt x="49" y="49"/>
                    <a:pt x="50" y="49"/>
                  </a:cubicBezTo>
                  <a:cubicBezTo>
                    <a:pt x="52" y="49"/>
                    <a:pt x="54" y="48"/>
                    <a:pt x="55"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Freeform 44">
              <a:extLst>
                <a:ext uri="{FF2B5EF4-FFF2-40B4-BE49-F238E27FC236}">
                  <a16:creationId xmlns="" xmlns:a16="http://schemas.microsoft.com/office/drawing/2014/main" id="{BBE0AB72-5C86-44DF-877F-C17A447323CD}"/>
                </a:ext>
              </a:extLst>
            </p:cNvPr>
            <p:cNvSpPr>
              <a:spLocks/>
            </p:cNvSpPr>
            <p:nvPr/>
          </p:nvSpPr>
          <p:spPr bwMode="auto">
            <a:xfrm>
              <a:off x="-12075827" y="10713463"/>
              <a:ext cx="161193" cy="68235"/>
            </a:xfrm>
            <a:custGeom>
              <a:avLst/>
              <a:gdLst>
                <a:gd name="T0" fmla="*/ 9 w 69"/>
                <a:gd name="T1" fmla="*/ 1 h 29"/>
                <a:gd name="T2" fmla="*/ 1 w 69"/>
                <a:gd name="T3" fmla="*/ 5 h 29"/>
                <a:gd name="T4" fmla="*/ 5 w 69"/>
                <a:gd name="T5" fmla="*/ 12 h 29"/>
                <a:gd name="T6" fmla="*/ 61 w 69"/>
                <a:gd name="T7" fmla="*/ 29 h 29"/>
                <a:gd name="T8" fmla="*/ 63 w 69"/>
                <a:gd name="T9" fmla="*/ 29 h 29"/>
                <a:gd name="T10" fmla="*/ 68 w 69"/>
                <a:gd name="T11" fmla="*/ 25 h 29"/>
                <a:gd name="T12" fmla="*/ 64 w 69"/>
                <a:gd name="T13" fmla="*/ 18 h 29"/>
                <a:gd name="T14" fmla="*/ 9 w 69"/>
                <a:gd name="T15" fmla="*/ 1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9">
                  <a:moveTo>
                    <a:pt x="9" y="1"/>
                  </a:moveTo>
                  <a:cubicBezTo>
                    <a:pt x="5" y="0"/>
                    <a:pt x="2" y="1"/>
                    <a:pt x="1" y="5"/>
                  </a:cubicBezTo>
                  <a:cubicBezTo>
                    <a:pt x="0" y="8"/>
                    <a:pt x="2" y="11"/>
                    <a:pt x="5" y="12"/>
                  </a:cubicBezTo>
                  <a:cubicBezTo>
                    <a:pt x="61" y="29"/>
                    <a:pt x="61" y="29"/>
                    <a:pt x="61" y="29"/>
                  </a:cubicBezTo>
                  <a:cubicBezTo>
                    <a:pt x="62" y="29"/>
                    <a:pt x="62" y="29"/>
                    <a:pt x="63" y="29"/>
                  </a:cubicBezTo>
                  <a:cubicBezTo>
                    <a:pt x="65" y="29"/>
                    <a:pt x="68" y="28"/>
                    <a:pt x="68" y="25"/>
                  </a:cubicBezTo>
                  <a:cubicBezTo>
                    <a:pt x="69" y="22"/>
                    <a:pt x="68" y="18"/>
                    <a:pt x="64" y="18"/>
                  </a:cubicBezTo>
                  <a:lnTo>
                    <a:pt x="9" y="1"/>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Freeform 45">
              <a:extLst>
                <a:ext uri="{FF2B5EF4-FFF2-40B4-BE49-F238E27FC236}">
                  <a16:creationId xmlns="" xmlns:a16="http://schemas.microsoft.com/office/drawing/2014/main" id="{B9A47AFB-C1DC-40E5-B57C-3921BB18C760}"/>
                </a:ext>
              </a:extLst>
            </p:cNvPr>
            <p:cNvSpPr>
              <a:spLocks/>
            </p:cNvSpPr>
            <p:nvPr/>
          </p:nvSpPr>
          <p:spPr bwMode="auto">
            <a:xfrm>
              <a:off x="-11870132" y="10253617"/>
              <a:ext cx="191850" cy="116692"/>
            </a:xfrm>
            <a:custGeom>
              <a:avLst/>
              <a:gdLst>
                <a:gd name="T0" fmla="*/ 4 w 82"/>
                <a:gd name="T1" fmla="*/ 12 h 50"/>
                <a:gd name="T2" fmla="*/ 72 w 82"/>
                <a:gd name="T3" fmla="*/ 49 h 50"/>
                <a:gd name="T4" fmla="*/ 75 w 82"/>
                <a:gd name="T5" fmla="*/ 50 h 50"/>
                <a:gd name="T6" fmla="*/ 80 w 82"/>
                <a:gd name="T7" fmla="*/ 47 h 50"/>
                <a:gd name="T8" fmla="*/ 78 w 82"/>
                <a:gd name="T9" fmla="*/ 39 h 50"/>
                <a:gd name="T10" fmla="*/ 9 w 82"/>
                <a:gd name="T11" fmla="*/ 1 h 50"/>
                <a:gd name="T12" fmla="*/ 1 w 82"/>
                <a:gd name="T13" fmla="*/ 4 h 50"/>
                <a:gd name="T14" fmla="*/ 4 w 82"/>
                <a:gd name="T15" fmla="*/ 12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0">
                  <a:moveTo>
                    <a:pt x="4" y="12"/>
                  </a:moveTo>
                  <a:cubicBezTo>
                    <a:pt x="72" y="49"/>
                    <a:pt x="72" y="49"/>
                    <a:pt x="72" y="49"/>
                  </a:cubicBezTo>
                  <a:cubicBezTo>
                    <a:pt x="73" y="50"/>
                    <a:pt x="74" y="50"/>
                    <a:pt x="75" y="50"/>
                  </a:cubicBezTo>
                  <a:cubicBezTo>
                    <a:pt x="77" y="50"/>
                    <a:pt x="79" y="49"/>
                    <a:pt x="80" y="47"/>
                  </a:cubicBezTo>
                  <a:cubicBezTo>
                    <a:pt x="82" y="44"/>
                    <a:pt x="81" y="40"/>
                    <a:pt x="78" y="39"/>
                  </a:cubicBezTo>
                  <a:cubicBezTo>
                    <a:pt x="9" y="1"/>
                    <a:pt x="9" y="1"/>
                    <a:pt x="9" y="1"/>
                  </a:cubicBezTo>
                  <a:cubicBezTo>
                    <a:pt x="6" y="0"/>
                    <a:pt x="3" y="1"/>
                    <a:pt x="1" y="4"/>
                  </a:cubicBezTo>
                  <a:cubicBezTo>
                    <a:pt x="0" y="7"/>
                    <a:pt x="1" y="10"/>
                    <a:pt x="4"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Freeform 46">
              <a:extLst>
                <a:ext uri="{FF2B5EF4-FFF2-40B4-BE49-F238E27FC236}">
                  <a16:creationId xmlns="" xmlns:a16="http://schemas.microsoft.com/office/drawing/2014/main" id="{6EA11C90-807B-461C-8EDC-351FF1A96BA7}"/>
                </a:ext>
              </a:extLst>
            </p:cNvPr>
            <p:cNvSpPr>
              <a:spLocks/>
            </p:cNvSpPr>
            <p:nvPr/>
          </p:nvSpPr>
          <p:spPr bwMode="auto">
            <a:xfrm>
              <a:off x="-11890899" y="10305041"/>
              <a:ext cx="132515" cy="118670"/>
            </a:xfrm>
            <a:custGeom>
              <a:avLst/>
              <a:gdLst>
                <a:gd name="T0" fmla="*/ 2 w 57"/>
                <a:gd name="T1" fmla="*/ 3 h 51"/>
                <a:gd name="T2" fmla="*/ 3 w 57"/>
                <a:gd name="T3" fmla="*/ 12 h 51"/>
                <a:gd name="T4" fmla="*/ 47 w 57"/>
                <a:gd name="T5" fmla="*/ 49 h 51"/>
                <a:gd name="T6" fmla="*/ 51 w 57"/>
                <a:gd name="T7" fmla="*/ 51 h 51"/>
                <a:gd name="T8" fmla="*/ 55 w 57"/>
                <a:gd name="T9" fmla="*/ 49 h 51"/>
                <a:gd name="T10" fmla="*/ 55 w 57"/>
                <a:gd name="T11" fmla="*/ 40 h 51"/>
                <a:gd name="T12" fmla="*/ 10 w 57"/>
                <a:gd name="T13" fmla="*/ 2 h 51"/>
                <a:gd name="T14" fmla="*/ 2 w 57"/>
                <a:gd name="T15" fmla="*/ 3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1">
                  <a:moveTo>
                    <a:pt x="2" y="3"/>
                  </a:moveTo>
                  <a:cubicBezTo>
                    <a:pt x="0" y="6"/>
                    <a:pt x="0" y="9"/>
                    <a:pt x="3" y="12"/>
                  </a:cubicBezTo>
                  <a:cubicBezTo>
                    <a:pt x="47" y="49"/>
                    <a:pt x="47" y="49"/>
                    <a:pt x="47" y="49"/>
                  </a:cubicBezTo>
                  <a:cubicBezTo>
                    <a:pt x="48" y="50"/>
                    <a:pt x="49" y="51"/>
                    <a:pt x="51" y="51"/>
                  </a:cubicBezTo>
                  <a:cubicBezTo>
                    <a:pt x="52" y="51"/>
                    <a:pt x="54" y="50"/>
                    <a:pt x="55" y="49"/>
                  </a:cubicBezTo>
                  <a:cubicBezTo>
                    <a:pt x="57" y="46"/>
                    <a:pt x="57" y="43"/>
                    <a:pt x="55" y="40"/>
                  </a:cubicBezTo>
                  <a:cubicBezTo>
                    <a:pt x="10" y="2"/>
                    <a:pt x="10" y="2"/>
                    <a:pt x="10" y="2"/>
                  </a:cubicBezTo>
                  <a:cubicBezTo>
                    <a:pt x="8" y="0"/>
                    <a:pt x="4" y="1"/>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Freeform 47">
              <a:extLst>
                <a:ext uri="{FF2B5EF4-FFF2-40B4-BE49-F238E27FC236}">
                  <a16:creationId xmlns="" xmlns:a16="http://schemas.microsoft.com/office/drawing/2014/main" id="{DA729095-8914-4936-906B-2587ADC889C6}"/>
                </a:ext>
              </a:extLst>
            </p:cNvPr>
            <p:cNvSpPr>
              <a:spLocks/>
            </p:cNvSpPr>
            <p:nvPr/>
          </p:nvSpPr>
          <p:spPr bwMode="auto">
            <a:xfrm>
              <a:off x="-12271632" y="10982448"/>
              <a:ext cx="190860" cy="116692"/>
            </a:xfrm>
            <a:custGeom>
              <a:avLst/>
              <a:gdLst>
                <a:gd name="T0" fmla="*/ 78 w 82"/>
                <a:gd name="T1" fmla="*/ 39 h 50"/>
                <a:gd name="T2" fmla="*/ 10 w 82"/>
                <a:gd name="T3" fmla="*/ 1 h 50"/>
                <a:gd name="T4" fmla="*/ 2 w 82"/>
                <a:gd name="T5" fmla="*/ 4 h 50"/>
                <a:gd name="T6" fmla="*/ 4 w 82"/>
                <a:gd name="T7" fmla="*/ 12 h 50"/>
                <a:gd name="T8" fmla="*/ 73 w 82"/>
                <a:gd name="T9" fmla="*/ 49 h 50"/>
                <a:gd name="T10" fmla="*/ 76 w 82"/>
                <a:gd name="T11" fmla="*/ 50 h 50"/>
                <a:gd name="T12" fmla="*/ 81 w 82"/>
                <a:gd name="T13" fmla="*/ 47 h 50"/>
                <a:gd name="T14" fmla="*/ 78 w 82"/>
                <a:gd name="T15" fmla="*/ 39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0">
                  <a:moveTo>
                    <a:pt x="78" y="39"/>
                  </a:moveTo>
                  <a:cubicBezTo>
                    <a:pt x="10" y="1"/>
                    <a:pt x="10" y="1"/>
                    <a:pt x="10" y="1"/>
                  </a:cubicBezTo>
                  <a:cubicBezTo>
                    <a:pt x="7" y="0"/>
                    <a:pt x="3" y="1"/>
                    <a:pt x="2" y="4"/>
                  </a:cubicBezTo>
                  <a:cubicBezTo>
                    <a:pt x="0" y="7"/>
                    <a:pt x="1" y="10"/>
                    <a:pt x="4" y="12"/>
                  </a:cubicBezTo>
                  <a:cubicBezTo>
                    <a:pt x="73" y="49"/>
                    <a:pt x="73" y="49"/>
                    <a:pt x="73" y="49"/>
                  </a:cubicBezTo>
                  <a:cubicBezTo>
                    <a:pt x="74" y="50"/>
                    <a:pt x="75" y="50"/>
                    <a:pt x="76" y="50"/>
                  </a:cubicBezTo>
                  <a:cubicBezTo>
                    <a:pt x="78" y="50"/>
                    <a:pt x="80" y="49"/>
                    <a:pt x="81" y="47"/>
                  </a:cubicBezTo>
                  <a:cubicBezTo>
                    <a:pt x="82" y="44"/>
                    <a:pt x="81" y="40"/>
                    <a:pt x="78" y="3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Freeform 48">
              <a:extLst>
                <a:ext uri="{FF2B5EF4-FFF2-40B4-BE49-F238E27FC236}">
                  <a16:creationId xmlns="" xmlns:a16="http://schemas.microsoft.com/office/drawing/2014/main" id="{87EAAD80-9541-4181-83CD-C0A588444292}"/>
                </a:ext>
              </a:extLst>
            </p:cNvPr>
            <p:cNvSpPr>
              <a:spLocks/>
            </p:cNvSpPr>
            <p:nvPr/>
          </p:nvSpPr>
          <p:spPr bwMode="auto">
            <a:xfrm>
              <a:off x="-12237020" y="10935969"/>
              <a:ext cx="161193" cy="70213"/>
            </a:xfrm>
            <a:custGeom>
              <a:avLst/>
              <a:gdLst>
                <a:gd name="T0" fmla="*/ 1 w 69"/>
                <a:gd name="T1" fmla="*/ 5 h 30"/>
                <a:gd name="T2" fmla="*/ 5 w 69"/>
                <a:gd name="T3" fmla="*/ 13 h 30"/>
                <a:gd name="T4" fmla="*/ 60 w 69"/>
                <a:gd name="T5" fmla="*/ 30 h 30"/>
                <a:gd name="T6" fmla="*/ 62 w 69"/>
                <a:gd name="T7" fmla="*/ 30 h 30"/>
                <a:gd name="T8" fmla="*/ 68 w 69"/>
                <a:gd name="T9" fmla="*/ 26 h 30"/>
                <a:gd name="T10" fmla="*/ 64 w 69"/>
                <a:gd name="T11" fmla="*/ 18 h 30"/>
                <a:gd name="T12" fmla="*/ 8 w 69"/>
                <a:gd name="T13" fmla="*/ 1 h 30"/>
                <a:gd name="T14" fmla="*/ 1 w 69"/>
                <a:gd name="T15" fmla="*/ 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30">
                  <a:moveTo>
                    <a:pt x="1" y="5"/>
                  </a:moveTo>
                  <a:cubicBezTo>
                    <a:pt x="0" y="8"/>
                    <a:pt x="1" y="12"/>
                    <a:pt x="5" y="13"/>
                  </a:cubicBezTo>
                  <a:cubicBezTo>
                    <a:pt x="60" y="30"/>
                    <a:pt x="60" y="30"/>
                    <a:pt x="60" y="30"/>
                  </a:cubicBezTo>
                  <a:cubicBezTo>
                    <a:pt x="61" y="30"/>
                    <a:pt x="62" y="30"/>
                    <a:pt x="62" y="30"/>
                  </a:cubicBezTo>
                  <a:cubicBezTo>
                    <a:pt x="65" y="30"/>
                    <a:pt x="67" y="28"/>
                    <a:pt x="68" y="26"/>
                  </a:cubicBezTo>
                  <a:cubicBezTo>
                    <a:pt x="69" y="22"/>
                    <a:pt x="67" y="19"/>
                    <a:pt x="64" y="18"/>
                  </a:cubicBezTo>
                  <a:cubicBezTo>
                    <a:pt x="8" y="1"/>
                    <a:pt x="8" y="1"/>
                    <a:pt x="8" y="1"/>
                  </a:cubicBezTo>
                  <a:cubicBezTo>
                    <a:pt x="5" y="0"/>
                    <a:pt x="2" y="2"/>
                    <a:pt x="1"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Freeform 49">
              <a:extLst>
                <a:ext uri="{FF2B5EF4-FFF2-40B4-BE49-F238E27FC236}">
                  <a16:creationId xmlns="" xmlns:a16="http://schemas.microsoft.com/office/drawing/2014/main" id="{01CBF4C0-33EC-4A39-BF37-F02E5978EF17}"/>
                </a:ext>
              </a:extLst>
            </p:cNvPr>
            <p:cNvSpPr>
              <a:spLocks/>
            </p:cNvSpPr>
            <p:nvPr/>
          </p:nvSpPr>
          <p:spPr bwMode="auto">
            <a:xfrm>
              <a:off x="-12346790" y="10838066"/>
              <a:ext cx="238328" cy="186905"/>
            </a:xfrm>
            <a:custGeom>
              <a:avLst/>
              <a:gdLst>
                <a:gd name="T0" fmla="*/ 37 w 102"/>
                <a:gd name="T1" fmla="*/ 48 h 80"/>
                <a:gd name="T2" fmla="*/ 63 w 102"/>
                <a:gd name="T3" fmla="*/ 31 h 80"/>
                <a:gd name="T4" fmla="*/ 102 w 102"/>
                <a:gd name="T5" fmla="*/ 23 h 80"/>
                <a:gd name="T6" fmla="*/ 102 w 102"/>
                <a:gd name="T7" fmla="*/ 22 h 80"/>
                <a:gd name="T8" fmla="*/ 98 w 102"/>
                <a:gd name="T9" fmla="*/ 13 h 80"/>
                <a:gd name="T10" fmla="*/ 93 w 102"/>
                <a:gd name="T11" fmla="*/ 0 h 80"/>
                <a:gd name="T12" fmla="*/ 55 w 102"/>
                <a:gd name="T13" fmla="*/ 9 h 80"/>
                <a:gd name="T14" fmla="*/ 31 w 102"/>
                <a:gd name="T15" fmla="*/ 21 h 80"/>
                <a:gd name="T16" fmla="*/ 17 w 102"/>
                <a:gd name="T17" fmla="*/ 34 h 80"/>
                <a:gd name="T18" fmla="*/ 4 w 102"/>
                <a:gd name="T19" fmla="*/ 55 h 80"/>
                <a:gd name="T20" fmla="*/ 1 w 102"/>
                <a:gd name="T21" fmla="*/ 63 h 80"/>
                <a:gd name="T22" fmla="*/ 9 w 102"/>
                <a:gd name="T23" fmla="*/ 78 h 80"/>
                <a:gd name="T24" fmla="*/ 24 w 102"/>
                <a:gd name="T25" fmla="*/ 71 h 80"/>
                <a:gd name="T26" fmla="*/ 28 w 102"/>
                <a:gd name="T27" fmla="*/ 60 h 80"/>
                <a:gd name="T28" fmla="*/ 29 w 102"/>
                <a:gd name="T29" fmla="*/ 59 h 80"/>
                <a:gd name="T30" fmla="*/ 37 w 102"/>
                <a:gd name="T31" fmla="*/ 48 h 80"/>
                <a:gd name="T32" fmla="*/ 37 w 102"/>
                <a:gd name="T33"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80">
                  <a:moveTo>
                    <a:pt x="37" y="48"/>
                  </a:moveTo>
                  <a:cubicBezTo>
                    <a:pt x="44" y="40"/>
                    <a:pt x="52" y="35"/>
                    <a:pt x="63" y="31"/>
                  </a:cubicBezTo>
                  <a:cubicBezTo>
                    <a:pt x="74" y="27"/>
                    <a:pt x="87" y="25"/>
                    <a:pt x="102" y="23"/>
                  </a:cubicBezTo>
                  <a:cubicBezTo>
                    <a:pt x="102" y="22"/>
                    <a:pt x="102" y="22"/>
                    <a:pt x="102" y="22"/>
                  </a:cubicBezTo>
                  <a:cubicBezTo>
                    <a:pt x="101" y="19"/>
                    <a:pt x="99" y="16"/>
                    <a:pt x="98" y="13"/>
                  </a:cubicBezTo>
                  <a:cubicBezTo>
                    <a:pt x="96" y="9"/>
                    <a:pt x="95" y="4"/>
                    <a:pt x="93" y="0"/>
                  </a:cubicBezTo>
                  <a:cubicBezTo>
                    <a:pt x="80" y="2"/>
                    <a:pt x="67" y="4"/>
                    <a:pt x="55" y="9"/>
                  </a:cubicBezTo>
                  <a:cubicBezTo>
                    <a:pt x="47" y="12"/>
                    <a:pt x="38" y="16"/>
                    <a:pt x="31" y="21"/>
                  </a:cubicBezTo>
                  <a:cubicBezTo>
                    <a:pt x="25" y="25"/>
                    <a:pt x="20" y="30"/>
                    <a:pt x="17" y="34"/>
                  </a:cubicBezTo>
                  <a:cubicBezTo>
                    <a:pt x="8" y="44"/>
                    <a:pt x="4" y="54"/>
                    <a:pt x="4" y="55"/>
                  </a:cubicBezTo>
                  <a:cubicBezTo>
                    <a:pt x="3" y="58"/>
                    <a:pt x="2" y="60"/>
                    <a:pt x="1" y="63"/>
                  </a:cubicBezTo>
                  <a:cubicBezTo>
                    <a:pt x="0" y="67"/>
                    <a:pt x="0" y="76"/>
                    <a:pt x="9" y="78"/>
                  </a:cubicBezTo>
                  <a:cubicBezTo>
                    <a:pt x="15" y="80"/>
                    <a:pt x="22" y="76"/>
                    <a:pt x="24" y="71"/>
                  </a:cubicBezTo>
                  <a:cubicBezTo>
                    <a:pt x="25" y="67"/>
                    <a:pt x="26" y="63"/>
                    <a:pt x="28" y="60"/>
                  </a:cubicBezTo>
                  <a:cubicBezTo>
                    <a:pt x="29" y="59"/>
                    <a:pt x="29" y="59"/>
                    <a:pt x="29" y="59"/>
                  </a:cubicBezTo>
                  <a:cubicBezTo>
                    <a:pt x="32" y="54"/>
                    <a:pt x="35" y="50"/>
                    <a:pt x="37" y="48"/>
                  </a:cubicBezTo>
                  <a:cubicBezTo>
                    <a:pt x="37" y="48"/>
                    <a:pt x="37" y="48"/>
                    <a:pt x="37"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 name="Freeform 50">
              <a:extLst>
                <a:ext uri="{FF2B5EF4-FFF2-40B4-BE49-F238E27FC236}">
                  <a16:creationId xmlns="" xmlns:a16="http://schemas.microsoft.com/office/drawing/2014/main" id="{3DD45946-73F3-44FD-B413-E3BE212109D7}"/>
                </a:ext>
              </a:extLst>
            </p:cNvPr>
            <p:cNvSpPr>
              <a:spLocks/>
            </p:cNvSpPr>
            <p:nvPr/>
          </p:nvSpPr>
          <p:spPr bwMode="auto">
            <a:xfrm>
              <a:off x="-12159884" y="10475134"/>
              <a:ext cx="250195" cy="692241"/>
            </a:xfrm>
            <a:custGeom>
              <a:avLst/>
              <a:gdLst>
                <a:gd name="T0" fmla="*/ 51 w 107"/>
                <a:gd name="T1" fmla="*/ 164 h 296"/>
                <a:gd name="T2" fmla="*/ 50 w 107"/>
                <a:gd name="T3" fmla="*/ 162 h 296"/>
                <a:gd name="T4" fmla="*/ 28 w 107"/>
                <a:gd name="T5" fmla="*/ 105 h 296"/>
                <a:gd name="T6" fmla="*/ 33 w 107"/>
                <a:gd name="T7" fmla="*/ 60 h 296"/>
                <a:gd name="T8" fmla="*/ 33 w 107"/>
                <a:gd name="T9" fmla="*/ 59 h 296"/>
                <a:gd name="T10" fmla="*/ 41 w 107"/>
                <a:gd name="T11" fmla="*/ 48 h 296"/>
                <a:gd name="T12" fmla="*/ 42 w 107"/>
                <a:gd name="T13" fmla="*/ 48 h 296"/>
                <a:gd name="T14" fmla="*/ 68 w 107"/>
                <a:gd name="T15" fmla="*/ 32 h 296"/>
                <a:gd name="T16" fmla="*/ 107 w 107"/>
                <a:gd name="T17" fmla="*/ 23 h 296"/>
                <a:gd name="T18" fmla="*/ 107 w 107"/>
                <a:gd name="T19" fmla="*/ 23 h 296"/>
                <a:gd name="T20" fmla="*/ 103 w 107"/>
                <a:gd name="T21" fmla="*/ 14 h 296"/>
                <a:gd name="T22" fmla="*/ 98 w 107"/>
                <a:gd name="T23" fmla="*/ 0 h 296"/>
                <a:gd name="T24" fmla="*/ 60 w 107"/>
                <a:gd name="T25" fmla="*/ 9 h 296"/>
                <a:gd name="T26" fmla="*/ 35 w 107"/>
                <a:gd name="T27" fmla="*/ 22 h 296"/>
                <a:gd name="T28" fmla="*/ 21 w 107"/>
                <a:gd name="T29" fmla="*/ 35 h 296"/>
                <a:gd name="T30" fmla="*/ 9 w 107"/>
                <a:gd name="T31" fmla="*/ 56 h 296"/>
                <a:gd name="T32" fmla="*/ 5 w 107"/>
                <a:gd name="T33" fmla="*/ 110 h 296"/>
                <a:gd name="T34" fmla="*/ 25 w 107"/>
                <a:gd name="T35" fmla="*/ 165 h 296"/>
                <a:gd name="T36" fmla="*/ 25 w 107"/>
                <a:gd name="T37" fmla="*/ 165 h 296"/>
                <a:gd name="T38" fmla="*/ 47 w 107"/>
                <a:gd name="T39" fmla="*/ 222 h 296"/>
                <a:gd name="T40" fmla="*/ 42 w 107"/>
                <a:gd name="T41" fmla="*/ 266 h 296"/>
                <a:gd name="T42" fmla="*/ 42 w 107"/>
                <a:gd name="T43" fmla="*/ 267 h 296"/>
                <a:gd name="T44" fmla="*/ 37 w 107"/>
                <a:gd name="T45" fmla="*/ 275 h 296"/>
                <a:gd name="T46" fmla="*/ 39 w 107"/>
                <a:gd name="T47" fmla="*/ 292 h 296"/>
                <a:gd name="T48" fmla="*/ 55 w 107"/>
                <a:gd name="T49" fmla="*/ 291 h 296"/>
                <a:gd name="T50" fmla="*/ 65 w 107"/>
                <a:gd name="T51" fmla="*/ 273 h 296"/>
                <a:gd name="T52" fmla="*/ 70 w 107"/>
                <a:gd name="T53" fmla="*/ 216 h 296"/>
                <a:gd name="T54" fmla="*/ 51 w 107"/>
                <a:gd name="T55" fmla="*/ 1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296">
                  <a:moveTo>
                    <a:pt x="51" y="164"/>
                  </a:moveTo>
                  <a:cubicBezTo>
                    <a:pt x="51" y="164"/>
                    <a:pt x="50" y="163"/>
                    <a:pt x="50" y="162"/>
                  </a:cubicBezTo>
                  <a:cubicBezTo>
                    <a:pt x="40" y="140"/>
                    <a:pt x="32" y="121"/>
                    <a:pt x="28" y="105"/>
                  </a:cubicBezTo>
                  <a:cubicBezTo>
                    <a:pt x="24" y="89"/>
                    <a:pt x="25" y="76"/>
                    <a:pt x="33" y="60"/>
                  </a:cubicBezTo>
                  <a:cubicBezTo>
                    <a:pt x="33" y="60"/>
                    <a:pt x="33" y="60"/>
                    <a:pt x="33" y="59"/>
                  </a:cubicBezTo>
                  <a:cubicBezTo>
                    <a:pt x="36" y="54"/>
                    <a:pt x="39" y="51"/>
                    <a:pt x="41" y="48"/>
                  </a:cubicBezTo>
                  <a:cubicBezTo>
                    <a:pt x="42" y="48"/>
                    <a:pt x="42" y="48"/>
                    <a:pt x="42" y="48"/>
                  </a:cubicBezTo>
                  <a:cubicBezTo>
                    <a:pt x="49" y="41"/>
                    <a:pt x="57" y="36"/>
                    <a:pt x="68" y="32"/>
                  </a:cubicBezTo>
                  <a:cubicBezTo>
                    <a:pt x="79" y="28"/>
                    <a:pt x="92" y="26"/>
                    <a:pt x="107" y="23"/>
                  </a:cubicBezTo>
                  <a:cubicBezTo>
                    <a:pt x="107" y="23"/>
                    <a:pt x="107" y="23"/>
                    <a:pt x="107" y="23"/>
                  </a:cubicBezTo>
                  <a:cubicBezTo>
                    <a:pt x="105" y="20"/>
                    <a:pt x="104" y="17"/>
                    <a:pt x="103" y="14"/>
                  </a:cubicBezTo>
                  <a:cubicBezTo>
                    <a:pt x="101" y="9"/>
                    <a:pt x="99" y="5"/>
                    <a:pt x="98" y="0"/>
                  </a:cubicBezTo>
                  <a:cubicBezTo>
                    <a:pt x="85" y="3"/>
                    <a:pt x="72" y="5"/>
                    <a:pt x="60" y="9"/>
                  </a:cubicBezTo>
                  <a:cubicBezTo>
                    <a:pt x="51" y="12"/>
                    <a:pt x="43" y="16"/>
                    <a:pt x="35" y="22"/>
                  </a:cubicBezTo>
                  <a:cubicBezTo>
                    <a:pt x="30" y="26"/>
                    <a:pt x="25" y="30"/>
                    <a:pt x="21" y="35"/>
                  </a:cubicBezTo>
                  <a:cubicBezTo>
                    <a:pt x="13" y="45"/>
                    <a:pt x="9" y="54"/>
                    <a:pt x="9" y="56"/>
                  </a:cubicBezTo>
                  <a:cubicBezTo>
                    <a:pt x="0" y="74"/>
                    <a:pt x="0" y="93"/>
                    <a:pt x="5" y="110"/>
                  </a:cubicBezTo>
                  <a:cubicBezTo>
                    <a:pt x="9" y="128"/>
                    <a:pt x="17" y="146"/>
                    <a:pt x="25" y="165"/>
                  </a:cubicBezTo>
                  <a:cubicBezTo>
                    <a:pt x="25" y="165"/>
                    <a:pt x="25" y="165"/>
                    <a:pt x="25" y="165"/>
                  </a:cubicBezTo>
                  <a:cubicBezTo>
                    <a:pt x="35" y="187"/>
                    <a:pt x="43" y="206"/>
                    <a:pt x="47" y="222"/>
                  </a:cubicBezTo>
                  <a:cubicBezTo>
                    <a:pt x="51" y="238"/>
                    <a:pt x="50" y="251"/>
                    <a:pt x="42" y="266"/>
                  </a:cubicBezTo>
                  <a:cubicBezTo>
                    <a:pt x="42" y="267"/>
                    <a:pt x="42" y="267"/>
                    <a:pt x="42" y="267"/>
                  </a:cubicBezTo>
                  <a:cubicBezTo>
                    <a:pt x="41" y="268"/>
                    <a:pt x="40" y="271"/>
                    <a:pt x="37" y="275"/>
                  </a:cubicBezTo>
                  <a:cubicBezTo>
                    <a:pt x="32" y="280"/>
                    <a:pt x="34" y="289"/>
                    <a:pt x="39" y="292"/>
                  </a:cubicBezTo>
                  <a:cubicBezTo>
                    <a:pt x="44" y="296"/>
                    <a:pt x="52" y="295"/>
                    <a:pt x="55" y="291"/>
                  </a:cubicBezTo>
                  <a:cubicBezTo>
                    <a:pt x="59" y="286"/>
                    <a:pt x="62" y="281"/>
                    <a:pt x="65" y="273"/>
                  </a:cubicBezTo>
                  <a:cubicBezTo>
                    <a:pt x="74" y="254"/>
                    <a:pt x="75" y="235"/>
                    <a:pt x="70" y="216"/>
                  </a:cubicBezTo>
                  <a:cubicBezTo>
                    <a:pt x="66" y="199"/>
                    <a:pt x="59" y="182"/>
                    <a:pt x="51" y="1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 name="Freeform 51">
              <a:extLst>
                <a:ext uri="{FF2B5EF4-FFF2-40B4-BE49-F238E27FC236}">
                  <a16:creationId xmlns="" xmlns:a16="http://schemas.microsoft.com/office/drawing/2014/main" id="{58C14C2B-A117-4608-91D9-2996983F2A13}"/>
                </a:ext>
              </a:extLst>
            </p:cNvPr>
            <p:cNvSpPr>
              <a:spLocks/>
            </p:cNvSpPr>
            <p:nvPr/>
          </p:nvSpPr>
          <p:spPr bwMode="auto">
            <a:xfrm>
              <a:off x="-11839476" y="10323830"/>
              <a:ext cx="240306" cy="188883"/>
            </a:xfrm>
            <a:custGeom>
              <a:avLst/>
              <a:gdLst>
                <a:gd name="T0" fmla="*/ 93 w 103"/>
                <a:gd name="T1" fmla="*/ 2 h 81"/>
                <a:gd name="T2" fmla="*/ 79 w 103"/>
                <a:gd name="T3" fmla="*/ 10 h 81"/>
                <a:gd name="T4" fmla="*/ 74 w 103"/>
                <a:gd name="T5" fmla="*/ 21 h 81"/>
                <a:gd name="T6" fmla="*/ 73 w 103"/>
                <a:gd name="T7" fmla="*/ 22 h 81"/>
                <a:gd name="T8" fmla="*/ 65 w 103"/>
                <a:gd name="T9" fmla="*/ 33 h 81"/>
                <a:gd name="T10" fmla="*/ 65 w 103"/>
                <a:gd name="T11" fmla="*/ 33 h 81"/>
                <a:gd name="T12" fmla="*/ 39 w 103"/>
                <a:gd name="T13" fmla="*/ 49 h 81"/>
                <a:gd name="T14" fmla="*/ 0 w 103"/>
                <a:gd name="T15" fmla="*/ 58 h 81"/>
                <a:gd name="T16" fmla="*/ 0 w 103"/>
                <a:gd name="T17" fmla="*/ 58 h 81"/>
                <a:gd name="T18" fmla="*/ 4 w 103"/>
                <a:gd name="T19" fmla="*/ 68 h 81"/>
                <a:gd name="T20" fmla="*/ 9 w 103"/>
                <a:gd name="T21" fmla="*/ 81 h 81"/>
                <a:gd name="T22" fmla="*/ 47 w 103"/>
                <a:gd name="T23" fmla="*/ 72 h 81"/>
                <a:gd name="T24" fmla="*/ 71 w 103"/>
                <a:gd name="T25" fmla="*/ 59 h 81"/>
                <a:gd name="T26" fmla="*/ 85 w 103"/>
                <a:gd name="T27" fmla="*/ 47 h 81"/>
                <a:gd name="T28" fmla="*/ 98 w 103"/>
                <a:gd name="T29" fmla="*/ 25 h 81"/>
                <a:gd name="T30" fmla="*/ 101 w 103"/>
                <a:gd name="T31" fmla="*/ 17 h 81"/>
                <a:gd name="T32" fmla="*/ 93 w 103"/>
                <a:gd name="T33"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81">
                  <a:moveTo>
                    <a:pt x="93" y="2"/>
                  </a:moveTo>
                  <a:cubicBezTo>
                    <a:pt x="87" y="0"/>
                    <a:pt x="80" y="4"/>
                    <a:pt x="79" y="10"/>
                  </a:cubicBezTo>
                  <a:cubicBezTo>
                    <a:pt x="77" y="13"/>
                    <a:pt x="76" y="17"/>
                    <a:pt x="74" y="21"/>
                  </a:cubicBezTo>
                  <a:cubicBezTo>
                    <a:pt x="74" y="21"/>
                    <a:pt x="74" y="21"/>
                    <a:pt x="73" y="22"/>
                  </a:cubicBezTo>
                  <a:cubicBezTo>
                    <a:pt x="71" y="27"/>
                    <a:pt x="68" y="31"/>
                    <a:pt x="65" y="33"/>
                  </a:cubicBezTo>
                  <a:cubicBezTo>
                    <a:pt x="65" y="33"/>
                    <a:pt x="65" y="33"/>
                    <a:pt x="65" y="33"/>
                  </a:cubicBezTo>
                  <a:cubicBezTo>
                    <a:pt x="58" y="40"/>
                    <a:pt x="50" y="45"/>
                    <a:pt x="39" y="49"/>
                  </a:cubicBezTo>
                  <a:cubicBezTo>
                    <a:pt x="28" y="53"/>
                    <a:pt x="15" y="55"/>
                    <a:pt x="0" y="58"/>
                  </a:cubicBezTo>
                  <a:cubicBezTo>
                    <a:pt x="0" y="58"/>
                    <a:pt x="0" y="58"/>
                    <a:pt x="0" y="58"/>
                  </a:cubicBezTo>
                  <a:cubicBezTo>
                    <a:pt x="1" y="61"/>
                    <a:pt x="3" y="64"/>
                    <a:pt x="4" y="68"/>
                  </a:cubicBezTo>
                  <a:cubicBezTo>
                    <a:pt x="6" y="72"/>
                    <a:pt x="8" y="76"/>
                    <a:pt x="9" y="81"/>
                  </a:cubicBezTo>
                  <a:cubicBezTo>
                    <a:pt x="22" y="79"/>
                    <a:pt x="35" y="76"/>
                    <a:pt x="47" y="72"/>
                  </a:cubicBezTo>
                  <a:cubicBezTo>
                    <a:pt x="55" y="69"/>
                    <a:pt x="64" y="65"/>
                    <a:pt x="71" y="59"/>
                  </a:cubicBezTo>
                  <a:cubicBezTo>
                    <a:pt x="77" y="55"/>
                    <a:pt x="82" y="51"/>
                    <a:pt x="85" y="47"/>
                  </a:cubicBezTo>
                  <a:cubicBezTo>
                    <a:pt x="94" y="36"/>
                    <a:pt x="98" y="27"/>
                    <a:pt x="98" y="25"/>
                  </a:cubicBezTo>
                  <a:cubicBezTo>
                    <a:pt x="99" y="23"/>
                    <a:pt x="101" y="20"/>
                    <a:pt x="101" y="17"/>
                  </a:cubicBezTo>
                  <a:cubicBezTo>
                    <a:pt x="103" y="13"/>
                    <a:pt x="102" y="5"/>
                    <a:pt x="9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 name="Freeform 52">
              <a:extLst>
                <a:ext uri="{FF2B5EF4-FFF2-40B4-BE49-F238E27FC236}">
                  <a16:creationId xmlns="" xmlns:a16="http://schemas.microsoft.com/office/drawing/2014/main" id="{73497B90-79B4-46CD-9AA2-6B5E82B4CB5D}"/>
                </a:ext>
              </a:extLst>
            </p:cNvPr>
            <p:cNvSpPr>
              <a:spLocks/>
            </p:cNvSpPr>
            <p:nvPr/>
          </p:nvSpPr>
          <p:spPr bwMode="auto">
            <a:xfrm>
              <a:off x="-12036270" y="10185382"/>
              <a:ext cx="250195" cy="692241"/>
            </a:xfrm>
            <a:custGeom>
              <a:avLst/>
              <a:gdLst>
                <a:gd name="T0" fmla="*/ 79 w 107"/>
                <a:gd name="T1" fmla="*/ 125 h 296"/>
                <a:gd name="T2" fmla="*/ 79 w 107"/>
                <a:gd name="T3" fmla="*/ 125 h 296"/>
                <a:gd name="T4" fmla="*/ 60 w 107"/>
                <a:gd name="T5" fmla="*/ 74 h 296"/>
                <a:gd name="T6" fmla="*/ 65 w 107"/>
                <a:gd name="T7" fmla="*/ 30 h 296"/>
                <a:gd name="T8" fmla="*/ 65 w 107"/>
                <a:gd name="T9" fmla="*/ 29 h 296"/>
                <a:gd name="T10" fmla="*/ 70 w 107"/>
                <a:gd name="T11" fmla="*/ 22 h 296"/>
                <a:gd name="T12" fmla="*/ 68 w 107"/>
                <a:gd name="T13" fmla="*/ 4 h 296"/>
                <a:gd name="T14" fmla="*/ 52 w 107"/>
                <a:gd name="T15" fmla="*/ 6 h 296"/>
                <a:gd name="T16" fmla="*/ 41 w 107"/>
                <a:gd name="T17" fmla="*/ 23 h 296"/>
                <a:gd name="T18" fmla="*/ 36 w 107"/>
                <a:gd name="T19" fmla="*/ 80 h 296"/>
                <a:gd name="T20" fmla="*/ 60 w 107"/>
                <a:gd name="T21" fmla="*/ 140 h 296"/>
                <a:gd name="T22" fmla="*/ 60 w 107"/>
                <a:gd name="T23" fmla="*/ 140 h 296"/>
                <a:gd name="T24" fmla="*/ 79 w 107"/>
                <a:gd name="T25" fmla="*/ 191 h 296"/>
                <a:gd name="T26" fmla="*/ 74 w 107"/>
                <a:gd name="T27" fmla="*/ 236 h 296"/>
                <a:gd name="T28" fmla="*/ 74 w 107"/>
                <a:gd name="T29" fmla="*/ 236 h 296"/>
                <a:gd name="T30" fmla="*/ 65 w 107"/>
                <a:gd name="T31" fmla="*/ 248 h 296"/>
                <a:gd name="T32" fmla="*/ 65 w 107"/>
                <a:gd name="T33" fmla="*/ 248 h 296"/>
                <a:gd name="T34" fmla="*/ 39 w 107"/>
                <a:gd name="T35" fmla="*/ 264 h 296"/>
                <a:gd name="T36" fmla="*/ 0 w 107"/>
                <a:gd name="T37" fmla="*/ 273 h 296"/>
                <a:gd name="T38" fmla="*/ 0 w 107"/>
                <a:gd name="T39" fmla="*/ 273 h 296"/>
                <a:gd name="T40" fmla="*/ 4 w 107"/>
                <a:gd name="T41" fmla="*/ 282 h 296"/>
                <a:gd name="T42" fmla="*/ 9 w 107"/>
                <a:gd name="T43" fmla="*/ 296 h 296"/>
                <a:gd name="T44" fmla="*/ 47 w 107"/>
                <a:gd name="T45" fmla="*/ 287 h 296"/>
                <a:gd name="T46" fmla="*/ 73 w 107"/>
                <a:gd name="T47" fmla="*/ 273 h 296"/>
                <a:gd name="T48" fmla="*/ 73 w 107"/>
                <a:gd name="T49" fmla="*/ 273 h 296"/>
                <a:gd name="T50" fmla="*/ 85 w 107"/>
                <a:gd name="T51" fmla="*/ 261 h 296"/>
                <a:gd name="T52" fmla="*/ 97 w 107"/>
                <a:gd name="T53" fmla="*/ 242 h 296"/>
                <a:gd name="T54" fmla="*/ 102 w 107"/>
                <a:gd name="T55" fmla="*/ 186 h 296"/>
                <a:gd name="T56" fmla="*/ 79 w 107"/>
                <a:gd name="T57" fmla="*/ 12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296">
                  <a:moveTo>
                    <a:pt x="79" y="125"/>
                  </a:moveTo>
                  <a:cubicBezTo>
                    <a:pt x="79" y="125"/>
                    <a:pt x="79" y="125"/>
                    <a:pt x="79" y="125"/>
                  </a:cubicBezTo>
                  <a:cubicBezTo>
                    <a:pt x="71" y="106"/>
                    <a:pt x="63" y="89"/>
                    <a:pt x="60" y="74"/>
                  </a:cubicBezTo>
                  <a:cubicBezTo>
                    <a:pt x="56" y="58"/>
                    <a:pt x="57" y="45"/>
                    <a:pt x="65" y="30"/>
                  </a:cubicBezTo>
                  <a:cubicBezTo>
                    <a:pt x="65" y="30"/>
                    <a:pt x="65" y="29"/>
                    <a:pt x="65" y="29"/>
                  </a:cubicBezTo>
                  <a:cubicBezTo>
                    <a:pt x="65" y="28"/>
                    <a:pt x="67" y="25"/>
                    <a:pt x="70" y="22"/>
                  </a:cubicBezTo>
                  <a:cubicBezTo>
                    <a:pt x="74" y="16"/>
                    <a:pt x="73" y="8"/>
                    <a:pt x="68" y="4"/>
                  </a:cubicBezTo>
                  <a:cubicBezTo>
                    <a:pt x="63" y="0"/>
                    <a:pt x="55" y="2"/>
                    <a:pt x="52" y="6"/>
                  </a:cubicBezTo>
                  <a:cubicBezTo>
                    <a:pt x="48" y="10"/>
                    <a:pt x="45" y="15"/>
                    <a:pt x="41" y="23"/>
                  </a:cubicBezTo>
                  <a:cubicBezTo>
                    <a:pt x="32" y="42"/>
                    <a:pt x="32" y="62"/>
                    <a:pt x="36" y="80"/>
                  </a:cubicBezTo>
                  <a:cubicBezTo>
                    <a:pt x="41" y="100"/>
                    <a:pt x="50" y="119"/>
                    <a:pt x="60" y="140"/>
                  </a:cubicBezTo>
                  <a:cubicBezTo>
                    <a:pt x="60" y="140"/>
                    <a:pt x="60" y="140"/>
                    <a:pt x="60" y="140"/>
                  </a:cubicBezTo>
                  <a:cubicBezTo>
                    <a:pt x="68" y="160"/>
                    <a:pt x="75" y="176"/>
                    <a:pt x="79" y="191"/>
                  </a:cubicBezTo>
                  <a:cubicBezTo>
                    <a:pt x="83" y="207"/>
                    <a:pt x="82" y="220"/>
                    <a:pt x="74" y="236"/>
                  </a:cubicBezTo>
                  <a:cubicBezTo>
                    <a:pt x="74" y="236"/>
                    <a:pt x="74" y="236"/>
                    <a:pt x="74" y="236"/>
                  </a:cubicBezTo>
                  <a:cubicBezTo>
                    <a:pt x="73" y="237"/>
                    <a:pt x="70" y="242"/>
                    <a:pt x="65" y="248"/>
                  </a:cubicBezTo>
                  <a:cubicBezTo>
                    <a:pt x="65" y="248"/>
                    <a:pt x="65" y="248"/>
                    <a:pt x="65" y="248"/>
                  </a:cubicBezTo>
                  <a:cubicBezTo>
                    <a:pt x="58" y="255"/>
                    <a:pt x="50" y="260"/>
                    <a:pt x="39" y="264"/>
                  </a:cubicBezTo>
                  <a:cubicBezTo>
                    <a:pt x="28" y="268"/>
                    <a:pt x="15" y="270"/>
                    <a:pt x="0" y="273"/>
                  </a:cubicBezTo>
                  <a:cubicBezTo>
                    <a:pt x="0" y="273"/>
                    <a:pt x="0" y="273"/>
                    <a:pt x="0" y="273"/>
                  </a:cubicBezTo>
                  <a:cubicBezTo>
                    <a:pt x="1" y="276"/>
                    <a:pt x="3" y="279"/>
                    <a:pt x="4" y="282"/>
                  </a:cubicBezTo>
                  <a:cubicBezTo>
                    <a:pt x="6" y="287"/>
                    <a:pt x="7" y="291"/>
                    <a:pt x="9" y="296"/>
                  </a:cubicBezTo>
                  <a:cubicBezTo>
                    <a:pt x="22" y="293"/>
                    <a:pt x="35" y="291"/>
                    <a:pt x="47" y="287"/>
                  </a:cubicBezTo>
                  <a:cubicBezTo>
                    <a:pt x="56" y="283"/>
                    <a:pt x="65" y="279"/>
                    <a:pt x="73" y="273"/>
                  </a:cubicBezTo>
                  <a:cubicBezTo>
                    <a:pt x="73" y="273"/>
                    <a:pt x="73" y="273"/>
                    <a:pt x="73" y="273"/>
                  </a:cubicBezTo>
                  <a:cubicBezTo>
                    <a:pt x="73" y="273"/>
                    <a:pt x="79" y="269"/>
                    <a:pt x="85" y="261"/>
                  </a:cubicBezTo>
                  <a:cubicBezTo>
                    <a:pt x="90" y="257"/>
                    <a:pt x="94" y="250"/>
                    <a:pt x="97" y="242"/>
                  </a:cubicBezTo>
                  <a:cubicBezTo>
                    <a:pt x="106" y="223"/>
                    <a:pt x="107" y="204"/>
                    <a:pt x="102" y="186"/>
                  </a:cubicBezTo>
                  <a:cubicBezTo>
                    <a:pt x="98" y="166"/>
                    <a:pt x="88" y="146"/>
                    <a:pt x="79" y="1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sp>
        <p:nvSpPr>
          <p:cNvPr id="4" name="Title 3"/>
          <p:cNvSpPr>
            <a:spLocks noGrp="1"/>
          </p:cNvSpPr>
          <p:nvPr>
            <p:ph type="title"/>
          </p:nvPr>
        </p:nvSpPr>
        <p:spPr/>
        <p:txBody>
          <a:bodyPr>
            <a:normAutofit fontScale="90000"/>
          </a:bodyPr>
          <a:lstStyle/>
          <a:p>
            <a:r>
              <a:rPr lang="el-GR" dirty="0">
                <a:latin typeface="Arial" panose="020B0604020202020204" pitchFamily="34" charset="0"/>
              </a:rPr>
              <a:t>Μείωση φορολογητέας βάσης ΦΠΑ στα </a:t>
            </a:r>
            <a:r>
              <a:rPr lang="el-GR" dirty="0" err="1">
                <a:latin typeface="Arial" panose="020B0604020202020204" pitchFamily="34" charset="0"/>
              </a:rPr>
              <a:t>Rebates</a:t>
            </a:r>
            <a:r>
              <a:rPr lang="el-GR" dirty="0">
                <a:latin typeface="Arial" panose="020B0604020202020204" pitchFamily="34" charset="0"/>
              </a:rPr>
              <a:t> φαρμακευτικών εταιρειών </a:t>
            </a:r>
            <a:br>
              <a:rPr lang="el-GR" dirty="0">
                <a:latin typeface="Arial" panose="020B0604020202020204" pitchFamily="34" charset="0"/>
              </a:rPr>
            </a:br>
            <a:r>
              <a:rPr lang="el-GR" dirty="0">
                <a:latin typeface="Arial" panose="020B0604020202020204" pitchFamily="34" charset="0"/>
              </a:rPr>
              <a:t>Διοικητικές εξελίξεις </a:t>
            </a:r>
            <a:endParaRPr lang="en-US" dirty="0">
              <a:latin typeface="Arial" panose="020B0604020202020204" pitchFamily="34" charset="0"/>
            </a:endParaRPr>
          </a:p>
        </p:txBody>
      </p:sp>
      <p:sp>
        <p:nvSpPr>
          <p:cNvPr id="5" name="Slide Number Placeholder 4">
            <a:extLst>
              <a:ext uri="{FF2B5EF4-FFF2-40B4-BE49-F238E27FC236}">
                <a16:creationId xmlns="" xmlns:a16="http://schemas.microsoft.com/office/drawing/2014/main" id="{2E898AE0-B817-48DB-9976-758677586103}"/>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lang="en-IN"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IN"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27" name="Content Placeholder 2">
            <a:extLst>
              <a:ext uri="{FF2B5EF4-FFF2-40B4-BE49-F238E27FC236}">
                <a16:creationId xmlns="" xmlns:a16="http://schemas.microsoft.com/office/drawing/2014/main" id="{B6AD603E-DAFB-4B9F-83D0-9586E88C484D}"/>
              </a:ext>
            </a:extLst>
          </p:cNvPr>
          <p:cNvSpPr txBox="1">
            <a:spLocks/>
          </p:cNvSpPr>
          <p:nvPr/>
        </p:nvSpPr>
        <p:spPr>
          <a:xfrm>
            <a:off x="609917" y="1137920"/>
            <a:ext cx="10978515" cy="4902520"/>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Aft>
                <a:spcPts val="600"/>
              </a:spcAft>
              <a:buClr>
                <a:srgbClr val="FFE600"/>
              </a:buClr>
              <a:buNone/>
            </a:pPr>
            <a:r>
              <a:rPr lang="el-GR" b="1" dirty="0">
                <a:solidFill>
                  <a:srgbClr val="FFE600"/>
                </a:solidFill>
                <a:latin typeface="Arial" panose="020B0604020202020204" pitchFamily="34" charset="0"/>
                <a:cs typeface="Arial" panose="020B0604020202020204" pitchFamily="34" charset="0"/>
              </a:rPr>
              <a:t>Α. 1035/05.02.2019 Διοικητή </a:t>
            </a:r>
            <a:r>
              <a:rPr lang="el-GR" b="1" dirty="0" smtClean="0">
                <a:solidFill>
                  <a:srgbClr val="FFE600"/>
                </a:solidFill>
                <a:latin typeface="Arial" panose="020B0604020202020204" pitchFamily="34" charset="0"/>
                <a:cs typeface="Arial" panose="020B0604020202020204" pitchFamily="34" charset="0"/>
              </a:rPr>
              <a:t>Α.Α.Δ.Ε </a:t>
            </a:r>
            <a:endParaRPr lang="el-GR" b="1" dirty="0">
              <a:solidFill>
                <a:srgbClr val="FFE600"/>
              </a:solidFill>
              <a:latin typeface="Arial" panose="020B0604020202020204" pitchFamily="34" charset="0"/>
              <a:cs typeface="Arial" panose="020B0604020202020204" pitchFamily="34" charset="0"/>
            </a:endParaRPr>
          </a:p>
          <a:p>
            <a:pPr lvl="0">
              <a:spcAft>
                <a:spcPts val="600"/>
              </a:spcAft>
              <a:buClr>
                <a:srgbClr val="FFE600"/>
              </a:buClr>
            </a:pPr>
            <a:endParaRPr lang="el-GR" sz="1800" dirty="0">
              <a:solidFill>
                <a:prstClr val="white"/>
              </a:solidFill>
              <a:latin typeface="Arial" panose="020B0604020202020204" pitchFamily="34" charset="0"/>
              <a:cs typeface="Arial" panose="020B0604020202020204" pitchFamily="34" charset="0"/>
            </a:endParaRPr>
          </a:p>
          <a:p>
            <a:pPr lvl="0">
              <a:spcAft>
                <a:spcPts val="600"/>
              </a:spcAft>
              <a:buClr>
                <a:srgbClr val="FFE600"/>
              </a:buClr>
            </a:pPr>
            <a:r>
              <a:rPr lang="el-GR" sz="1800" dirty="0">
                <a:solidFill>
                  <a:prstClr val="white"/>
                </a:solidFill>
                <a:latin typeface="Arial" panose="020B0604020202020204" pitchFamily="34" charset="0"/>
                <a:cs typeface="Arial" panose="020B0604020202020204" pitchFamily="34" charset="0"/>
              </a:rPr>
              <a:t>Μείωση φορολογητέας βάσης για σκοπούς ΦΠΑ στα ποσά των υποχρεωτικών </a:t>
            </a:r>
            <a:r>
              <a:rPr lang="en-US" sz="1800" dirty="0">
                <a:solidFill>
                  <a:prstClr val="white"/>
                </a:solidFill>
                <a:latin typeface="Arial" panose="020B0604020202020204" pitchFamily="34" charset="0"/>
                <a:cs typeface="Arial" panose="020B0604020202020204" pitchFamily="34" charset="0"/>
              </a:rPr>
              <a:t/>
            </a:r>
            <a:br>
              <a:rPr lang="en-US" sz="1800" dirty="0">
                <a:solidFill>
                  <a:prstClr val="white"/>
                </a:solidFill>
                <a:latin typeface="Arial" panose="020B0604020202020204" pitchFamily="34" charset="0"/>
                <a:cs typeface="Arial" panose="020B0604020202020204" pitchFamily="34" charset="0"/>
              </a:rPr>
            </a:br>
            <a:r>
              <a:rPr lang="el-GR" sz="1800" dirty="0">
                <a:solidFill>
                  <a:prstClr val="white"/>
                </a:solidFill>
                <a:latin typeface="Arial" panose="020B0604020202020204" pitchFamily="34" charset="0"/>
                <a:cs typeface="Arial" panose="020B0604020202020204" pitchFamily="34" charset="0"/>
              </a:rPr>
              <a:t>εκπτώσεων / </a:t>
            </a:r>
            <a:r>
              <a:rPr lang="el-GR" sz="1800" dirty="0" err="1">
                <a:solidFill>
                  <a:prstClr val="white"/>
                </a:solidFill>
                <a:latin typeface="Arial" panose="020B0604020202020204" pitchFamily="34" charset="0"/>
                <a:cs typeface="Arial" panose="020B0604020202020204" pitchFamily="34" charset="0"/>
              </a:rPr>
              <a:t>rebate</a:t>
            </a:r>
            <a:r>
              <a:rPr lang="el-GR" sz="1800" dirty="0">
                <a:solidFill>
                  <a:prstClr val="white"/>
                </a:solidFill>
                <a:latin typeface="Arial" panose="020B0604020202020204" pitchFamily="34" charset="0"/>
                <a:cs typeface="Arial" panose="020B0604020202020204" pitchFamily="34" charset="0"/>
              </a:rPr>
              <a:t> που χορηγούν οι Κάτοχοι Άδειας Κυκλοφορίας (Κ.Α.Κ.) </a:t>
            </a:r>
            <a:r>
              <a:rPr lang="en-US" sz="1800" dirty="0">
                <a:solidFill>
                  <a:prstClr val="white"/>
                </a:solidFill>
                <a:latin typeface="Arial" panose="020B0604020202020204" pitchFamily="34" charset="0"/>
                <a:cs typeface="Arial" panose="020B0604020202020204" pitchFamily="34" charset="0"/>
              </a:rPr>
              <a:t/>
            </a:r>
            <a:br>
              <a:rPr lang="en-US" sz="1800" dirty="0">
                <a:solidFill>
                  <a:prstClr val="white"/>
                </a:solidFill>
                <a:latin typeface="Arial" panose="020B0604020202020204" pitchFamily="34" charset="0"/>
                <a:cs typeface="Arial" panose="020B0604020202020204" pitchFamily="34" charset="0"/>
              </a:rPr>
            </a:br>
            <a:r>
              <a:rPr lang="el-GR" sz="1800" dirty="0">
                <a:solidFill>
                  <a:prstClr val="white"/>
                </a:solidFill>
                <a:latin typeface="Arial" panose="020B0604020202020204" pitchFamily="34" charset="0"/>
                <a:cs typeface="Arial" panose="020B0604020202020204" pitchFamily="34" charset="0"/>
              </a:rPr>
              <a:t>φαρμακευτικών προϊόντων προς τους Φορείς Κοινωνικής Ασφάλισης (Φ.Κ.Α.) </a:t>
            </a:r>
            <a:r>
              <a:rPr lang="en-US" sz="1800" dirty="0">
                <a:solidFill>
                  <a:prstClr val="white"/>
                </a:solidFill>
                <a:latin typeface="Arial" panose="020B0604020202020204" pitchFamily="34" charset="0"/>
                <a:cs typeface="Arial" panose="020B0604020202020204" pitchFamily="34" charset="0"/>
              </a:rPr>
              <a:t/>
            </a:r>
            <a:br>
              <a:rPr lang="en-US" sz="1800" dirty="0">
                <a:solidFill>
                  <a:prstClr val="white"/>
                </a:solidFill>
                <a:latin typeface="Arial" panose="020B0604020202020204" pitchFamily="34" charset="0"/>
                <a:cs typeface="Arial" panose="020B0604020202020204" pitchFamily="34" charset="0"/>
              </a:rPr>
            </a:br>
            <a:r>
              <a:rPr lang="el-GR" sz="1800" dirty="0">
                <a:solidFill>
                  <a:prstClr val="white"/>
                </a:solidFill>
                <a:latin typeface="Arial" panose="020B0604020202020204" pitchFamily="34" charset="0"/>
                <a:cs typeface="Arial" panose="020B0604020202020204" pitchFamily="34" charset="0"/>
              </a:rPr>
              <a:t>και τα Νοσοκομεία δυνάμει του άρθρου 35 παρ. 3 του ν. 3918/2011, </a:t>
            </a:r>
            <a:r>
              <a:rPr lang="en-US" sz="1800" dirty="0">
                <a:solidFill>
                  <a:prstClr val="white"/>
                </a:solidFill>
                <a:latin typeface="Arial" panose="020B0604020202020204" pitchFamily="34" charset="0"/>
                <a:cs typeface="Arial" panose="020B0604020202020204" pitchFamily="34" charset="0"/>
              </a:rPr>
              <a:t/>
            </a:r>
            <a:br>
              <a:rPr lang="en-US" sz="1800" dirty="0">
                <a:solidFill>
                  <a:prstClr val="white"/>
                </a:solidFill>
                <a:latin typeface="Arial" panose="020B0604020202020204" pitchFamily="34" charset="0"/>
                <a:cs typeface="Arial" panose="020B0604020202020204" pitchFamily="34" charset="0"/>
              </a:rPr>
            </a:br>
            <a:r>
              <a:rPr lang="el-GR" sz="1800" dirty="0">
                <a:solidFill>
                  <a:prstClr val="white"/>
                </a:solidFill>
                <a:latin typeface="Arial" panose="020B0604020202020204" pitchFamily="34" charset="0"/>
                <a:cs typeface="Arial" panose="020B0604020202020204" pitchFamily="34" charset="0"/>
              </a:rPr>
              <a:t>όπως ισχύει (από 01-01-2017 βάσει άρθρου 87 </a:t>
            </a:r>
            <a:r>
              <a:rPr lang="en-US" sz="1800" dirty="0">
                <a:solidFill>
                  <a:prstClr val="white"/>
                </a:solidFill>
                <a:latin typeface="Arial" panose="020B0604020202020204" pitchFamily="34" charset="0"/>
                <a:cs typeface="Arial" panose="020B0604020202020204" pitchFamily="34" charset="0"/>
              </a:rPr>
              <a:t/>
            </a:r>
            <a:br>
              <a:rPr lang="en-US" sz="1800" dirty="0">
                <a:solidFill>
                  <a:prstClr val="white"/>
                </a:solidFill>
                <a:latin typeface="Arial" panose="020B0604020202020204" pitchFamily="34" charset="0"/>
                <a:cs typeface="Arial" panose="020B0604020202020204" pitchFamily="34" charset="0"/>
              </a:rPr>
            </a:br>
            <a:r>
              <a:rPr lang="el-GR" sz="1800" dirty="0">
                <a:solidFill>
                  <a:prstClr val="white"/>
                </a:solidFill>
                <a:latin typeface="Arial" panose="020B0604020202020204" pitchFamily="34" charset="0"/>
                <a:cs typeface="Arial" panose="020B0604020202020204" pitchFamily="34" charset="0"/>
              </a:rPr>
              <a:t>ν. 4472/2017 – Ενοποιημένο </a:t>
            </a:r>
            <a:r>
              <a:rPr lang="el-GR" sz="1800" dirty="0" err="1">
                <a:solidFill>
                  <a:prstClr val="white"/>
                </a:solidFill>
                <a:latin typeface="Arial" panose="020B0604020202020204" pitchFamily="34" charset="0"/>
                <a:cs typeface="Arial" panose="020B0604020202020204" pitchFamily="34" charset="0"/>
              </a:rPr>
              <a:t>rebate</a:t>
            </a:r>
            <a:r>
              <a:rPr lang="el-GR" sz="1800" dirty="0">
                <a:solidFill>
                  <a:prstClr val="white"/>
                </a:solidFill>
                <a:latin typeface="Arial" panose="020B0604020202020204" pitchFamily="34" charset="0"/>
                <a:cs typeface="Arial" panose="020B0604020202020204" pitchFamily="34" charset="0"/>
              </a:rPr>
              <a:t>). </a:t>
            </a:r>
          </a:p>
          <a:p>
            <a:pPr marL="0" lvl="0" indent="0">
              <a:spcAft>
                <a:spcPts val="600"/>
              </a:spcAft>
              <a:buClr>
                <a:srgbClr val="FFE600"/>
              </a:buClr>
              <a:buNone/>
            </a:pPr>
            <a:endParaRPr lang="el-GR" sz="1800" dirty="0">
              <a:solidFill>
                <a:prstClr val="white"/>
              </a:solidFill>
              <a:latin typeface="Arial" panose="020B0604020202020204" pitchFamily="34" charset="0"/>
              <a:cs typeface="Arial" panose="020B0604020202020204" pitchFamily="34" charset="0"/>
            </a:endParaRPr>
          </a:p>
          <a:p>
            <a:pPr lvl="0">
              <a:spcAft>
                <a:spcPts val="600"/>
              </a:spcAft>
              <a:buClr>
                <a:srgbClr val="FFE600"/>
              </a:buClr>
            </a:pPr>
            <a:r>
              <a:rPr lang="el-GR" sz="1800" dirty="0">
                <a:solidFill>
                  <a:prstClr val="white"/>
                </a:solidFill>
                <a:latin typeface="Arial" panose="020B0604020202020204" pitchFamily="34" charset="0"/>
                <a:cs typeface="Arial" panose="020B0604020202020204" pitchFamily="34" charset="0"/>
              </a:rPr>
              <a:t>Τροποποίηση ΠΟΛ. 1115/2016 Απόφαση Γενικού Γραμματέα </a:t>
            </a:r>
            <a:r>
              <a:rPr lang="en-US" sz="1800" dirty="0">
                <a:solidFill>
                  <a:prstClr val="white"/>
                </a:solidFill>
                <a:latin typeface="Arial" panose="020B0604020202020204" pitchFamily="34" charset="0"/>
                <a:cs typeface="Arial" panose="020B0604020202020204" pitchFamily="34" charset="0"/>
              </a:rPr>
              <a:t/>
            </a:r>
            <a:br>
              <a:rPr lang="en-US" sz="1800" dirty="0">
                <a:solidFill>
                  <a:prstClr val="white"/>
                </a:solidFill>
                <a:latin typeface="Arial" panose="020B0604020202020204" pitchFamily="34" charset="0"/>
                <a:cs typeface="Arial" panose="020B0604020202020204" pitchFamily="34" charset="0"/>
              </a:rPr>
            </a:br>
            <a:r>
              <a:rPr lang="el-GR" sz="1800" dirty="0">
                <a:solidFill>
                  <a:prstClr val="white"/>
                </a:solidFill>
                <a:latin typeface="Arial" panose="020B0604020202020204" pitchFamily="34" charset="0"/>
                <a:cs typeface="Arial" panose="020B0604020202020204" pitchFamily="34" charset="0"/>
              </a:rPr>
              <a:t>Δημοσίων Εσόδων – </a:t>
            </a:r>
            <a:r>
              <a:rPr lang="el-GR" sz="1800" dirty="0" err="1">
                <a:solidFill>
                  <a:prstClr val="white"/>
                </a:solidFill>
                <a:latin typeface="Arial" panose="020B0604020202020204" pitchFamily="34" charset="0"/>
                <a:cs typeface="Arial" panose="020B0604020202020204" pitchFamily="34" charset="0"/>
              </a:rPr>
              <a:t>claw-backs</a:t>
            </a:r>
            <a:r>
              <a:rPr lang="el-GR" sz="1800" dirty="0">
                <a:solidFill>
                  <a:prstClr val="white"/>
                </a:solidFill>
                <a:latin typeface="Arial" panose="020B0604020202020204" pitchFamily="34" charset="0"/>
                <a:cs typeface="Arial" panose="020B0604020202020204" pitchFamily="34" charset="0"/>
              </a:rPr>
              <a:t> με την επίκληση: </a:t>
            </a:r>
          </a:p>
          <a:p>
            <a:pPr marL="895350" lvl="0" indent="-538163">
              <a:spcBef>
                <a:spcPts val="300"/>
              </a:spcBef>
              <a:spcAft>
                <a:spcPts val="300"/>
              </a:spcAft>
              <a:buClr>
                <a:srgbClr val="FFE600"/>
              </a:buClr>
            </a:pPr>
            <a:r>
              <a:rPr lang="el-GR" sz="1800" dirty="0">
                <a:solidFill>
                  <a:prstClr val="white"/>
                </a:solidFill>
                <a:latin typeface="Arial" panose="020B0604020202020204" pitchFamily="34" charset="0"/>
                <a:cs typeface="Arial" panose="020B0604020202020204" pitchFamily="34" charset="0"/>
              </a:rPr>
              <a:t>Των αποφάσεων του </a:t>
            </a:r>
            <a:r>
              <a:rPr lang="el-GR" sz="1800" dirty="0" err="1">
                <a:solidFill>
                  <a:prstClr val="white"/>
                </a:solidFill>
                <a:latin typeface="Arial" panose="020B0604020202020204" pitchFamily="34" charset="0"/>
                <a:cs typeface="Arial" panose="020B0604020202020204" pitchFamily="34" charset="0"/>
              </a:rPr>
              <a:t>ΣτΕ</a:t>
            </a:r>
            <a:r>
              <a:rPr lang="el-GR" sz="1800" dirty="0">
                <a:solidFill>
                  <a:prstClr val="white"/>
                </a:solidFill>
                <a:latin typeface="Arial" panose="020B0604020202020204" pitchFamily="34" charset="0"/>
                <a:cs typeface="Arial" panose="020B0604020202020204" pitchFamily="34" charset="0"/>
              </a:rPr>
              <a:t> 3447, 3448, 3449 και </a:t>
            </a:r>
            <a:r>
              <a:rPr lang="en-US" sz="1800" dirty="0">
                <a:solidFill>
                  <a:prstClr val="white"/>
                </a:solidFill>
                <a:latin typeface="Arial" panose="020B0604020202020204" pitchFamily="34" charset="0"/>
                <a:cs typeface="Arial" panose="020B0604020202020204" pitchFamily="34" charset="0"/>
              </a:rPr>
              <a:t/>
            </a:r>
            <a:br>
              <a:rPr lang="en-US" sz="1800" dirty="0">
                <a:solidFill>
                  <a:prstClr val="white"/>
                </a:solidFill>
                <a:latin typeface="Arial" panose="020B0604020202020204" pitchFamily="34" charset="0"/>
                <a:cs typeface="Arial" panose="020B0604020202020204" pitchFamily="34" charset="0"/>
              </a:rPr>
            </a:br>
            <a:r>
              <a:rPr lang="el-GR" sz="1800" dirty="0">
                <a:solidFill>
                  <a:prstClr val="white"/>
                </a:solidFill>
                <a:latin typeface="Arial" panose="020B0604020202020204" pitchFamily="34" charset="0"/>
                <a:cs typeface="Arial" panose="020B0604020202020204" pitchFamily="34" charset="0"/>
              </a:rPr>
              <a:t>3450/2015 – υποχρεωτική έκπτωση </a:t>
            </a:r>
          </a:p>
          <a:p>
            <a:pPr marL="895350" lvl="0" indent="-538163">
              <a:spcBef>
                <a:spcPts val="300"/>
              </a:spcBef>
              <a:spcAft>
                <a:spcPts val="300"/>
              </a:spcAft>
              <a:buClr>
                <a:srgbClr val="FFE600"/>
              </a:buClr>
            </a:pPr>
            <a:r>
              <a:rPr lang="el-GR" sz="1800" dirty="0">
                <a:solidFill>
                  <a:prstClr val="white"/>
                </a:solidFill>
                <a:latin typeface="Arial" panose="020B0604020202020204" pitchFamily="34" charset="0"/>
                <a:cs typeface="Arial" panose="020B0604020202020204" pitchFamily="34" charset="0"/>
              </a:rPr>
              <a:t>Ανάγκη ομοιόμορφης αντιμετώπισης </a:t>
            </a:r>
            <a:r>
              <a:rPr lang="en-US" sz="1800" dirty="0">
                <a:solidFill>
                  <a:prstClr val="white"/>
                </a:solidFill>
                <a:latin typeface="Arial" panose="020B0604020202020204" pitchFamily="34" charset="0"/>
                <a:cs typeface="Arial" panose="020B0604020202020204" pitchFamily="34" charset="0"/>
              </a:rPr>
              <a:t/>
            </a:r>
            <a:br>
              <a:rPr lang="en-US" sz="1800" dirty="0">
                <a:solidFill>
                  <a:prstClr val="white"/>
                </a:solidFill>
                <a:latin typeface="Arial" panose="020B0604020202020204" pitchFamily="34" charset="0"/>
                <a:cs typeface="Arial" panose="020B0604020202020204" pitchFamily="34" charset="0"/>
              </a:rPr>
            </a:br>
            <a:r>
              <a:rPr lang="el-GR" sz="1800" dirty="0">
                <a:solidFill>
                  <a:prstClr val="white"/>
                </a:solidFill>
                <a:latin typeface="Arial" panose="020B0604020202020204" pitchFamily="34" charset="0"/>
                <a:cs typeface="Arial" panose="020B0604020202020204" pitchFamily="34" charset="0"/>
              </a:rPr>
              <a:t>όλων των μορφών </a:t>
            </a:r>
            <a:r>
              <a:rPr lang="el-GR" sz="1800" dirty="0" err="1">
                <a:solidFill>
                  <a:prstClr val="white"/>
                </a:solidFill>
                <a:latin typeface="Arial" panose="020B0604020202020204" pitchFamily="34" charset="0"/>
                <a:cs typeface="Arial" panose="020B0604020202020204" pitchFamily="34" charset="0"/>
              </a:rPr>
              <a:t>rebates</a:t>
            </a:r>
            <a:r>
              <a:rPr lang="el-GR" sz="1800" dirty="0">
                <a:solidFill>
                  <a:prstClr val="white"/>
                </a:solidFill>
                <a:latin typeface="Arial" panose="020B0604020202020204" pitchFamily="34" charset="0"/>
                <a:cs typeface="Arial" panose="020B0604020202020204" pitchFamily="34" charset="0"/>
              </a:rPr>
              <a:t>.</a:t>
            </a:r>
          </a:p>
        </p:txBody>
      </p:sp>
      <p:grpSp>
        <p:nvGrpSpPr>
          <p:cNvPr id="19" name="Group 18">
            <a:extLst>
              <a:ext uri="{FF2B5EF4-FFF2-40B4-BE49-F238E27FC236}">
                <a16:creationId xmlns="" xmlns:a16="http://schemas.microsoft.com/office/drawing/2014/main" id="{9E5564C1-AF03-4E1A-BFF6-FCB61437DC57}"/>
              </a:ext>
            </a:extLst>
          </p:cNvPr>
          <p:cNvGrpSpPr/>
          <p:nvPr/>
        </p:nvGrpSpPr>
        <p:grpSpPr>
          <a:xfrm rot="4465172">
            <a:off x="7218435" y="3450753"/>
            <a:ext cx="1246667" cy="811456"/>
            <a:chOff x="-2452688" y="10010776"/>
            <a:chExt cx="1335088" cy="955675"/>
          </a:xfrm>
          <a:solidFill>
            <a:schemeClr val="bg2">
              <a:lumMod val="65000"/>
              <a:lumOff val="35000"/>
            </a:schemeClr>
          </a:solidFill>
        </p:grpSpPr>
        <p:sp>
          <p:nvSpPr>
            <p:cNvPr id="20" name="Freeform 15">
              <a:extLst>
                <a:ext uri="{FF2B5EF4-FFF2-40B4-BE49-F238E27FC236}">
                  <a16:creationId xmlns="" xmlns:a16="http://schemas.microsoft.com/office/drawing/2014/main" id="{E2975310-6059-46AB-88F4-86F7459FC5DC}"/>
                </a:ext>
              </a:extLst>
            </p:cNvPr>
            <p:cNvSpPr>
              <a:spLocks noEditPoints="1"/>
            </p:cNvSpPr>
            <p:nvPr/>
          </p:nvSpPr>
          <p:spPr bwMode="auto">
            <a:xfrm>
              <a:off x="-2452688" y="10010776"/>
              <a:ext cx="885825" cy="866775"/>
            </a:xfrm>
            <a:custGeom>
              <a:avLst/>
              <a:gdLst>
                <a:gd name="T0" fmla="*/ 459 w 504"/>
                <a:gd name="T1" fmla="*/ 45 h 493"/>
                <a:gd name="T2" fmla="*/ 295 w 504"/>
                <a:gd name="T3" fmla="*/ 45 h 493"/>
                <a:gd name="T4" fmla="*/ 174 w 504"/>
                <a:gd name="T5" fmla="*/ 166 h 493"/>
                <a:gd name="T6" fmla="*/ 45 w 504"/>
                <a:gd name="T7" fmla="*/ 295 h 493"/>
                <a:gd name="T8" fmla="*/ 45 w 504"/>
                <a:gd name="T9" fmla="*/ 459 h 493"/>
                <a:gd name="T10" fmla="*/ 127 w 504"/>
                <a:gd name="T11" fmla="*/ 493 h 493"/>
                <a:gd name="T12" fmla="*/ 209 w 504"/>
                <a:gd name="T13" fmla="*/ 459 h 493"/>
                <a:gd name="T14" fmla="*/ 313 w 504"/>
                <a:gd name="T15" fmla="*/ 355 h 493"/>
                <a:gd name="T16" fmla="*/ 347 w 504"/>
                <a:gd name="T17" fmla="*/ 321 h 493"/>
                <a:gd name="T18" fmla="*/ 406 w 504"/>
                <a:gd name="T19" fmla="*/ 262 h 493"/>
                <a:gd name="T20" fmla="*/ 406 w 504"/>
                <a:gd name="T21" fmla="*/ 262 h 493"/>
                <a:gd name="T22" fmla="*/ 459 w 504"/>
                <a:gd name="T23" fmla="*/ 209 h 493"/>
                <a:gd name="T24" fmla="*/ 459 w 504"/>
                <a:gd name="T25" fmla="*/ 45 h 493"/>
                <a:gd name="T26" fmla="*/ 187 w 504"/>
                <a:gd name="T27" fmla="*/ 436 h 493"/>
                <a:gd name="T28" fmla="*/ 127 w 504"/>
                <a:gd name="T29" fmla="*/ 461 h 493"/>
                <a:gd name="T30" fmla="*/ 68 w 504"/>
                <a:gd name="T31" fmla="*/ 436 h 493"/>
                <a:gd name="T32" fmla="*/ 68 w 504"/>
                <a:gd name="T33" fmla="*/ 317 h 493"/>
                <a:gd name="T34" fmla="*/ 178 w 504"/>
                <a:gd name="T35" fmla="*/ 207 h 493"/>
                <a:gd name="T36" fmla="*/ 244 w 504"/>
                <a:gd name="T37" fmla="*/ 260 h 493"/>
                <a:gd name="T38" fmla="*/ 297 w 504"/>
                <a:gd name="T39" fmla="*/ 326 h 493"/>
                <a:gd name="T40" fmla="*/ 187 w 504"/>
                <a:gd name="T41" fmla="*/ 436 h 493"/>
                <a:gd name="T42" fmla="*/ 314 w 504"/>
                <a:gd name="T43" fmla="*/ 117 h 493"/>
                <a:gd name="T44" fmla="*/ 252 w 504"/>
                <a:gd name="T45" fmla="*/ 180 h 493"/>
                <a:gd name="T46" fmla="*/ 240 w 504"/>
                <a:gd name="T47" fmla="*/ 184 h 493"/>
                <a:gd name="T48" fmla="*/ 229 w 504"/>
                <a:gd name="T49" fmla="*/ 180 h 493"/>
                <a:gd name="T50" fmla="*/ 229 w 504"/>
                <a:gd name="T51" fmla="*/ 157 h 493"/>
                <a:gd name="T52" fmla="*/ 292 w 504"/>
                <a:gd name="T53" fmla="*/ 95 h 493"/>
                <a:gd name="T54" fmla="*/ 314 w 504"/>
                <a:gd name="T55" fmla="*/ 95 h 493"/>
                <a:gd name="T56" fmla="*/ 314 w 504"/>
                <a:gd name="T57" fmla="*/ 117 h 493"/>
                <a:gd name="T58" fmla="*/ 358 w 504"/>
                <a:gd name="T59" fmla="*/ 75 h 493"/>
                <a:gd name="T60" fmla="*/ 333 w 504"/>
                <a:gd name="T61" fmla="*/ 75 h 493"/>
                <a:gd name="T62" fmla="*/ 333 w 504"/>
                <a:gd name="T63" fmla="*/ 51 h 493"/>
                <a:gd name="T64" fmla="*/ 358 w 504"/>
                <a:gd name="T65" fmla="*/ 51 h 493"/>
                <a:gd name="T66" fmla="*/ 358 w 504"/>
                <a:gd name="T67" fmla="*/ 7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4" h="493">
                  <a:moveTo>
                    <a:pt x="459" y="45"/>
                  </a:moveTo>
                  <a:cubicBezTo>
                    <a:pt x="414" y="0"/>
                    <a:pt x="340" y="0"/>
                    <a:pt x="295" y="45"/>
                  </a:cubicBezTo>
                  <a:cubicBezTo>
                    <a:pt x="174" y="166"/>
                    <a:pt x="174" y="166"/>
                    <a:pt x="174" y="166"/>
                  </a:cubicBezTo>
                  <a:cubicBezTo>
                    <a:pt x="45" y="295"/>
                    <a:pt x="45" y="295"/>
                    <a:pt x="45" y="295"/>
                  </a:cubicBezTo>
                  <a:cubicBezTo>
                    <a:pt x="0" y="340"/>
                    <a:pt x="0" y="414"/>
                    <a:pt x="45" y="459"/>
                  </a:cubicBezTo>
                  <a:cubicBezTo>
                    <a:pt x="68" y="482"/>
                    <a:pt x="97" y="493"/>
                    <a:pt x="127" y="493"/>
                  </a:cubicBezTo>
                  <a:cubicBezTo>
                    <a:pt x="157" y="493"/>
                    <a:pt x="187" y="482"/>
                    <a:pt x="209" y="459"/>
                  </a:cubicBezTo>
                  <a:cubicBezTo>
                    <a:pt x="313" y="355"/>
                    <a:pt x="313" y="355"/>
                    <a:pt x="313" y="355"/>
                  </a:cubicBezTo>
                  <a:cubicBezTo>
                    <a:pt x="347" y="321"/>
                    <a:pt x="347" y="321"/>
                    <a:pt x="347" y="321"/>
                  </a:cubicBezTo>
                  <a:cubicBezTo>
                    <a:pt x="406" y="262"/>
                    <a:pt x="406" y="262"/>
                    <a:pt x="406" y="262"/>
                  </a:cubicBezTo>
                  <a:cubicBezTo>
                    <a:pt x="406" y="262"/>
                    <a:pt x="406" y="262"/>
                    <a:pt x="406" y="262"/>
                  </a:cubicBezTo>
                  <a:cubicBezTo>
                    <a:pt x="459" y="209"/>
                    <a:pt x="459" y="209"/>
                    <a:pt x="459" y="209"/>
                  </a:cubicBezTo>
                  <a:cubicBezTo>
                    <a:pt x="504" y="164"/>
                    <a:pt x="504" y="91"/>
                    <a:pt x="459" y="45"/>
                  </a:cubicBezTo>
                  <a:close/>
                  <a:moveTo>
                    <a:pt x="187" y="436"/>
                  </a:moveTo>
                  <a:cubicBezTo>
                    <a:pt x="171" y="452"/>
                    <a:pt x="150" y="461"/>
                    <a:pt x="127" y="461"/>
                  </a:cubicBezTo>
                  <a:cubicBezTo>
                    <a:pt x="105" y="461"/>
                    <a:pt x="84" y="452"/>
                    <a:pt x="68" y="436"/>
                  </a:cubicBezTo>
                  <a:cubicBezTo>
                    <a:pt x="35" y="404"/>
                    <a:pt x="35" y="350"/>
                    <a:pt x="68" y="317"/>
                  </a:cubicBezTo>
                  <a:cubicBezTo>
                    <a:pt x="178" y="207"/>
                    <a:pt x="178" y="207"/>
                    <a:pt x="178" y="207"/>
                  </a:cubicBezTo>
                  <a:cubicBezTo>
                    <a:pt x="200" y="221"/>
                    <a:pt x="223" y="239"/>
                    <a:pt x="244" y="260"/>
                  </a:cubicBezTo>
                  <a:cubicBezTo>
                    <a:pt x="265" y="282"/>
                    <a:pt x="283" y="304"/>
                    <a:pt x="297" y="326"/>
                  </a:cubicBezTo>
                  <a:lnTo>
                    <a:pt x="187" y="436"/>
                  </a:lnTo>
                  <a:close/>
                  <a:moveTo>
                    <a:pt x="314" y="117"/>
                  </a:moveTo>
                  <a:cubicBezTo>
                    <a:pt x="252" y="180"/>
                    <a:pt x="252" y="180"/>
                    <a:pt x="252" y="180"/>
                  </a:cubicBezTo>
                  <a:cubicBezTo>
                    <a:pt x="249" y="183"/>
                    <a:pt x="245" y="184"/>
                    <a:pt x="240" y="184"/>
                  </a:cubicBezTo>
                  <a:cubicBezTo>
                    <a:pt x="236" y="184"/>
                    <a:pt x="232" y="183"/>
                    <a:pt x="229" y="180"/>
                  </a:cubicBezTo>
                  <a:cubicBezTo>
                    <a:pt x="223" y="173"/>
                    <a:pt x="223" y="163"/>
                    <a:pt x="229" y="157"/>
                  </a:cubicBezTo>
                  <a:cubicBezTo>
                    <a:pt x="292" y="95"/>
                    <a:pt x="292" y="95"/>
                    <a:pt x="292" y="95"/>
                  </a:cubicBezTo>
                  <a:cubicBezTo>
                    <a:pt x="298" y="88"/>
                    <a:pt x="308" y="88"/>
                    <a:pt x="314" y="95"/>
                  </a:cubicBezTo>
                  <a:cubicBezTo>
                    <a:pt x="321" y="101"/>
                    <a:pt x="321" y="111"/>
                    <a:pt x="314" y="117"/>
                  </a:cubicBezTo>
                  <a:close/>
                  <a:moveTo>
                    <a:pt x="358" y="75"/>
                  </a:moveTo>
                  <a:cubicBezTo>
                    <a:pt x="351" y="82"/>
                    <a:pt x="340" y="82"/>
                    <a:pt x="333" y="75"/>
                  </a:cubicBezTo>
                  <a:cubicBezTo>
                    <a:pt x="327" y="69"/>
                    <a:pt x="327" y="58"/>
                    <a:pt x="333" y="51"/>
                  </a:cubicBezTo>
                  <a:cubicBezTo>
                    <a:pt x="340" y="44"/>
                    <a:pt x="351" y="44"/>
                    <a:pt x="358" y="51"/>
                  </a:cubicBezTo>
                  <a:cubicBezTo>
                    <a:pt x="365" y="58"/>
                    <a:pt x="365" y="69"/>
                    <a:pt x="35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 name="Freeform 18">
              <a:extLst>
                <a:ext uri="{FF2B5EF4-FFF2-40B4-BE49-F238E27FC236}">
                  <a16:creationId xmlns="" xmlns:a16="http://schemas.microsoft.com/office/drawing/2014/main" id="{B2B95F41-194A-4EE3-B9F4-BB72EF227601}"/>
                </a:ext>
              </a:extLst>
            </p:cNvPr>
            <p:cNvSpPr>
              <a:spLocks noEditPoints="1"/>
            </p:cNvSpPr>
            <p:nvPr/>
          </p:nvSpPr>
          <p:spPr bwMode="auto">
            <a:xfrm>
              <a:off x="-1604963" y="10482263"/>
              <a:ext cx="487363" cy="484188"/>
            </a:xfrm>
            <a:custGeom>
              <a:avLst/>
              <a:gdLst>
                <a:gd name="T0" fmla="*/ 236 w 277"/>
                <a:gd name="T1" fmla="*/ 40 h 276"/>
                <a:gd name="T2" fmla="*/ 138 w 277"/>
                <a:gd name="T3" fmla="*/ 0 h 276"/>
                <a:gd name="T4" fmla="*/ 41 w 277"/>
                <a:gd name="T5" fmla="*/ 40 h 276"/>
                <a:gd name="T6" fmla="*/ 0 w 277"/>
                <a:gd name="T7" fmla="*/ 138 h 276"/>
                <a:gd name="T8" fmla="*/ 41 w 277"/>
                <a:gd name="T9" fmla="*/ 236 h 276"/>
                <a:gd name="T10" fmla="*/ 138 w 277"/>
                <a:gd name="T11" fmla="*/ 276 h 276"/>
                <a:gd name="T12" fmla="*/ 236 w 277"/>
                <a:gd name="T13" fmla="*/ 236 h 276"/>
                <a:gd name="T14" fmla="*/ 277 w 277"/>
                <a:gd name="T15" fmla="*/ 138 h 276"/>
                <a:gd name="T16" fmla="*/ 236 w 277"/>
                <a:gd name="T17" fmla="*/ 40 h 276"/>
                <a:gd name="T18" fmla="*/ 196 w 277"/>
                <a:gd name="T19" fmla="*/ 223 h 276"/>
                <a:gd name="T20" fmla="*/ 192 w 277"/>
                <a:gd name="T21" fmla="*/ 229 h 276"/>
                <a:gd name="T22" fmla="*/ 138 w 277"/>
                <a:gd name="T23" fmla="*/ 244 h 276"/>
                <a:gd name="T24" fmla="*/ 64 w 277"/>
                <a:gd name="T25" fmla="*/ 213 h 276"/>
                <a:gd name="T26" fmla="*/ 64 w 277"/>
                <a:gd name="T27" fmla="*/ 213 h 276"/>
                <a:gd name="T28" fmla="*/ 64 w 277"/>
                <a:gd name="T29" fmla="*/ 213 h 276"/>
                <a:gd name="T30" fmla="*/ 64 w 277"/>
                <a:gd name="T31" fmla="*/ 213 h 276"/>
                <a:gd name="T32" fmla="*/ 47 w 277"/>
                <a:gd name="T33" fmla="*/ 85 h 276"/>
                <a:gd name="T34" fmla="*/ 53 w 277"/>
                <a:gd name="T35" fmla="*/ 81 h 276"/>
                <a:gd name="T36" fmla="*/ 54 w 277"/>
                <a:gd name="T37" fmla="*/ 81 h 276"/>
                <a:gd name="T38" fmla="*/ 60 w 277"/>
                <a:gd name="T39" fmla="*/ 83 h 276"/>
                <a:gd name="T40" fmla="*/ 193 w 277"/>
                <a:gd name="T41" fmla="*/ 217 h 276"/>
                <a:gd name="T42" fmla="*/ 196 w 277"/>
                <a:gd name="T43" fmla="*/ 223 h 276"/>
                <a:gd name="T44" fmla="*/ 229 w 277"/>
                <a:gd name="T45" fmla="*/ 191 h 276"/>
                <a:gd name="T46" fmla="*/ 224 w 277"/>
                <a:gd name="T47" fmla="*/ 195 h 276"/>
                <a:gd name="T48" fmla="*/ 222 w 277"/>
                <a:gd name="T49" fmla="*/ 195 h 276"/>
                <a:gd name="T50" fmla="*/ 217 w 277"/>
                <a:gd name="T51" fmla="*/ 193 h 276"/>
                <a:gd name="T52" fmla="*/ 83 w 277"/>
                <a:gd name="T53" fmla="*/ 59 h 276"/>
                <a:gd name="T54" fmla="*/ 81 w 277"/>
                <a:gd name="T55" fmla="*/ 53 h 276"/>
                <a:gd name="T56" fmla="*/ 85 w 277"/>
                <a:gd name="T57" fmla="*/ 47 h 276"/>
                <a:gd name="T58" fmla="*/ 138 w 277"/>
                <a:gd name="T59" fmla="*/ 32 h 276"/>
                <a:gd name="T60" fmla="*/ 213 w 277"/>
                <a:gd name="T61" fmla="*/ 63 h 276"/>
                <a:gd name="T62" fmla="*/ 229 w 277"/>
                <a:gd name="T63" fmla="*/ 19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 h="276">
                  <a:moveTo>
                    <a:pt x="236" y="40"/>
                  </a:moveTo>
                  <a:cubicBezTo>
                    <a:pt x="210" y="14"/>
                    <a:pt x="175" y="0"/>
                    <a:pt x="138" y="0"/>
                  </a:cubicBezTo>
                  <a:cubicBezTo>
                    <a:pt x="101" y="0"/>
                    <a:pt x="67" y="14"/>
                    <a:pt x="41" y="40"/>
                  </a:cubicBezTo>
                  <a:cubicBezTo>
                    <a:pt x="15" y="66"/>
                    <a:pt x="0" y="101"/>
                    <a:pt x="0" y="138"/>
                  </a:cubicBezTo>
                  <a:cubicBezTo>
                    <a:pt x="0" y="175"/>
                    <a:pt x="15" y="210"/>
                    <a:pt x="41" y="236"/>
                  </a:cubicBezTo>
                  <a:cubicBezTo>
                    <a:pt x="67" y="262"/>
                    <a:pt x="101" y="276"/>
                    <a:pt x="138" y="276"/>
                  </a:cubicBezTo>
                  <a:cubicBezTo>
                    <a:pt x="175" y="276"/>
                    <a:pt x="210" y="262"/>
                    <a:pt x="236" y="236"/>
                  </a:cubicBezTo>
                  <a:cubicBezTo>
                    <a:pt x="262" y="210"/>
                    <a:pt x="276" y="175"/>
                    <a:pt x="277" y="138"/>
                  </a:cubicBezTo>
                  <a:cubicBezTo>
                    <a:pt x="276" y="101"/>
                    <a:pt x="262" y="66"/>
                    <a:pt x="236" y="40"/>
                  </a:cubicBezTo>
                  <a:close/>
                  <a:moveTo>
                    <a:pt x="196" y="223"/>
                  </a:moveTo>
                  <a:cubicBezTo>
                    <a:pt x="195" y="226"/>
                    <a:pt x="194" y="228"/>
                    <a:pt x="192" y="229"/>
                  </a:cubicBezTo>
                  <a:cubicBezTo>
                    <a:pt x="176" y="239"/>
                    <a:pt x="157" y="244"/>
                    <a:pt x="138" y="244"/>
                  </a:cubicBezTo>
                  <a:cubicBezTo>
                    <a:pt x="110" y="244"/>
                    <a:pt x="84" y="233"/>
                    <a:pt x="64" y="213"/>
                  </a:cubicBezTo>
                  <a:cubicBezTo>
                    <a:pt x="64" y="213"/>
                    <a:pt x="64" y="213"/>
                    <a:pt x="64" y="213"/>
                  </a:cubicBezTo>
                  <a:cubicBezTo>
                    <a:pt x="64" y="213"/>
                    <a:pt x="64" y="213"/>
                    <a:pt x="64" y="213"/>
                  </a:cubicBezTo>
                  <a:cubicBezTo>
                    <a:pt x="64" y="213"/>
                    <a:pt x="64" y="213"/>
                    <a:pt x="64" y="213"/>
                  </a:cubicBezTo>
                  <a:cubicBezTo>
                    <a:pt x="30" y="179"/>
                    <a:pt x="23" y="126"/>
                    <a:pt x="47" y="85"/>
                  </a:cubicBezTo>
                  <a:cubicBezTo>
                    <a:pt x="48" y="82"/>
                    <a:pt x="51" y="81"/>
                    <a:pt x="53" y="81"/>
                  </a:cubicBezTo>
                  <a:cubicBezTo>
                    <a:pt x="53" y="81"/>
                    <a:pt x="54" y="81"/>
                    <a:pt x="54" y="81"/>
                  </a:cubicBezTo>
                  <a:cubicBezTo>
                    <a:pt x="56" y="81"/>
                    <a:pt x="58" y="82"/>
                    <a:pt x="60" y="83"/>
                  </a:cubicBezTo>
                  <a:cubicBezTo>
                    <a:pt x="193" y="217"/>
                    <a:pt x="193" y="217"/>
                    <a:pt x="193" y="217"/>
                  </a:cubicBezTo>
                  <a:cubicBezTo>
                    <a:pt x="195" y="218"/>
                    <a:pt x="196" y="221"/>
                    <a:pt x="196" y="223"/>
                  </a:cubicBezTo>
                  <a:close/>
                  <a:moveTo>
                    <a:pt x="229" y="191"/>
                  </a:moveTo>
                  <a:cubicBezTo>
                    <a:pt x="228" y="194"/>
                    <a:pt x="226" y="195"/>
                    <a:pt x="224" y="195"/>
                  </a:cubicBezTo>
                  <a:cubicBezTo>
                    <a:pt x="223" y="195"/>
                    <a:pt x="223" y="195"/>
                    <a:pt x="222" y="195"/>
                  </a:cubicBezTo>
                  <a:cubicBezTo>
                    <a:pt x="220" y="195"/>
                    <a:pt x="218" y="194"/>
                    <a:pt x="217" y="193"/>
                  </a:cubicBezTo>
                  <a:cubicBezTo>
                    <a:pt x="83" y="59"/>
                    <a:pt x="83" y="59"/>
                    <a:pt x="83" y="59"/>
                  </a:cubicBezTo>
                  <a:cubicBezTo>
                    <a:pt x="82" y="58"/>
                    <a:pt x="81" y="55"/>
                    <a:pt x="81" y="53"/>
                  </a:cubicBezTo>
                  <a:cubicBezTo>
                    <a:pt x="81" y="50"/>
                    <a:pt x="83" y="48"/>
                    <a:pt x="85" y="47"/>
                  </a:cubicBezTo>
                  <a:cubicBezTo>
                    <a:pt x="101" y="37"/>
                    <a:pt x="120" y="32"/>
                    <a:pt x="138" y="32"/>
                  </a:cubicBezTo>
                  <a:cubicBezTo>
                    <a:pt x="167" y="32"/>
                    <a:pt x="193" y="43"/>
                    <a:pt x="213" y="63"/>
                  </a:cubicBezTo>
                  <a:cubicBezTo>
                    <a:pt x="247" y="97"/>
                    <a:pt x="254" y="150"/>
                    <a:pt x="229"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6" name="Group 25">
            <a:extLst>
              <a:ext uri="{FF2B5EF4-FFF2-40B4-BE49-F238E27FC236}">
                <a16:creationId xmlns="" xmlns:a16="http://schemas.microsoft.com/office/drawing/2014/main" id="{33A95026-F92D-4F1C-90E9-A93887FEB0DB}"/>
              </a:ext>
            </a:extLst>
          </p:cNvPr>
          <p:cNvGrpSpPr/>
          <p:nvPr/>
        </p:nvGrpSpPr>
        <p:grpSpPr>
          <a:xfrm>
            <a:off x="10764194" y="4687745"/>
            <a:ext cx="1246667" cy="1149787"/>
            <a:chOff x="-2452688" y="10010776"/>
            <a:chExt cx="1335088" cy="1354138"/>
          </a:xfrm>
          <a:solidFill>
            <a:schemeClr val="bg2">
              <a:lumMod val="65000"/>
              <a:lumOff val="35000"/>
            </a:schemeClr>
          </a:solidFill>
        </p:grpSpPr>
        <p:sp>
          <p:nvSpPr>
            <p:cNvPr id="28" name="Freeform 15">
              <a:extLst>
                <a:ext uri="{FF2B5EF4-FFF2-40B4-BE49-F238E27FC236}">
                  <a16:creationId xmlns="" xmlns:a16="http://schemas.microsoft.com/office/drawing/2014/main" id="{301D3BBC-56AC-4929-8BB3-237B2FCC4B0C}"/>
                </a:ext>
              </a:extLst>
            </p:cNvPr>
            <p:cNvSpPr>
              <a:spLocks noEditPoints="1"/>
            </p:cNvSpPr>
            <p:nvPr/>
          </p:nvSpPr>
          <p:spPr bwMode="auto">
            <a:xfrm>
              <a:off x="-2452688" y="10010776"/>
              <a:ext cx="885825" cy="866775"/>
            </a:xfrm>
            <a:custGeom>
              <a:avLst/>
              <a:gdLst>
                <a:gd name="T0" fmla="*/ 459 w 504"/>
                <a:gd name="T1" fmla="*/ 45 h 493"/>
                <a:gd name="T2" fmla="*/ 295 w 504"/>
                <a:gd name="T3" fmla="*/ 45 h 493"/>
                <a:gd name="T4" fmla="*/ 174 w 504"/>
                <a:gd name="T5" fmla="*/ 166 h 493"/>
                <a:gd name="T6" fmla="*/ 45 w 504"/>
                <a:gd name="T7" fmla="*/ 295 h 493"/>
                <a:gd name="T8" fmla="*/ 45 w 504"/>
                <a:gd name="T9" fmla="*/ 459 h 493"/>
                <a:gd name="T10" fmla="*/ 127 w 504"/>
                <a:gd name="T11" fmla="*/ 493 h 493"/>
                <a:gd name="T12" fmla="*/ 209 w 504"/>
                <a:gd name="T13" fmla="*/ 459 h 493"/>
                <a:gd name="T14" fmla="*/ 313 w 504"/>
                <a:gd name="T15" fmla="*/ 355 h 493"/>
                <a:gd name="T16" fmla="*/ 347 w 504"/>
                <a:gd name="T17" fmla="*/ 321 h 493"/>
                <a:gd name="T18" fmla="*/ 406 w 504"/>
                <a:gd name="T19" fmla="*/ 262 h 493"/>
                <a:gd name="T20" fmla="*/ 406 w 504"/>
                <a:gd name="T21" fmla="*/ 262 h 493"/>
                <a:gd name="T22" fmla="*/ 459 w 504"/>
                <a:gd name="T23" fmla="*/ 209 h 493"/>
                <a:gd name="T24" fmla="*/ 459 w 504"/>
                <a:gd name="T25" fmla="*/ 45 h 493"/>
                <a:gd name="T26" fmla="*/ 187 w 504"/>
                <a:gd name="T27" fmla="*/ 436 h 493"/>
                <a:gd name="T28" fmla="*/ 127 w 504"/>
                <a:gd name="T29" fmla="*/ 461 h 493"/>
                <a:gd name="T30" fmla="*/ 68 w 504"/>
                <a:gd name="T31" fmla="*/ 436 h 493"/>
                <a:gd name="T32" fmla="*/ 68 w 504"/>
                <a:gd name="T33" fmla="*/ 317 h 493"/>
                <a:gd name="T34" fmla="*/ 178 w 504"/>
                <a:gd name="T35" fmla="*/ 207 h 493"/>
                <a:gd name="T36" fmla="*/ 244 w 504"/>
                <a:gd name="T37" fmla="*/ 260 h 493"/>
                <a:gd name="T38" fmla="*/ 297 w 504"/>
                <a:gd name="T39" fmla="*/ 326 h 493"/>
                <a:gd name="T40" fmla="*/ 187 w 504"/>
                <a:gd name="T41" fmla="*/ 436 h 493"/>
                <a:gd name="T42" fmla="*/ 314 w 504"/>
                <a:gd name="T43" fmla="*/ 117 h 493"/>
                <a:gd name="T44" fmla="*/ 252 w 504"/>
                <a:gd name="T45" fmla="*/ 180 h 493"/>
                <a:gd name="T46" fmla="*/ 240 w 504"/>
                <a:gd name="T47" fmla="*/ 184 h 493"/>
                <a:gd name="T48" fmla="*/ 229 w 504"/>
                <a:gd name="T49" fmla="*/ 180 h 493"/>
                <a:gd name="T50" fmla="*/ 229 w 504"/>
                <a:gd name="T51" fmla="*/ 157 h 493"/>
                <a:gd name="T52" fmla="*/ 292 w 504"/>
                <a:gd name="T53" fmla="*/ 95 h 493"/>
                <a:gd name="T54" fmla="*/ 314 w 504"/>
                <a:gd name="T55" fmla="*/ 95 h 493"/>
                <a:gd name="T56" fmla="*/ 314 w 504"/>
                <a:gd name="T57" fmla="*/ 117 h 493"/>
                <a:gd name="T58" fmla="*/ 358 w 504"/>
                <a:gd name="T59" fmla="*/ 75 h 493"/>
                <a:gd name="T60" fmla="*/ 333 w 504"/>
                <a:gd name="T61" fmla="*/ 75 h 493"/>
                <a:gd name="T62" fmla="*/ 333 w 504"/>
                <a:gd name="T63" fmla="*/ 51 h 493"/>
                <a:gd name="T64" fmla="*/ 358 w 504"/>
                <a:gd name="T65" fmla="*/ 51 h 493"/>
                <a:gd name="T66" fmla="*/ 358 w 504"/>
                <a:gd name="T67" fmla="*/ 7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4" h="493">
                  <a:moveTo>
                    <a:pt x="459" y="45"/>
                  </a:moveTo>
                  <a:cubicBezTo>
                    <a:pt x="414" y="0"/>
                    <a:pt x="340" y="0"/>
                    <a:pt x="295" y="45"/>
                  </a:cubicBezTo>
                  <a:cubicBezTo>
                    <a:pt x="174" y="166"/>
                    <a:pt x="174" y="166"/>
                    <a:pt x="174" y="166"/>
                  </a:cubicBezTo>
                  <a:cubicBezTo>
                    <a:pt x="45" y="295"/>
                    <a:pt x="45" y="295"/>
                    <a:pt x="45" y="295"/>
                  </a:cubicBezTo>
                  <a:cubicBezTo>
                    <a:pt x="0" y="340"/>
                    <a:pt x="0" y="414"/>
                    <a:pt x="45" y="459"/>
                  </a:cubicBezTo>
                  <a:cubicBezTo>
                    <a:pt x="68" y="482"/>
                    <a:pt x="97" y="493"/>
                    <a:pt x="127" y="493"/>
                  </a:cubicBezTo>
                  <a:cubicBezTo>
                    <a:pt x="157" y="493"/>
                    <a:pt x="187" y="482"/>
                    <a:pt x="209" y="459"/>
                  </a:cubicBezTo>
                  <a:cubicBezTo>
                    <a:pt x="313" y="355"/>
                    <a:pt x="313" y="355"/>
                    <a:pt x="313" y="355"/>
                  </a:cubicBezTo>
                  <a:cubicBezTo>
                    <a:pt x="347" y="321"/>
                    <a:pt x="347" y="321"/>
                    <a:pt x="347" y="321"/>
                  </a:cubicBezTo>
                  <a:cubicBezTo>
                    <a:pt x="406" y="262"/>
                    <a:pt x="406" y="262"/>
                    <a:pt x="406" y="262"/>
                  </a:cubicBezTo>
                  <a:cubicBezTo>
                    <a:pt x="406" y="262"/>
                    <a:pt x="406" y="262"/>
                    <a:pt x="406" y="262"/>
                  </a:cubicBezTo>
                  <a:cubicBezTo>
                    <a:pt x="459" y="209"/>
                    <a:pt x="459" y="209"/>
                    <a:pt x="459" y="209"/>
                  </a:cubicBezTo>
                  <a:cubicBezTo>
                    <a:pt x="504" y="164"/>
                    <a:pt x="504" y="91"/>
                    <a:pt x="459" y="45"/>
                  </a:cubicBezTo>
                  <a:close/>
                  <a:moveTo>
                    <a:pt x="187" y="436"/>
                  </a:moveTo>
                  <a:cubicBezTo>
                    <a:pt x="171" y="452"/>
                    <a:pt x="150" y="461"/>
                    <a:pt x="127" y="461"/>
                  </a:cubicBezTo>
                  <a:cubicBezTo>
                    <a:pt x="105" y="461"/>
                    <a:pt x="84" y="452"/>
                    <a:pt x="68" y="436"/>
                  </a:cubicBezTo>
                  <a:cubicBezTo>
                    <a:pt x="35" y="404"/>
                    <a:pt x="35" y="350"/>
                    <a:pt x="68" y="317"/>
                  </a:cubicBezTo>
                  <a:cubicBezTo>
                    <a:pt x="178" y="207"/>
                    <a:pt x="178" y="207"/>
                    <a:pt x="178" y="207"/>
                  </a:cubicBezTo>
                  <a:cubicBezTo>
                    <a:pt x="200" y="221"/>
                    <a:pt x="223" y="239"/>
                    <a:pt x="244" y="260"/>
                  </a:cubicBezTo>
                  <a:cubicBezTo>
                    <a:pt x="265" y="282"/>
                    <a:pt x="283" y="304"/>
                    <a:pt x="297" y="326"/>
                  </a:cubicBezTo>
                  <a:lnTo>
                    <a:pt x="187" y="436"/>
                  </a:lnTo>
                  <a:close/>
                  <a:moveTo>
                    <a:pt x="314" y="117"/>
                  </a:moveTo>
                  <a:cubicBezTo>
                    <a:pt x="252" y="180"/>
                    <a:pt x="252" y="180"/>
                    <a:pt x="252" y="180"/>
                  </a:cubicBezTo>
                  <a:cubicBezTo>
                    <a:pt x="249" y="183"/>
                    <a:pt x="245" y="184"/>
                    <a:pt x="240" y="184"/>
                  </a:cubicBezTo>
                  <a:cubicBezTo>
                    <a:pt x="236" y="184"/>
                    <a:pt x="232" y="183"/>
                    <a:pt x="229" y="180"/>
                  </a:cubicBezTo>
                  <a:cubicBezTo>
                    <a:pt x="223" y="173"/>
                    <a:pt x="223" y="163"/>
                    <a:pt x="229" y="157"/>
                  </a:cubicBezTo>
                  <a:cubicBezTo>
                    <a:pt x="292" y="95"/>
                    <a:pt x="292" y="95"/>
                    <a:pt x="292" y="95"/>
                  </a:cubicBezTo>
                  <a:cubicBezTo>
                    <a:pt x="298" y="88"/>
                    <a:pt x="308" y="88"/>
                    <a:pt x="314" y="95"/>
                  </a:cubicBezTo>
                  <a:cubicBezTo>
                    <a:pt x="321" y="101"/>
                    <a:pt x="321" y="111"/>
                    <a:pt x="314" y="117"/>
                  </a:cubicBezTo>
                  <a:close/>
                  <a:moveTo>
                    <a:pt x="358" y="75"/>
                  </a:moveTo>
                  <a:cubicBezTo>
                    <a:pt x="351" y="82"/>
                    <a:pt x="340" y="82"/>
                    <a:pt x="333" y="75"/>
                  </a:cubicBezTo>
                  <a:cubicBezTo>
                    <a:pt x="327" y="69"/>
                    <a:pt x="327" y="58"/>
                    <a:pt x="333" y="51"/>
                  </a:cubicBezTo>
                  <a:cubicBezTo>
                    <a:pt x="340" y="44"/>
                    <a:pt x="351" y="44"/>
                    <a:pt x="358" y="51"/>
                  </a:cubicBezTo>
                  <a:cubicBezTo>
                    <a:pt x="365" y="58"/>
                    <a:pt x="365" y="69"/>
                    <a:pt x="35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 name="Freeform 16">
              <a:extLst>
                <a:ext uri="{FF2B5EF4-FFF2-40B4-BE49-F238E27FC236}">
                  <a16:creationId xmlns="" xmlns:a16="http://schemas.microsoft.com/office/drawing/2014/main" id="{F4227960-C7AB-468A-A7FB-8AD9F2A465D9}"/>
                </a:ext>
              </a:extLst>
            </p:cNvPr>
            <p:cNvSpPr>
              <a:spLocks/>
            </p:cNvSpPr>
            <p:nvPr/>
          </p:nvSpPr>
          <p:spPr bwMode="auto">
            <a:xfrm>
              <a:off x="-2003425" y="10899776"/>
              <a:ext cx="352425" cy="350838"/>
            </a:xfrm>
            <a:custGeom>
              <a:avLst/>
              <a:gdLst>
                <a:gd name="T0" fmla="*/ 200 w 200"/>
                <a:gd name="T1" fmla="*/ 37 h 200"/>
                <a:gd name="T2" fmla="*/ 194 w 200"/>
                <a:gd name="T3" fmla="*/ 28 h 200"/>
                <a:gd name="T4" fmla="*/ 47 w 200"/>
                <a:gd name="T5" fmla="*/ 47 h 200"/>
                <a:gd name="T6" fmla="*/ 28 w 200"/>
                <a:gd name="T7" fmla="*/ 194 h 200"/>
                <a:gd name="T8" fmla="*/ 30 w 200"/>
                <a:gd name="T9" fmla="*/ 196 h 200"/>
                <a:gd name="T10" fmla="*/ 37 w 200"/>
                <a:gd name="T11" fmla="*/ 200 h 200"/>
                <a:gd name="T12" fmla="*/ 47 w 200"/>
                <a:gd name="T13" fmla="*/ 196 h 200"/>
                <a:gd name="T14" fmla="*/ 196 w 200"/>
                <a:gd name="T15" fmla="*/ 47 h 200"/>
                <a:gd name="T16" fmla="*/ 200 w 200"/>
                <a:gd name="T17" fmla="*/ 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200" y="37"/>
                  </a:moveTo>
                  <a:cubicBezTo>
                    <a:pt x="199" y="33"/>
                    <a:pt x="197" y="30"/>
                    <a:pt x="194" y="28"/>
                  </a:cubicBezTo>
                  <a:cubicBezTo>
                    <a:pt x="146" y="0"/>
                    <a:pt x="86" y="8"/>
                    <a:pt x="47" y="47"/>
                  </a:cubicBezTo>
                  <a:cubicBezTo>
                    <a:pt x="8" y="86"/>
                    <a:pt x="0" y="146"/>
                    <a:pt x="28" y="194"/>
                  </a:cubicBezTo>
                  <a:cubicBezTo>
                    <a:pt x="29" y="195"/>
                    <a:pt x="29" y="195"/>
                    <a:pt x="30" y="196"/>
                  </a:cubicBezTo>
                  <a:cubicBezTo>
                    <a:pt x="32" y="198"/>
                    <a:pt x="34" y="199"/>
                    <a:pt x="37" y="200"/>
                  </a:cubicBezTo>
                  <a:cubicBezTo>
                    <a:pt x="41" y="200"/>
                    <a:pt x="45" y="199"/>
                    <a:pt x="47" y="196"/>
                  </a:cubicBezTo>
                  <a:cubicBezTo>
                    <a:pt x="196" y="47"/>
                    <a:pt x="196" y="47"/>
                    <a:pt x="196" y="47"/>
                  </a:cubicBezTo>
                  <a:cubicBezTo>
                    <a:pt x="199" y="44"/>
                    <a:pt x="200" y="41"/>
                    <a:pt x="20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Freeform 17">
              <a:extLst>
                <a:ext uri="{FF2B5EF4-FFF2-40B4-BE49-F238E27FC236}">
                  <a16:creationId xmlns="" xmlns:a16="http://schemas.microsoft.com/office/drawing/2014/main" id="{3ABB3E86-211F-47BF-8239-1C991555641C}"/>
                </a:ext>
              </a:extLst>
            </p:cNvPr>
            <p:cNvSpPr>
              <a:spLocks/>
            </p:cNvSpPr>
            <p:nvPr/>
          </p:nvSpPr>
          <p:spPr bwMode="auto">
            <a:xfrm>
              <a:off x="-1889125" y="11014076"/>
              <a:ext cx="350838" cy="350838"/>
            </a:xfrm>
            <a:custGeom>
              <a:avLst/>
              <a:gdLst>
                <a:gd name="T0" fmla="*/ 172 w 200"/>
                <a:gd name="T1" fmla="*/ 6 h 200"/>
                <a:gd name="T2" fmla="*/ 163 w 200"/>
                <a:gd name="T3" fmla="*/ 0 h 200"/>
                <a:gd name="T4" fmla="*/ 153 w 200"/>
                <a:gd name="T5" fmla="*/ 4 h 200"/>
                <a:gd name="T6" fmla="*/ 4 w 200"/>
                <a:gd name="T7" fmla="*/ 153 h 200"/>
                <a:gd name="T8" fmla="*/ 1 w 200"/>
                <a:gd name="T9" fmla="*/ 163 h 200"/>
                <a:gd name="T10" fmla="*/ 4 w 200"/>
                <a:gd name="T11" fmla="*/ 170 h 200"/>
                <a:gd name="T12" fmla="*/ 7 w 200"/>
                <a:gd name="T13" fmla="*/ 172 h 200"/>
                <a:gd name="T14" fmla="*/ 153 w 200"/>
                <a:gd name="T15" fmla="*/ 153 h 200"/>
                <a:gd name="T16" fmla="*/ 172 w 200"/>
                <a:gd name="T17" fmla="*/ 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172" y="6"/>
                  </a:moveTo>
                  <a:cubicBezTo>
                    <a:pt x="170" y="3"/>
                    <a:pt x="167" y="1"/>
                    <a:pt x="163" y="0"/>
                  </a:cubicBezTo>
                  <a:cubicBezTo>
                    <a:pt x="160" y="0"/>
                    <a:pt x="156" y="1"/>
                    <a:pt x="153" y="4"/>
                  </a:cubicBezTo>
                  <a:cubicBezTo>
                    <a:pt x="4" y="153"/>
                    <a:pt x="4" y="153"/>
                    <a:pt x="4" y="153"/>
                  </a:cubicBezTo>
                  <a:cubicBezTo>
                    <a:pt x="2" y="156"/>
                    <a:pt x="0" y="159"/>
                    <a:pt x="1" y="163"/>
                  </a:cubicBezTo>
                  <a:cubicBezTo>
                    <a:pt x="1" y="166"/>
                    <a:pt x="2" y="168"/>
                    <a:pt x="4" y="170"/>
                  </a:cubicBezTo>
                  <a:cubicBezTo>
                    <a:pt x="5" y="171"/>
                    <a:pt x="6" y="171"/>
                    <a:pt x="7" y="172"/>
                  </a:cubicBezTo>
                  <a:cubicBezTo>
                    <a:pt x="54" y="200"/>
                    <a:pt x="114" y="192"/>
                    <a:pt x="153" y="153"/>
                  </a:cubicBezTo>
                  <a:cubicBezTo>
                    <a:pt x="192" y="114"/>
                    <a:pt x="200" y="54"/>
                    <a:pt x="17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 name="Freeform 18">
              <a:extLst>
                <a:ext uri="{FF2B5EF4-FFF2-40B4-BE49-F238E27FC236}">
                  <a16:creationId xmlns="" xmlns:a16="http://schemas.microsoft.com/office/drawing/2014/main" id="{98214938-0C5B-4D6C-BA92-DC1B601F5A90}"/>
                </a:ext>
              </a:extLst>
            </p:cNvPr>
            <p:cNvSpPr>
              <a:spLocks noEditPoints="1"/>
            </p:cNvSpPr>
            <p:nvPr/>
          </p:nvSpPr>
          <p:spPr bwMode="auto">
            <a:xfrm>
              <a:off x="-1604963" y="10482263"/>
              <a:ext cx="487363" cy="484188"/>
            </a:xfrm>
            <a:custGeom>
              <a:avLst/>
              <a:gdLst>
                <a:gd name="T0" fmla="*/ 236 w 277"/>
                <a:gd name="T1" fmla="*/ 40 h 276"/>
                <a:gd name="T2" fmla="*/ 138 w 277"/>
                <a:gd name="T3" fmla="*/ 0 h 276"/>
                <a:gd name="T4" fmla="*/ 41 w 277"/>
                <a:gd name="T5" fmla="*/ 40 h 276"/>
                <a:gd name="T6" fmla="*/ 0 w 277"/>
                <a:gd name="T7" fmla="*/ 138 h 276"/>
                <a:gd name="T8" fmla="*/ 41 w 277"/>
                <a:gd name="T9" fmla="*/ 236 h 276"/>
                <a:gd name="T10" fmla="*/ 138 w 277"/>
                <a:gd name="T11" fmla="*/ 276 h 276"/>
                <a:gd name="T12" fmla="*/ 236 w 277"/>
                <a:gd name="T13" fmla="*/ 236 h 276"/>
                <a:gd name="T14" fmla="*/ 277 w 277"/>
                <a:gd name="T15" fmla="*/ 138 h 276"/>
                <a:gd name="T16" fmla="*/ 236 w 277"/>
                <a:gd name="T17" fmla="*/ 40 h 276"/>
                <a:gd name="T18" fmla="*/ 196 w 277"/>
                <a:gd name="T19" fmla="*/ 223 h 276"/>
                <a:gd name="T20" fmla="*/ 192 w 277"/>
                <a:gd name="T21" fmla="*/ 229 h 276"/>
                <a:gd name="T22" fmla="*/ 138 w 277"/>
                <a:gd name="T23" fmla="*/ 244 h 276"/>
                <a:gd name="T24" fmla="*/ 64 w 277"/>
                <a:gd name="T25" fmla="*/ 213 h 276"/>
                <a:gd name="T26" fmla="*/ 64 w 277"/>
                <a:gd name="T27" fmla="*/ 213 h 276"/>
                <a:gd name="T28" fmla="*/ 64 w 277"/>
                <a:gd name="T29" fmla="*/ 213 h 276"/>
                <a:gd name="T30" fmla="*/ 64 w 277"/>
                <a:gd name="T31" fmla="*/ 213 h 276"/>
                <a:gd name="T32" fmla="*/ 47 w 277"/>
                <a:gd name="T33" fmla="*/ 85 h 276"/>
                <a:gd name="T34" fmla="*/ 53 w 277"/>
                <a:gd name="T35" fmla="*/ 81 h 276"/>
                <a:gd name="T36" fmla="*/ 54 w 277"/>
                <a:gd name="T37" fmla="*/ 81 h 276"/>
                <a:gd name="T38" fmla="*/ 60 w 277"/>
                <a:gd name="T39" fmla="*/ 83 h 276"/>
                <a:gd name="T40" fmla="*/ 193 w 277"/>
                <a:gd name="T41" fmla="*/ 217 h 276"/>
                <a:gd name="T42" fmla="*/ 196 w 277"/>
                <a:gd name="T43" fmla="*/ 223 h 276"/>
                <a:gd name="T44" fmla="*/ 229 w 277"/>
                <a:gd name="T45" fmla="*/ 191 h 276"/>
                <a:gd name="T46" fmla="*/ 224 w 277"/>
                <a:gd name="T47" fmla="*/ 195 h 276"/>
                <a:gd name="T48" fmla="*/ 222 w 277"/>
                <a:gd name="T49" fmla="*/ 195 h 276"/>
                <a:gd name="T50" fmla="*/ 217 w 277"/>
                <a:gd name="T51" fmla="*/ 193 h 276"/>
                <a:gd name="T52" fmla="*/ 83 w 277"/>
                <a:gd name="T53" fmla="*/ 59 h 276"/>
                <a:gd name="T54" fmla="*/ 81 w 277"/>
                <a:gd name="T55" fmla="*/ 53 h 276"/>
                <a:gd name="T56" fmla="*/ 85 w 277"/>
                <a:gd name="T57" fmla="*/ 47 h 276"/>
                <a:gd name="T58" fmla="*/ 138 w 277"/>
                <a:gd name="T59" fmla="*/ 32 h 276"/>
                <a:gd name="T60" fmla="*/ 213 w 277"/>
                <a:gd name="T61" fmla="*/ 63 h 276"/>
                <a:gd name="T62" fmla="*/ 229 w 277"/>
                <a:gd name="T63" fmla="*/ 19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 h="276">
                  <a:moveTo>
                    <a:pt x="236" y="40"/>
                  </a:moveTo>
                  <a:cubicBezTo>
                    <a:pt x="210" y="14"/>
                    <a:pt x="175" y="0"/>
                    <a:pt x="138" y="0"/>
                  </a:cubicBezTo>
                  <a:cubicBezTo>
                    <a:pt x="101" y="0"/>
                    <a:pt x="67" y="14"/>
                    <a:pt x="41" y="40"/>
                  </a:cubicBezTo>
                  <a:cubicBezTo>
                    <a:pt x="15" y="66"/>
                    <a:pt x="0" y="101"/>
                    <a:pt x="0" y="138"/>
                  </a:cubicBezTo>
                  <a:cubicBezTo>
                    <a:pt x="0" y="175"/>
                    <a:pt x="15" y="210"/>
                    <a:pt x="41" y="236"/>
                  </a:cubicBezTo>
                  <a:cubicBezTo>
                    <a:pt x="67" y="262"/>
                    <a:pt x="101" y="276"/>
                    <a:pt x="138" y="276"/>
                  </a:cubicBezTo>
                  <a:cubicBezTo>
                    <a:pt x="175" y="276"/>
                    <a:pt x="210" y="262"/>
                    <a:pt x="236" y="236"/>
                  </a:cubicBezTo>
                  <a:cubicBezTo>
                    <a:pt x="262" y="210"/>
                    <a:pt x="276" y="175"/>
                    <a:pt x="277" y="138"/>
                  </a:cubicBezTo>
                  <a:cubicBezTo>
                    <a:pt x="276" y="101"/>
                    <a:pt x="262" y="66"/>
                    <a:pt x="236" y="40"/>
                  </a:cubicBezTo>
                  <a:close/>
                  <a:moveTo>
                    <a:pt x="196" y="223"/>
                  </a:moveTo>
                  <a:cubicBezTo>
                    <a:pt x="195" y="226"/>
                    <a:pt x="194" y="228"/>
                    <a:pt x="192" y="229"/>
                  </a:cubicBezTo>
                  <a:cubicBezTo>
                    <a:pt x="176" y="239"/>
                    <a:pt x="157" y="244"/>
                    <a:pt x="138" y="244"/>
                  </a:cubicBezTo>
                  <a:cubicBezTo>
                    <a:pt x="110" y="244"/>
                    <a:pt x="84" y="233"/>
                    <a:pt x="64" y="213"/>
                  </a:cubicBezTo>
                  <a:cubicBezTo>
                    <a:pt x="64" y="213"/>
                    <a:pt x="64" y="213"/>
                    <a:pt x="64" y="213"/>
                  </a:cubicBezTo>
                  <a:cubicBezTo>
                    <a:pt x="64" y="213"/>
                    <a:pt x="64" y="213"/>
                    <a:pt x="64" y="213"/>
                  </a:cubicBezTo>
                  <a:cubicBezTo>
                    <a:pt x="64" y="213"/>
                    <a:pt x="64" y="213"/>
                    <a:pt x="64" y="213"/>
                  </a:cubicBezTo>
                  <a:cubicBezTo>
                    <a:pt x="30" y="179"/>
                    <a:pt x="23" y="126"/>
                    <a:pt x="47" y="85"/>
                  </a:cubicBezTo>
                  <a:cubicBezTo>
                    <a:pt x="48" y="82"/>
                    <a:pt x="51" y="81"/>
                    <a:pt x="53" y="81"/>
                  </a:cubicBezTo>
                  <a:cubicBezTo>
                    <a:pt x="53" y="81"/>
                    <a:pt x="54" y="81"/>
                    <a:pt x="54" y="81"/>
                  </a:cubicBezTo>
                  <a:cubicBezTo>
                    <a:pt x="56" y="81"/>
                    <a:pt x="58" y="82"/>
                    <a:pt x="60" y="83"/>
                  </a:cubicBezTo>
                  <a:cubicBezTo>
                    <a:pt x="193" y="217"/>
                    <a:pt x="193" y="217"/>
                    <a:pt x="193" y="217"/>
                  </a:cubicBezTo>
                  <a:cubicBezTo>
                    <a:pt x="195" y="218"/>
                    <a:pt x="196" y="221"/>
                    <a:pt x="196" y="223"/>
                  </a:cubicBezTo>
                  <a:close/>
                  <a:moveTo>
                    <a:pt x="229" y="191"/>
                  </a:moveTo>
                  <a:cubicBezTo>
                    <a:pt x="228" y="194"/>
                    <a:pt x="226" y="195"/>
                    <a:pt x="224" y="195"/>
                  </a:cubicBezTo>
                  <a:cubicBezTo>
                    <a:pt x="223" y="195"/>
                    <a:pt x="223" y="195"/>
                    <a:pt x="222" y="195"/>
                  </a:cubicBezTo>
                  <a:cubicBezTo>
                    <a:pt x="220" y="195"/>
                    <a:pt x="218" y="194"/>
                    <a:pt x="217" y="193"/>
                  </a:cubicBezTo>
                  <a:cubicBezTo>
                    <a:pt x="83" y="59"/>
                    <a:pt x="83" y="59"/>
                    <a:pt x="83" y="59"/>
                  </a:cubicBezTo>
                  <a:cubicBezTo>
                    <a:pt x="82" y="58"/>
                    <a:pt x="81" y="55"/>
                    <a:pt x="81" y="53"/>
                  </a:cubicBezTo>
                  <a:cubicBezTo>
                    <a:pt x="81" y="50"/>
                    <a:pt x="83" y="48"/>
                    <a:pt x="85" y="47"/>
                  </a:cubicBezTo>
                  <a:cubicBezTo>
                    <a:pt x="101" y="37"/>
                    <a:pt x="120" y="32"/>
                    <a:pt x="138" y="32"/>
                  </a:cubicBezTo>
                  <a:cubicBezTo>
                    <a:pt x="167" y="32"/>
                    <a:pt x="193" y="43"/>
                    <a:pt x="213" y="63"/>
                  </a:cubicBezTo>
                  <a:cubicBezTo>
                    <a:pt x="247" y="97"/>
                    <a:pt x="254" y="150"/>
                    <a:pt x="229"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Tree>
    <p:extLst>
      <p:ext uri="{BB962C8B-B14F-4D97-AF65-F5344CB8AC3E}">
        <p14:creationId xmlns:p14="http://schemas.microsoft.com/office/powerpoint/2010/main" val="3091703428"/>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 xmlns:a16="http://schemas.microsoft.com/office/drawing/2014/main" id="{494B3E71-048E-46AC-BC74-6605127A4AFE}"/>
              </a:ext>
            </a:extLst>
          </p:cNvPr>
          <p:cNvGraphicFramePr>
            <a:graphicFrameLocks noChangeAspect="1"/>
          </p:cNvGraphicFramePr>
          <p:nvPr>
            <p:custDataLst>
              <p:tags r:id="rId2"/>
            </p:custDataLst>
            <p:extLst>
              <p:ext uri="{D42A27DB-BD31-4B8C-83A1-F6EECF244321}">
                <p14:modId xmlns:p14="http://schemas.microsoft.com/office/powerpoint/2010/main" val="37193721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59"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1" name="Rectangle 20" hidden="1">
            <a:extLst>
              <a:ext uri="{FF2B5EF4-FFF2-40B4-BE49-F238E27FC236}">
                <a16:creationId xmlns="" xmlns:a16="http://schemas.microsoft.com/office/drawing/2014/main" id="{DBE2608F-5DDF-408F-B19E-69B2EC803CD0}"/>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lnSpc>
                <a:spcPct val="85000"/>
              </a:lnSpc>
              <a:spcBef>
                <a:spcPct val="0"/>
              </a:spcBef>
              <a:spcAft>
                <a:spcPct val="0"/>
              </a:spcAft>
            </a:pPr>
            <a:endParaRPr lang="el-GR" sz="2200" dirty="0">
              <a:solidFill>
                <a:srgbClr val="2E2E38"/>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itle 3"/>
          <p:cNvSpPr>
            <a:spLocks noGrp="1"/>
          </p:cNvSpPr>
          <p:nvPr>
            <p:ph type="title"/>
          </p:nvPr>
        </p:nvSpPr>
        <p:spPr/>
        <p:txBody>
          <a:bodyPr>
            <a:normAutofit fontScale="90000"/>
          </a:bodyPr>
          <a:lstStyle/>
          <a:p>
            <a:r>
              <a:rPr lang="el-GR" dirty="0">
                <a:latin typeface="Arial" panose="020B0604020202020204" pitchFamily="34" charset="0"/>
              </a:rPr>
              <a:t>Μείωση φορολογητέας βάσης ΦΠΑ στα </a:t>
            </a:r>
            <a:r>
              <a:rPr lang="el-GR" dirty="0" err="1">
                <a:latin typeface="Arial" panose="020B0604020202020204" pitchFamily="34" charset="0"/>
              </a:rPr>
              <a:t>Rebates</a:t>
            </a:r>
            <a:r>
              <a:rPr lang="el-GR" dirty="0">
                <a:latin typeface="Arial" panose="020B0604020202020204" pitchFamily="34" charset="0"/>
              </a:rPr>
              <a:t> φαρμακευτικών εταιρειών </a:t>
            </a:r>
            <a:br>
              <a:rPr lang="el-GR" dirty="0">
                <a:latin typeface="Arial" panose="020B0604020202020204" pitchFamily="34" charset="0"/>
              </a:rPr>
            </a:br>
            <a:r>
              <a:rPr lang="el-GR" dirty="0">
                <a:latin typeface="Arial" panose="020B0604020202020204" pitchFamily="34" charset="0"/>
              </a:rPr>
              <a:t>Διοικητικές εξελίξεις </a:t>
            </a:r>
            <a:endParaRPr lang="en-US" dirty="0">
              <a:latin typeface="Arial" panose="020B0604020202020204" pitchFamily="34" charset="0"/>
            </a:endParaRPr>
          </a:p>
        </p:txBody>
      </p:sp>
      <p:sp>
        <p:nvSpPr>
          <p:cNvPr id="5" name="Slide Number Placeholder 4">
            <a:extLst>
              <a:ext uri="{FF2B5EF4-FFF2-40B4-BE49-F238E27FC236}">
                <a16:creationId xmlns="" xmlns:a16="http://schemas.microsoft.com/office/drawing/2014/main" id="{2E898AE0-B817-48DB-9976-758677586103}"/>
              </a:ext>
            </a:extLst>
          </p:cNvPr>
          <p:cNvSpPr>
            <a:spLocks noGrp="1"/>
          </p:cNvSpPr>
          <p:nvPr>
            <p:ph type="sldNum" sz="quarter" idx="21"/>
          </p:nvPr>
        </p:nvSpPr>
        <p:spPr/>
        <p:txBody>
          <a:bodyPr/>
          <a:lstStyle/>
          <a:p>
            <a:pPr>
              <a:defRPr/>
            </a:pPr>
            <a:r>
              <a:rPr lang="en-GB">
                <a:solidFill>
                  <a:prstClr val="white"/>
                </a:solidFill>
              </a:rPr>
              <a:t>Page </a:t>
            </a:r>
            <a:fld id="{F1BC30E3-FFE5-4B91-AA19-87A149EBB9EE}" type="slidenum">
              <a:rPr>
                <a:solidFill>
                  <a:prstClr val="white"/>
                </a:solidFill>
              </a:rPr>
              <a:pPr>
                <a:defRPr/>
              </a:pPr>
              <a:t>14</a:t>
            </a:fld>
            <a:endParaRPr dirty="0">
              <a:solidFill>
                <a:prstClr val="white"/>
              </a:solidFill>
            </a:endParaRPr>
          </a:p>
        </p:txBody>
      </p:sp>
      <p:sp>
        <p:nvSpPr>
          <p:cNvPr id="27" name="Content Placeholder 2">
            <a:extLst>
              <a:ext uri="{FF2B5EF4-FFF2-40B4-BE49-F238E27FC236}">
                <a16:creationId xmlns="" xmlns:a16="http://schemas.microsoft.com/office/drawing/2014/main" id="{B6AD603E-DAFB-4B9F-83D0-9586E88C484D}"/>
              </a:ext>
            </a:extLst>
          </p:cNvPr>
          <p:cNvSpPr txBox="1">
            <a:spLocks/>
          </p:cNvSpPr>
          <p:nvPr/>
        </p:nvSpPr>
        <p:spPr>
          <a:xfrm>
            <a:off x="609917" y="1137920"/>
            <a:ext cx="10978515" cy="4834617"/>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600"/>
              </a:spcAft>
              <a:buClr>
                <a:srgbClr val="FFE600"/>
              </a:buClr>
              <a:buNone/>
            </a:pPr>
            <a:endParaRPr lang="el-GR" sz="1800" dirty="0">
              <a:solidFill>
                <a:prstClr val="white"/>
              </a:solidFill>
              <a:latin typeface="Arial" panose="020B0604020202020204" pitchFamily="34" charset="0"/>
              <a:cs typeface="Arial" panose="020B0604020202020204" pitchFamily="34" charset="0"/>
            </a:endParaRPr>
          </a:p>
          <a:p>
            <a:pPr marL="0" indent="0">
              <a:spcAft>
                <a:spcPts val="600"/>
              </a:spcAft>
              <a:buClr>
                <a:srgbClr val="FFE600"/>
              </a:buClr>
              <a:buNone/>
            </a:pPr>
            <a:r>
              <a:rPr lang="el-GR" sz="1800" b="1" dirty="0">
                <a:solidFill>
                  <a:schemeClr val="tx2"/>
                </a:solidFill>
                <a:latin typeface="Arial" panose="020B0604020202020204" pitchFamily="34" charset="0"/>
                <a:cs typeface="Arial" panose="020B0604020202020204" pitchFamily="34" charset="0"/>
              </a:rPr>
              <a:t>Έγγραφο Ε.Ο.Π.Υ.Υ. </a:t>
            </a:r>
            <a:r>
              <a:rPr lang="el-GR" sz="1800" b="1" dirty="0" err="1">
                <a:solidFill>
                  <a:schemeClr val="tx2"/>
                </a:solidFill>
                <a:latin typeface="Arial" panose="020B0604020202020204" pitchFamily="34" charset="0"/>
                <a:cs typeface="Arial" panose="020B0604020202020204" pitchFamily="34" charset="0"/>
              </a:rPr>
              <a:t>αρ</a:t>
            </a:r>
            <a:r>
              <a:rPr lang="el-GR" sz="1800" b="1" dirty="0">
                <a:solidFill>
                  <a:schemeClr val="tx2"/>
                </a:solidFill>
                <a:latin typeface="Arial" panose="020B0604020202020204" pitchFamily="34" charset="0"/>
                <a:cs typeface="Arial" panose="020B0604020202020204" pitchFamily="34" charset="0"/>
              </a:rPr>
              <a:t>. </a:t>
            </a:r>
            <a:r>
              <a:rPr lang="el-GR" sz="1800" b="1" dirty="0" err="1">
                <a:solidFill>
                  <a:schemeClr val="tx2"/>
                </a:solidFill>
                <a:latin typeface="Arial" panose="020B0604020202020204" pitchFamily="34" charset="0"/>
                <a:cs typeface="Arial" panose="020B0604020202020204" pitchFamily="34" charset="0"/>
              </a:rPr>
              <a:t>πρωτ</a:t>
            </a:r>
            <a:r>
              <a:rPr lang="el-GR" sz="1800" b="1" dirty="0">
                <a:solidFill>
                  <a:schemeClr val="tx2"/>
                </a:solidFill>
                <a:latin typeface="Arial" panose="020B0604020202020204" pitchFamily="34" charset="0"/>
                <a:cs typeface="Arial" panose="020B0604020202020204" pitchFamily="34" charset="0"/>
              </a:rPr>
              <a:t>. Γ99/691/21-03-2019</a:t>
            </a:r>
          </a:p>
          <a:p>
            <a:pPr marL="630238" indent="-534988">
              <a:lnSpc>
                <a:spcPct val="200000"/>
              </a:lnSpc>
              <a:spcBef>
                <a:spcPts val="300"/>
              </a:spcBef>
              <a:spcAft>
                <a:spcPts val="300"/>
              </a:spcAft>
              <a:buClr>
                <a:srgbClr val="FFE600"/>
              </a:buClr>
            </a:pPr>
            <a:r>
              <a:rPr lang="el-GR" sz="1800" dirty="0">
                <a:solidFill>
                  <a:prstClr val="white"/>
                </a:solidFill>
                <a:latin typeface="Arial" panose="020B0604020202020204" pitchFamily="34" charset="0"/>
                <a:cs typeface="Arial" panose="020B0604020202020204" pitchFamily="34" charset="0"/>
              </a:rPr>
              <a:t>Πιστωτικό τιμολόγιο για </a:t>
            </a:r>
            <a:r>
              <a:rPr lang="el-GR" sz="1800" dirty="0" err="1">
                <a:solidFill>
                  <a:prstClr val="white"/>
                </a:solidFill>
                <a:latin typeface="Arial" panose="020B0604020202020204" pitchFamily="34" charset="0"/>
                <a:cs typeface="Arial" panose="020B0604020202020204" pitchFamily="34" charset="0"/>
              </a:rPr>
              <a:t>rebates</a:t>
            </a:r>
            <a:r>
              <a:rPr lang="el-GR" sz="1800" dirty="0">
                <a:solidFill>
                  <a:prstClr val="white"/>
                </a:solidFill>
                <a:latin typeface="Arial" panose="020B0604020202020204" pitchFamily="34" charset="0"/>
                <a:cs typeface="Arial" panose="020B0604020202020204" pitchFamily="34" charset="0"/>
              </a:rPr>
              <a:t> από Δ’ τρίμηνο 2018 και εφεξής.  </a:t>
            </a:r>
          </a:p>
          <a:p>
            <a:pPr marL="630238" indent="-534988">
              <a:lnSpc>
                <a:spcPct val="200000"/>
              </a:lnSpc>
              <a:spcBef>
                <a:spcPts val="300"/>
              </a:spcBef>
              <a:spcAft>
                <a:spcPts val="300"/>
              </a:spcAft>
              <a:buClr>
                <a:srgbClr val="FFE600"/>
              </a:buClr>
            </a:pPr>
            <a:r>
              <a:rPr lang="el-GR" sz="1800" dirty="0">
                <a:solidFill>
                  <a:prstClr val="white"/>
                </a:solidFill>
                <a:latin typeface="Arial" panose="020B0604020202020204" pitchFamily="34" charset="0"/>
                <a:cs typeface="Arial" panose="020B0604020202020204" pitchFamily="34" charset="0"/>
              </a:rPr>
              <a:t>Εξαιρούνται ποσά επιστροφής άρθρου 88 ν. 4472/2017 (</a:t>
            </a:r>
            <a:r>
              <a:rPr lang="el-GR" sz="1800" dirty="0" err="1">
                <a:solidFill>
                  <a:prstClr val="white"/>
                </a:solidFill>
                <a:latin typeface="Arial" panose="020B0604020202020204" pitchFamily="34" charset="0"/>
                <a:cs typeface="Arial" panose="020B0604020202020204" pitchFamily="34" charset="0"/>
              </a:rPr>
              <a:t>rebate</a:t>
            </a:r>
            <a:r>
              <a:rPr lang="el-GR" sz="1800" dirty="0">
                <a:solidFill>
                  <a:prstClr val="white"/>
                </a:solidFill>
                <a:latin typeface="Arial" panose="020B0604020202020204" pitchFamily="34" charset="0"/>
                <a:cs typeface="Arial" panose="020B0604020202020204" pitchFamily="34" charset="0"/>
              </a:rPr>
              <a:t> </a:t>
            </a:r>
            <a:r>
              <a:rPr lang="el-GR" sz="1800" dirty="0" err="1">
                <a:solidFill>
                  <a:prstClr val="white"/>
                </a:solidFill>
                <a:latin typeface="Arial" panose="020B0604020202020204" pitchFamily="34" charset="0"/>
                <a:cs typeface="Arial" panose="020B0604020202020204" pitchFamily="34" charset="0"/>
              </a:rPr>
              <a:t>γενοσήμων</a:t>
            </a:r>
            <a:r>
              <a:rPr lang="el-GR" sz="1800" dirty="0">
                <a:solidFill>
                  <a:prstClr val="white"/>
                </a:solidFill>
                <a:latin typeface="Arial" panose="020B0604020202020204" pitchFamily="34" charset="0"/>
                <a:cs typeface="Arial" panose="020B0604020202020204" pitchFamily="34" charset="0"/>
              </a:rPr>
              <a:t>).  </a:t>
            </a:r>
          </a:p>
          <a:p>
            <a:pPr marL="630238" indent="-534988">
              <a:lnSpc>
                <a:spcPct val="200000"/>
              </a:lnSpc>
              <a:spcBef>
                <a:spcPts val="300"/>
              </a:spcBef>
              <a:spcAft>
                <a:spcPts val="300"/>
              </a:spcAft>
              <a:buClr>
                <a:srgbClr val="FFE600"/>
              </a:buClr>
            </a:pPr>
            <a:r>
              <a:rPr lang="el-GR" sz="1800" dirty="0">
                <a:solidFill>
                  <a:prstClr val="white"/>
                </a:solidFill>
                <a:latin typeface="Arial" panose="020B0604020202020204" pitchFamily="34" charset="0"/>
                <a:cs typeface="Arial" panose="020B0604020202020204" pitchFamily="34" charset="0"/>
              </a:rPr>
              <a:t>Εξαιρούνται ποσά επιστροφής άρθρου 87 παρ. 1 (9) ν. 4472/2017.  </a:t>
            </a:r>
          </a:p>
          <a:p>
            <a:pPr marL="630238" indent="-534988">
              <a:lnSpc>
                <a:spcPct val="200000"/>
              </a:lnSpc>
              <a:spcBef>
                <a:spcPts val="300"/>
              </a:spcBef>
              <a:spcAft>
                <a:spcPts val="300"/>
              </a:spcAft>
              <a:buClr>
                <a:srgbClr val="FFE600"/>
              </a:buClr>
            </a:pPr>
            <a:r>
              <a:rPr lang="el-GR" sz="1800" dirty="0">
                <a:solidFill>
                  <a:prstClr val="white"/>
                </a:solidFill>
                <a:latin typeface="Arial" panose="020B0604020202020204" pitchFamily="34" charset="0"/>
                <a:cs typeface="Arial" panose="020B0604020202020204" pitchFamily="34" charset="0"/>
              </a:rPr>
              <a:t>Εξαιρούνται ποσά επιστροφή </a:t>
            </a:r>
            <a:r>
              <a:rPr lang="el-GR" sz="1800" dirty="0" err="1">
                <a:solidFill>
                  <a:prstClr val="white"/>
                </a:solidFill>
                <a:latin typeface="Arial" panose="020B0604020202020204" pitchFamily="34" charset="0"/>
                <a:cs typeface="Arial" panose="020B0604020202020204" pitchFamily="34" charset="0"/>
              </a:rPr>
              <a:t>χονδρεμπορικού</a:t>
            </a:r>
            <a:r>
              <a:rPr lang="el-GR" sz="1800" dirty="0">
                <a:solidFill>
                  <a:prstClr val="white"/>
                </a:solidFill>
                <a:latin typeface="Arial" panose="020B0604020202020204" pitchFamily="34" charset="0"/>
                <a:cs typeface="Arial" panose="020B0604020202020204" pitchFamily="34" charset="0"/>
              </a:rPr>
              <a:t> κέρδους. </a:t>
            </a:r>
          </a:p>
        </p:txBody>
      </p:sp>
      <p:grpSp>
        <p:nvGrpSpPr>
          <p:cNvPr id="7" name="Group 6">
            <a:extLst>
              <a:ext uri="{FF2B5EF4-FFF2-40B4-BE49-F238E27FC236}">
                <a16:creationId xmlns="" xmlns:a16="http://schemas.microsoft.com/office/drawing/2014/main" id="{2C7B2FA3-89E4-41D3-A346-59F4CABDF62E}"/>
              </a:ext>
            </a:extLst>
          </p:cNvPr>
          <p:cNvGrpSpPr/>
          <p:nvPr/>
        </p:nvGrpSpPr>
        <p:grpSpPr>
          <a:xfrm rot="493442">
            <a:off x="6901236" y="963613"/>
            <a:ext cx="5412850" cy="6779048"/>
            <a:chOff x="-12346790" y="10185382"/>
            <a:chExt cx="747620" cy="981993"/>
          </a:xfrm>
          <a:solidFill>
            <a:schemeClr val="bg2">
              <a:lumMod val="65000"/>
              <a:lumOff val="35000"/>
            </a:schemeClr>
          </a:solidFill>
        </p:grpSpPr>
        <p:sp>
          <p:nvSpPr>
            <p:cNvPr id="8" name="Freeform 42">
              <a:extLst>
                <a:ext uri="{FF2B5EF4-FFF2-40B4-BE49-F238E27FC236}">
                  <a16:creationId xmlns="" xmlns:a16="http://schemas.microsoft.com/office/drawing/2014/main" id="{A4D51448-01D1-4809-AEAD-53BC88EA3F35}"/>
                </a:ext>
              </a:extLst>
            </p:cNvPr>
            <p:cNvSpPr>
              <a:spLocks/>
            </p:cNvSpPr>
            <p:nvPr/>
          </p:nvSpPr>
          <p:spPr bwMode="auto">
            <a:xfrm>
              <a:off x="-12070882" y="10618527"/>
              <a:ext cx="191850" cy="118670"/>
            </a:xfrm>
            <a:custGeom>
              <a:avLst/>
              <a:gdLst>
                <a:gd name="T0" fmla="*/ 75 w 82"/>
                <a:gd name="T1" fmla="*/ 51 h 51"/>
                <a:gd name="T2" fmla="*/ 80 w 82"/>
                <a:gd name="T3" fmla="*/ 48 h 51"/>
                <a:gd name="T4" fmla="*/ 78 w 82"/>
                <a:gd name="T5" fmla="*/ 39 h 51"/>
                <a:gd name="T6" fmla="*/ 9 w 82"/>
                <a:gd name="T7" fmla="*/ 2 h 51"/>
                <a:gd name="T8" fmla="*/ 1 w 82"/>
                <a:gd name="T9" fmla="*/ 4 h 51"/>
                <a:gd name="T10" fmla="*/ 4 w 82"/>
                <a:gd name="T11" fmla="*/ 12 h 51"/>
                <a:gd name="T12" fmla="*/ 72 w 82"/>
                <a:gd name="T13" fmla="*/ 50 h 51"/>
                <a:gd name="T14" fmla="*/ 75 w 82"/>
                <a:gd name="T15" fmla="*/ 51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1">
                  <a:moveTo>
                    <a:pt x="75" y="51"/>
                  </a:moveTo>
                  <a:cubicBezTo>
                    <a:pt x="77" y="51"/>
                    <a:pt x="79" y="50"/>
                    <a:pt x="80" y="48"/>
                  </a:cubicBezTo>
                  <a:cubicBezTo>
                    <a:pt x="82" y="45"/>
                    <a:pt x="81" y="41"/>
                    <a:pt x="78" y="39"/>
                  </a:cubicBezTo>
                  <a:cubicBezTo>
                    <a:pt x="9" y="2"/>
                    <a:pt x="9" y="2"/>
                    <a:pt x="9" y="2"/>
                  </a:cubicBezTo>
                  <a:cubicBezTo>
                    <a:pt x="6" y="0"/>
                    <a:pt x="3" y="1"/>
                    <a:pt x="1" y="4"/>
                  </a:cubicBezTo>
                  <a:cubicBezTo>
                    <a:pt x="0" y="7"/>
                    <a:pt x="1" y="11"/>
                    <a:pt x="4" y="12"/>
                  </a:cubicBezTo>
                  <a:cubicBezTo>
                    <a:pt x="72" y="50"/>
                    <a:pt x="72" y="50"/>
                    <a:pt x="72" y="50"/>
                  </a:cubicBezTo>
                  <a:cubicBezTo>
                    <a:pt x="73" y="50"/>
                    <a:pt x="74" y="51"/>
                    <a:pt x="75"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9" name="Freeform 43">
              <a:extLst>
                <a:ext uri="{FF2B5EF4-FFF2-40B4-BE49-F238E27FC236}">
                  <a16:creationId xmlns="" xmlns:a16="http://schemas.microsoft.com/office/drawing/2014/main" id="{89901A0A-F0BE-4667-AF93-4B6142AC91DF}"/>
                </a:ext>
              </a:extLst>
            </p:cNvPr>
            <p:cNvSpPr>
              <a:spLocks/>
            </p:cNvSpPr>
            <p:nvPr/>
          </p:nvSpPr>
          <p:spPr bwMode="auto">
            <a:xfrm>
              <a:off x="-11998691" y="10559192"/>
              <a:ext cx="133503" cy="114714"/>
            </a:xfrm>
            <a:custGeom>
              <a:avLst/>
              <a:gdLst>
                <a:gd name="T0" fmla="*/ 55 w 57"/>
                <a:gd name="T1" fmla="*/ 47 h 49"/>
                <a:gd name="T2" fmla="*/ 54 w 57"/>
                <a:gd name="T3" fmla="*/ 38 h 49"/>
                <a:gd name="T4" fmla="*/ 10 w 57"/>
                <a:gd name="T5" fmla="*/ 2 h 49"/>
                <a:gd name="T6" fmla="*/ 2 w 57"/>
                <a:gd name="T7" fmla="*/ 3 h 49"/>
                <a:gd name="T8" fmla="*/ 3 w 57"/>
                <a:gd name="T9" fmla="*/ 11 h 49"/>
                <a:gd name="T10" fmla="*/ 47 w 57"/>
                <a:gd name="T11" fmla="*/ 48 h 49"/>
                <a:gd name="T12" fmla="*/ 50 w 57"/>
                <a:gd name="T13" fmla="*/ 49 h 49"/>
                <a:gd name="T14" fmla="*/ 55 w 57"/>
                <a:gd name="T15" fmla="*/ 47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9">
                  <a:moveTo>
                    <a:pt x="55" y="47"/>
                  </a:moveTo>
                  <a:cubicBezTo>
                    <a:pt x="57" y="44"/>
                    <a:pt x="57" y="41"/>
                    <a:pt x="54" y="38"/>
                  </a:cubicBezTo>
                  <a:cubicBezTo>
                    <a:pt x="10" y="2"/>
                    <a:pt x="10" y="2"/>
                    <a:pt x="10" y="2"/>
                  </a:cubicBezTo>
                  <a:cubicBezTo>
                    <a:pt x="8" y="0"/>
                    <a:pt x="4" y="0"/>
                    <a:pt x="2" y="3"/>
                  </a:cubicBezTo>
                  <a:cubicBezTo>
                    <a:pt x="0" y="5"/>
                    <a:pt x="0" y="9"/>
                    <a:pt x="3" y="11"/>
                  </a:cubicBezTo>
                  <a:cubicBezTo>
                    <a:pt x="47" y="48"/>
                    <a:pt x="47" y="48"/>
                    <a:pt x="47" y="48"/>
                  </a:cubicBezTo>
                  <a:cubicBezTo>
                    <a:pt x="48" y="49"/>
                    <a:pt x="49" y="49"/>
                    <a:pt x="50" y="49"/>
                  </a:cubicBezTo>
                  <a:cubicBezTo>
                    <a:pt x="52" y="49"/>
                    <a:pt x="54" y="48"/>
                    <a:pt x="55"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0" name="Freeform 44">
              <a:extLst>
                <a:ext uri="{FF2B5EF4-FFF2-40B4-BE49-F238E27FC236}">
                  <a16:creationId xmlns="" xmlns:a16="http://schemas.microsoft.com/office/drawing/2014/main" id="{8CA62DC5-B7FA-4921-9B93-E8B0730B21E7}"/>
                </a:ext>
              </a:extLst>
            </p:cNvPr>
            <p:cNvSpPr>
              <a:spLocks/>
            </p:cNvSpPr>
            <p:nvPr/>
          </p:nvSpPr>
          <p:spPr bwMode="auto">
            <a:xfrm>
              <a:off x="-12075827" y="10713463"/>
              <a:ext cx="161193" cy="68235"/>
            </a:xfrm>
            <a:custGeom>
              <a:avLst/>
              <a:gdLst>
                <a:gd name="T0" fmla="*/ 9 w 69"/>
                <a:gd name="T1" fmla="*/ 1 h 29"/>
                <a:gd name="T2" fmla="*/ 1 w 69"/>
                <a:gd name="T3" fmla="*/ 5 h 29"/>
                <a:gd name="T4" fmla="*/ 5 w 69"/>
                <a:gd name="T5" fmla="*/ 12 h 29"/>
                <a:gd name="T6" fmla="*/ 61 w 69"/>
                <a:gd name="T7" fmla="*/ 29 h 29"/>
                <a:gd name="T8" fmla="*/ 63 w 69"/>
                <a:gd name="T9" fmla="*/ 29 h 29"/>
                <a:gd name="T10" fmla="*/ 68 w 69"/>
                <a:gd name="T11" fmla="*/ 25 h 29"/>
                <a:gd name="T12" fmla="*/ 64 w 69"/>
                <a:gd name="T13" fmla="*/ 18 h 29"/>
                <a:gd name="T14" fmla="*/ 9 w 69"/>
                <a:gd name="T15" fmla="*/ 1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29">
                  <a:moveTo>
                    <a:pt x="9" y="1"/>
                  </a:moveTo>
                  <a:cubicBezTo>
                    <a:pt x="5" y="0"/>
                    <a:pt x="2" y="1"/>
                    <a:pt x="1" y="5"/>
                  </a:cubicBezTo>
                  <a:cubicBezTo>
                    <a:pt x="0" y="8"/>
                    <a:pt x="2" y="11"/>
                    <a:pt x="5" y="12"/>
                  </a:cubicBezTo>
                  <a:cubicBezTo>
                    <a:pt x="61" y="29"/>
                    <a:pt x="61" y="29"/>
                    <a:pt x="61" y="29"/>
                  </a:cubicBezTo>
                  <a:cubicBezTo>
                    <a:pt x="62" y="29"/>
                    <a:pt x="62" y="29"/>
                    <a:pt x="63" y="29"/>
                  </a:cubicBezTo>
                  <a:cubicBezTo>
                    <a:pt x="65" y="29"/>
                    <a:pt x="68" y="28"/>
                    <a:pt x="68" y="25"/>
                  </a:cubicBezTo>
                  <a:cubicBezTo>
                    <a:pt x="69" y="22"/>
                    <a:pt x="68" y="18"/>
                    <a:pt x="64" y="18"/>
                  </a:cubicBezTo>
                  <a:lnTo>
                    <a:pt x="9" y="1"/>
                  </a:ln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1" name="Freeform 45">
              <a:extLst>
                <a:ext uri="{FF2B5EF4-FFF2-40B4-BE49-F238E27FC236}">
                  <a16:creationId xmlns="" xmlns:a16="http://schemas.microsoft.com/office/drawing/2014/main" id="{6DC065B3-A562-4DE9-911C-97F39ECAD8F9}"/>
                </a:ext>
              </a:extLst>
            </p:cNvPr>
            <p:cNvSpPr>
              <a:spLocks/>
            </p:cNvSpPr>
            <p:nvPr/>
          </p:nvSpPr>
          <p:spPr bwMode="auto">
            <a:xfrm>
              <a:off x="-11870132" y="10253617"/>
              <a:ext cx="191850" cy="116692"/>
            </a:xfrm>
            <a:custGeom>
              <a:avLst/>
              <a:gdLst>
                <a:gd name="T0" fmla="*/ 4 w 82"/>
                <a:gd name="T1" fmla="*/ 12 h 50"/>
                <a:gd name="T2" fmla="*/ 72 w 82"/>
                <a:gd name="T3" fmla="*/ 49 h 50"/>
                <a:gd name="T4" fmla="*/ 75 w 82"/>
                <a:gd name="T5" fmla="*/ 50 h 50"/>
                <a:gd name="T6" fmla="*/ 80 w 82"/>
                <a:gd name="T7" fmla="*/ 47 h 50"/>
                <a:gd name="T8" fmla="*/ 78 w 82"/>
                <a:gd name="T9" fmla="*/ 39 h 50"/>
                <a:gd name="T10" fmla="*/ 9 w 82"/>
                <a:gd name="T11" fmla="*/ 1 h 50"/>
                <a:gd name="T12" fmla="*/ 1 w 82"/>
                <a:gd name="T13" fmla="*/ 4 h 50"/>
                <a:gd name="T14" fmla="*/ 4 w 82"/>
                <a:gd name="T15" fmla="*/ 12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0">
                  <a:moveTo>
                    <a:pt x="4" y="12"/>
                  </a:moveTo>
                  <a:cubicBezTo>
                    <a:pt x="72" y="49"/>
                    <a:pt x="72" y="49"/>
                    <a:pt x="72" y="49"/>
                  </a:cubicBezTo>
                  <a:cubicBezTo>
                    <a:pt x="73" y="50"/>
                    <a:pt x="74" y="50"/>
                    <a:pt x="75" y="50"/>
                  </a:cubicBezTo>
                  <a:cubicBezTo>
                    <a:pt x="77" y="50"/>
                    <a:pt x="79" y="49"/>
                    <a:pt x="80" y="47"/>
                  </a:cubicBezTo>
                  <a:cubicBezTo>
                    <a:pt x="82" y="44"/>
                    <a:pt x="81" y="40"/>
                    <a:pt x="78" y="39"/>
                  </a:cubicBezTo>
                  <a:cubicBezTo>
                    <a:pt x="9" y="1"/>
                    <a:pt x="9" y="1"/>
                    <a:pt x="9" y="1"/>
                  </a:cubicBezTo>
                  <a:cubicBezTo>
                    <a:pt x="6" y="0"/>
                    <a:pt x="3" y="1"/>
                    <a:pt x="1" y="4"/>
                  </a:cubicBezTo>
                  <a:cubicBezTo>
                    <a:pt x="0" y="7"/>
                    <a:pt x="1" y="10"/>
                    <a:pt x="4"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2" name="Freeform 46">
              <a:extLst>
                <a:ext uri="{FF2B5EF4-FFF2-40B4-BE49-F238E27FC236}">
                  <a16:creationId xmlns="" xmlns:a16="http://schemas.microsoft.com/office/drawing/2014/main" id="{7167FB39-B16B-4B07-9F68-CC0612A313DD}"/>
                </a:ext>
              </a:extLst>
            </p:cNvPr>
            <p:cNvSpPr>
              <a:spLocks/>
            </p:cNvSpPr>
            <p:nvPr/>
          </p:nvSpPr>
          <p:spPr bwMode="auto">
            <a:xfrm>
              <a:off x="-11890899" y="10305041"/>
              <a:ext cx="132515" cy="118670"/>
            </a:xfrm>
            <a:custGeom>
              <a:avLst/>
              <a:gdLst>
                <a:gd name="T0" fmla="*/ 2 w 57"/>
                <a:gd name="T1" fmla="*/ 3 h 51"/>
                <a:gd name="T2" fmla="*/ 3 w 57"/>
                <a:gd name="T3" fmla="*/ 12 h 51"/>
                <a:gd name="T4" fmla="*/ 47 w 57"/>
                <a:gd name="T5" fmla="*/ 49 h 51"/>
                <a:gd name="T6" fmla="*/ 51 w 57"/>
                <a:gd name="T7" fmla="*/ 51 h 51"/>
                <a:gd name="T8" fmla="*/ 55 w 57"/>
                <a:gd name="T9" fmla="*/ 49 h 51"/>
                <a:gd name="T10" fmla="*/ 55 w 57"/>
                <a:gd name="T11" fmla="*/ 40 h 51"/>
                <a:gd name="T12" fmla="*/ 10 w 57"/>
                <a:gd name="T13" fmla="*/ 2 h 51"/>
                <a:gd name="T14" fmla="*/ 2 w 57"/>
                <a:gd name="T15" fmla="*/ 3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1">
                  <a:moveTo>
                    <a:pt x="2" y="3"/>
                  </a:moveTo>
                  <a:cubicBezTo>
                    <a:pt x="0" y="6"/>
                    <a:pt x="0" y="9"/>
                    <a:pt x="3" y="12"/>
                  </a:cubicBezTo>
                  <a:cubicBezTo>
                    <a:pt x="47" y="49"/>
                    <a:pt x="47" y="49"/>
                    <a:pt x="47" y="49"/>
                  </a:cubicBezTo>
                  <a:cubicBezTo>
                    <a:pt x="48" y="50"/>
                    <a:pt x="49" y="51"/>
                    <a:pt x="51" y="51"/>
                  </a:cubicBezTo>
                  <a:cubicBezTo>
                    <a:pt x="52" y="51"/>
                    <a:pt x="54" y="50"/>
                    <a:pt x="55" y="49"/>
                  </a:cubicBezTo>
                  <a:cubicBezTo>
                    <a:pt x="57" y="46"/>
                    <a:pt x="57" y="43"/>
                    <a:pt x="55" y="40"/>
                  </a:cubicBezTo>
                  <a:cubicBezTo>
                    <a:pt x="10" y="2"/>
                    <a:pt x="10" y="2"/>
                    <a:pt x="10" y="2"/>
                  </a:cubicBezTo>
                  <a:cubicBezTo>
                    <a:pt x="8" y="0"/>
                    <a:pt x="4" y="1"/>
                    <a:pt x="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3" name="Freeform 47">
              <a:extLst>
                <a:ext uri="{FF2B5EF4-FFF2-40B4-BE49-F238E27FC236}">
                  <a16:creationId xmlns="" xmlns:a16="http://schemas.microsoft.com/office/drawing/2014/main" id="{BAA6CBAB-90CC-4C7B-89EB-6D0FD41D0F67}"/>
                </a:ext>
              </a:extLst>
            </p:cNvPr>
            <p:cNvSpPr>
              <a:spLocks/>
            </p:cNvSpPr>
            <p:nvPr/>
          </p:nvSpPr>
          <p:spPr bwMode="auto">
            <a:xfrm>
              <a:off x="-12271632" y="10982448"/>
              <a:ext cx="190860" cy="116692"/>
            </a:xfrm>
            <a:custGeom>
              <a:avLst/>
              <a:gdLst>
                <a:gd name="T0" fmla="*/ 78 w 82"/>
                <a:gd name="T1" fmla="*/ 39 h 50"/>
                <a:gd name="T2" fmla="*/ 10 w 82"/>
                <a:gd name="T3" fmla="*/ 1 h 50"/>
                <a:gd name="T4" fmla="*/ 2 w 82"/>
                <a:gd name="T5" fmla="*/ 4 h 50"/>
                <a:gd name="T6" fmla="*/ 4 w 82"/>
                <a:gd name="T7" fmla="*/ 12 h 50"/>
                <a:gd name="T8" fmla="*/ 73 w 82"/>
                <a:gd name="T9" fmla="*/ 49 h 50"/>
                <a:gd name="T10" fmla="*/ 76 w 82"/>
                <a:gd name="T11" fmla="*/ 50 h 50"/>
                <a:gd name="T12" fmla="*/ 81 w 82"/>
                <a:gd name="T13" fmla="*/ 47 h 50"/>
                <a:gd name="T14" fmla="*/ 78 w 82"/>
                <a:gd name="T15" fmla="*/ 39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50">
                  <a:moveTo>
                    <a:pt x="78" y="39"/>
                  </a:moveTo>
                  <a:cubicBezTo>
                    <a:pt x="10" y="1"/>
                    <a:pt x="10" y="1"/>
                    <a:pt x="10" y="1"/>
                  </a:cubicBezTo>
                  <a:cubicBezTo>
                    <a:pt x="7" y="0"/>
                    <a:pt x="3" y="1"/>
                    <a:pt x="2" y="4"/>
                  </a:cubicBezTo>
                  <a:cubicBezTo>
                    <a:pt x="0" y="7"/>
                    <a:pt x="1" y="10"/>
                    <a:pt x="4" y="12"/>
                  </a:cubicBezTo>
                  <a:cubicBezTo>
                    <a:pt x="73" y="49"/>
                    <a:pt x="73" y="49"/>
                    <a:pt x="73" y="49"/>
                  </a:cubicBezTo>
                  <a:cubicBezTo>
                    <a:pt x="74" y="50"/>
                    <a:pt x="75" y="50"/>
                    <a:pt x="76" y="50"/>
                  </a:cubicBezTo>
                  <a:cubicBezTo>
                    <a:pt x="78" y="50"/>
                    <a:pt x="80" y="49"/>
                    <a:pt x="81" y="47"/>
                  </a:cubicBezTo>
                  <a:cubicBezTo>
                    <a:pt x="82" y="44"/>
                    <a:pt x="81" y="40"/>
                    <a:pt x="78" y="3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4" name="Freeform 48">
              <a:extLst>
                <a:ext uri="{FF2B5EF4-FFF2-40B4-BE49-F238E27FC236}">
                  <a16:creationId xmlns="" xmlns:a16="http://schemas.microsoft.com/office/drawing/2014/main" id="{9B65928A-FFCB-4281-A997-F643D161CDA4}"/>
                </a:ext>
              </a:extLst>
            </p:cNvPr>
            <p:cNvSpPr>
              <a:spLocks/>
            </p:cNvSpPr>
            <p:nvPr/>
          </p:nvSpPr>
          <p:spPr bwMode="auto">
            <a:xfrm>
              <a:off x="-12237020" y="10935969"/>
              <a:ext cx="161193" cy="70213"/>
            </a:xfrm>
            <a:custGeom>
              <a:avLst/>
              <a:gdLst>
                <a:gd name="T0" fmla="*/ 1 w 69"/>
                <a:gd name="T1" fmla="*/ 5 h 30"/>
                <a:gd name="T2" fmla="*/ 5 w 69"/>
                <a:gd name="T3" fmla="*/ 13 h 30"/>
                <a:gd name="T4" fmla="*/ 60 w 69"/>
                <a:gd name="T5" fmla="*/ 30 h 30"/>
                <a:gd name="T6" fmla="*/ 62 w 69"/>
                <a:gd name="T7" fmla="*/ 30 h 30"/>
                <a:gd name="T8" fmla="*/ 68 w 69"/>
                <a:gd name="T9" fmla="*/ 26 h 30"/>
                <a:gd name="T10" fmla="*/ 64 w 69"/>
                <a:gd name="T11" fmla="*/ 18 h 30"/>
                <a:gd name="T12" fmla="*/ 8 w 69"/>
                <a:gd name="T13" fmla="*/ 1 h 30"/>
                <a:gd name="T14" fmla="*/ 1 w 69"/>
                <a:gd name="T15" fmla="*/ 5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30">
                  <a:moveTo>
                    <a:pt x="1" y="5"/>
                  </a:moveTo>
                  <a:cubicBezTo>
                    <a:pt x="0" y="8"/>
                    <a:pt x="1" y="12"/>
                    <a:pt x="5" y="13"/>
                  </a:cubicBezTo>
                  <a:cubicBezTo>
                    <a:pt x="60" y="30"/>
                    <a:pt x="60" y="30"/>
                    <a:pt x="60" y="30"/>
                  </a:cubicBezTo>
                  <a:cubicBezTo>
                    <a:pt x="61" y="30"/>
                    <a:pt x="62" y="30"/>
                    <a:pt x="62" y="30"/>
                  </a:cubicBezTo>
                  <a:cubicBezTo>
                    <a:pt x="65" y="30"/>
                    <a:pt x="67" y="28"/>
                    <a:pt x="68" y="26"/>
                  </a:cubicBezTo>
                  <a:cubicBezTo>
                    <a:pt x="69" y="22"/>
                    <a:pt x="67" y="19"/>
                    <a:pt x="64" y="18"/>
                  </a:cubicBezTo>
                  <a:cubicBezTo>
                    <a:pt x="8" y="1"/>
                    <a:pt x="8" y="1"/>
                    <a:pt x="8" y="1"/>
                  </a:cubicBezTo>
                  <a:cubicBezTo>
                    <a:pt x="5" y="0"/>
                    <a:pt x="2" y="2"/>
                    <a:pt x="1" y="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5" name="Freeform 49">
              <a:extLst>
                <a:ext uri="{FF2B5EF4-FFF2-40B4-BE49-F238E27FC236}">
                  <a16:creationId xmlns="" xmlns:a16="http://schemas.microsoft.com/office/drawing/2014/main" id="{1E9A045D-6415-4EA2-A540-DDC31C4DF8A6}"/>
                </a:ext>
              </a:extLst>
            </p:cNvPr>
            <p:cNvSpPr>
              <a:spLocks/>
            </p:cNvSpPr>
            <p:nvPr/>
          </p:nvSpPr>
          <p:spPr bwMode="auto">
            <a:xfrm>
              <a:off x="-12346790" y="10838066"/>
              <a:ext cx="238328" cy="186905"/>
            </a:xfrm>
            <a:custGeom>
              <a:avLst/>
              <a:gdLst>
                <a:gd name="T0" fmla="*/ 37 w 102"/>
                <a:gd name="T1" fmla="*/ 48 h 80"/>
                <a:gd name="T2" fmla="*/ 63 w 102"/>
                <a:gd name="T3" fmla="*/ 31 h 80"/>
                <a:gd name="T4" fmla="*/ 102 w 102"/>
                <a:gd name="T5" fmla="*/ 23 h 80"/>
                <a:gd name="T6" fmla="*/ 102 w 102"/>
                <a:gd name="T7" fmla="*/ 22 h 80"/>
                <a:gd name="T8" fmla="*/ 98 w 102"/>
                <a:gd name="T9" fmla="*/ 13 h 80"/>
                <a:gd name="T10" fmla="*/ 93 w 102"/>
                <a:gd name="T11" fmla="*/ 0 h 80"/>
                <a:gd name="T12" fmla="*/ 55 w 102"/>
                <a:gd name="T13" fmla="*/ 9 h 80"/>
                <a:gd name="T14" fmla="*/ 31 w 102"/>
                <a:gd name="T15" fmla="*/ 21 h 80"/>
                <a:gd name="T16" fmla="*/ 17 w 102"/>
                <a:gd name="T17" fmla="*/ 34 h 80"/>
                <a:gd name="T18" fmla="*/ 4 w 102"/>
                <a:gd name="T19" fmla="*/ 55 h 80"/>
                <a:gd name="T20" fmla="*/ 1 w 102"/>
                <a:gd name="T21" fmla="*/ 63 h 80"/>
                <a:gd name="T22" fmla="*/ 9 w 102"/>
                <a:gd name="T23" fmla="*/ 78 h 80"/>
                <a:gd name="T24" fmla="*/ 24 w 102"/>
                <a:gd name="T25" fmla="*/ 71 h 80"/>
                <a:gd name="T26" fmla="*/ 28 w 102"/>
                <a:gd name="T27" fmla="*/ 60 h 80"/>
                <a:gd name="T28" fmla="*/ 29 w 102"/>
                <a:gd name="T29" fmla="*/ 59 h 80"/>
                <a:gd name="T30" fmla="*/ 37 w 102"/>
                <a:gd name="T31" fmla="*/ 48 h 80"/>
                <a:gd name="T32" fmla="*/ 37 w 102"/>
                <a:gd name="T33" fmla="*/ 4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2" h="80">
                  <a:moveTo>
                    <a:pt x="37" y="48"/>
                  </a:moveTo>
                  <a:cubicBezTo>
                    <a:pt x="44" y="40"/>
                    <a:pt x="52" y="35"/>
                    <a:pt x="63" y="31"/>
                  </a:cubicBezTo>
                  <a:cubicBezTo>
                    <a:pt x="74" y="27"/>
                    <a:pt x="87" y="25"/>
                    <a:pt x="102" y="23"/>
                  </a:cubicBezTo>
                  <a:cubicBezTo>
                    <a:pt x="102" y="22"/>
                    <a:pt x="102" y="22"/>
                    <a:pt x="102" y="22"/>
                  </a:cubicBezTo>
                  <a:cubicBezTo>
                    <a:pt x="101" y="19"/>
                    <a:pt x="99" y="16"/>
                    <a:pt x="98" y="13"/>
                  </a:cubicBezTo>
                  <a:cubicBezTo>
                    <a:pt x="96" y="9"/>
                    <a:pt x="95" y="4"/>
                    <a:pt x="93" y="0"/>
                  </a:cubicBezTo>
                  <a:cubicBezTo>
                    <a:pt x="80" y="2"/>
                    <a:pt x="67" y="4"/>
                    <a:pt x="55" y="9"/>
                  </a:cubicBezTo>
                  <a:cubicBezTo>
                    <a:pt x="47" y="12"/>
                    <a:pt x="38" y="16"/>
                    <a:pt x="31" y="21"/>
                  </a:cubicBezTo>
                  <a:cubicBezTo>
                    <a:pt x="25" y="25"/>
                    <a:pt x="20" y="30"/>
                    <a:pt x="17" y="34"/>
                  </a:cubicBezTo>
                  <a:cubicBezTo>
                    <a:pt x="8" y="44"/>
                    <a:pt x="4" y="54"/>
                    <a:pt x="4" y="55"/>
                  </a:cubicBezTo>
                  <a:cubicBezTo>
                    <a:pt x="3" y="58"/>
                    <a:pt x="2" y="60"/>
                    <a:pt x="1" y="63"/>
                  </a:cubicBezTo>
                  <a:cubicBezTo>
                    <a:pt x="0" y="67"/>
                    <a:pt x="0" y="76"/>
                    <a:pt x="9" y="78"/>
                  </a:cubicBezTo>
                  <a:cubicBezTo>
                    <a:pt x="15" y="80"/>
                    <a:pt x="22" y="76"/>
                    <a:pt x="24" y="71"/>
                  </a:cubicBezTo>
                  <a:cubicBezTo>
                    <a:pt x="25" y="67"/>
                    <a:pt x="26" y="63"/>
                    <a:pt x="28" y="60"/>
                  </a:cubicBezTo>
                  <a:cubicBezTo>
                    <a:pt x="29" y="59"/>
                    <a:pt x="29" y="59"/>
                    <a:pt x="29" y="59"/>
                  </a:cubicBezTo>
                  <a:cubicBezTo>
                    <a:pt x="32" y="54"/>
                    <a:pt x="35" y="50"/>
                    <a:pt x="37" y="48"/>
                  </a:cubicBezTo>
                  <a:cubicBezTo>
                    <a:pt x="37" y="48"/>
                    <a:pt x="37" y="48"/>
                    <a:pt x="37"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6" name="Freeform 50">
              <a:extLst>
                <a:ext uri="{FF2B5EF4-FFF2-40B4-BE49-F238E27FC236}">
                  <a16:creationId xmlns="" xmlns:a16="http://schemas.microsoft.com/office/drawing/2014/main" id="{100F0432-C4EE-4A61-858E-020BB49B7EE8}"/>
                </a:ext>
              </a:extLst>
            </p:cNvPr>
            <p:cNvSpPr>
              <a:spLocks/>
            </p:cNvSpPr>
            <p:nvPr/>
          </p:nvSpPr>
          <p:spPr bwMode="auto">
            <a:xfrm>
              <a:off x="-12159884" y="10475134"/>
              <a:ext cx="250195" cy="692241"/>
            </a:xfrm>
            <a:custGeom>
              <a:avLst/>
              <a:gdLst>
                <a:gd name="T0" fmla="*/ 51 w 107"/>
                <a:gd name="T1" fmla="*/ 164 h 296"/>
                <a:gd name="T2" fmla="*/ 50 w 107"/>
                <a:gd name="T3" fmla="*/ 162 h 296"/>
                <a:gd name="T4" fmla="*/ 28 w 107"/>
                <a:gd name="T5" fmla="*/ 105 h 296"/>
                <a:gd name="T6" fmla="*/ 33 w 107"/>
                <a:gd name="T7" fmla="*/ 60 h 296"/>
                <a:gd name="T8" fmla="*/ 33 w 107"/>
                <a:gd name="T9" fmla="*/ 59 h 296"/>
                <a:gd name="T10" fmla="*/ 41 w 107"/>
                <a:gd name="T11" fmla="*/ 48 h 296"/>
                <a:gd name="T12" fmla="*/ 42 w 107"/>
                <a:gd name="T13" fmla="*/ 48 h 296"/>
                <a:gd name="T14" fmla="*/ 68 w 107"/>
                <a:gd name="T15" fmla="*/ 32 h 296"/>
                <a:gd name="T16" fmla="*/ 107 w 107"/>
                <a:gd name="T17" fmla="*/ 23 h 296"/>
                <a:gd name="T18" fmla="*/ 107 w 107"/>
                <a:gd name="T19" fmla="*/ 23 h 296"/>
                <a:gd name="T20" fmla="*/ 103 w 107"/>
                <a:gd name="T21" fmla="*/ 14 h 296"/>
                <a:gd name="T22" fmla="*/ 98 w 107"/>
                <a:gd name="T23" fmla="*/ 0 h 296"/>
                <a:gd name="T24" fmla="*/ 60 w 107"/>
                <a:gd name="T25" fmla="*/ 9 h 296"/>
                <a:gd name="T26" fmla="*/ 35 w 107"/>
                <a:gd name="T27" fmla="*/ 22 h 296"/>
                <a:gd name="T28" fmla="*/ 21 w 107"/>
                <a:gd name="T29" fmla="*/ 35 h 296"/>
                <a:gd name="T30" fmla="*/ 9 w 107"/>
                <a:gd name="T31" fmla="*/ 56 h 296"/>
                <a:gd name="T32" fmla="*/ 5 w 107"/>
                <a:gd name="T33" fmla="*/ 110 h 296"/>
                <a:gd name="T34" fmla="*/ 25 w 107"/>
                <a:gd name="T35" fmla="*/ 165 h 296"/>
                <a:gd name="T36" fmla="*/ 25 w 107"/>
                <a:gd name="T37" fmla="*/ 165 h 296"/>
                <a:gd name="T38" fmla="*/ 47 w 107"/>
                <a:gd name="T39" fmla="*/ 222 h 296"/>
                <a:gd name="T40" fmla="*/ 42 w 107"/>
                <a:gd name="T41" fmla="*/ 266 h 296"/>
                <a:gd name="T42" fmla="*/ 42 w 107"/>
                <a:gd name="T43" fmla="*/ 267 h 296"/>
                <a:gd name="T44" fmla="*/ 37 w 107"/>
                <a:gd name="T45" fmla="*/ 275 h 296"/>
                <a:gd name="T46" fmla="*/ 39 w 107"/>
                <a:gd name="T47" fmla="*/ 292 h 296"/>
                <a:gd name="T48" fmla="*/ 55 w 107"/>
                <a:gd name="T49" fmla="*/ 291 h 296"/>
                <a:gd name="T50" fmla="*/ 65 w 107"/>
                <a:gd name="T51" fmla="*/ 273 h 296"/>
                <a:gd name="T52" fmla="*/ 70 w 107"/>
                <a:gd name="T53" fmla="*/ 216 h 296"/>
                <a:gd name="T54" fmla="*/ 51 w 107"/>
                <a:gd name="T55" fmla="*/ 1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296">
                  <a:moveTo>
                    <a:pt x="51" y="164"/>
                  </a:moveTo>
                  <a:cubicBezTo>
                    <a:pt x="51" y="164"/>
                    <a:pt x="50" y="163"/>
                    <a:pt x="50" y="162"/>
                  </a:cubicBezTo>
                  <a:cubicBezTo>
                    <a:pt x="40" y="140"/>
                    <a:pt x="32" y="121"/>
                    <a:pt x="28" y="105"/>
                  </a:cubicBezTo>
                  <a:cubicBezTo>
                    <a:pt x="24" y="89"/>
                    <a:pt x="25" y="76"/>
                    <a:pt x="33" y="60"/>
                  </a:cubicBezTo>
                  <a:cubicBezTo>
                    <a:pt x="33" y="60"/>
                    <a:pt x="33" y="60"/>
                    <a:pt x="33" y="59"/>
                  </a:cubicBezTo>
                  <a:cubicBezTo>
                    <a:pt x="36" y="54"/>
                    <a:pt x="39" y="51"/>
                    <a:pt x="41" y="48"/>
                  </a:cubicBezTo>
                  <a:cubicBezTo>
                    <a:pt x="42" y="48"/>
                    <a:pt x="42" y="48"/>
                    <a:pt x="42" y="48"/>
                  </a:cubicBezTo>
                  <a:cubicBezTo>
                    <a:pt x="49" y="41"/>
                    <a:pt x="57" y="36"/>
                    <a:pt x="68" y="32"/>
                  </a:cubicBezTo>
                  <a:cubicBezTo>
                    <a:pt x="79" y="28"/>
                    <a:pt x="92" y="26"/>
                    <a:pt x="107" y="23"/>
                  </a:cubicBezTo>
                  <a:cubicBezTo>
                    <a:pt x="107" y="23"/>
                    <a:pt x="107" y="23"/>
                    <a:pt x="107" y="23"/>
                  </a:cubicBezTo>
                  <a:cubicBezTo>
                    <a:pt x="105" y="20"/>
                    <a:pt x="104" y="17"/>
                    <a:pt x="103" y="14"/>
                  </a:cubicBezTo>
                  <a:cubicBezTo>
                    <a:pt x="101" y="9"/>
                    <a:pt x="99" y="5"/>
                    <a:pt x="98" y="0"/>
                  </a:cubicBezTo>
                  <a:cubicBezTo>
                    <a:pt x="85" y="3"/>
                    <a:pt x="72" y="5"/>
                    <a:pt x="60" y="9"/>
                  </a:cubicBezTo>
                  <a:cubicBezTo>
                    <a:pt x="51" y="12"/>
                    <a:pt x="43" y="16"/>
                    <a:pt x="35" y="22"/>
                  </a:cubicBezTo>
                  <a:cubicBezTo>
                    <a:pt x="30" y="26"/>
                    <a:pt x="25" y="30"/>
                    <a:pt x="21" y="35"/>
                  </a:cubicBezTo>
                  <a:cubicBezTo>
                    <a:pt x="13" y="45"/>
                    <a:pt x="9" y="54"/>
                    <a:pt x="9" y="56"/>
                  </a:cubicBezTo>
                  <a:cubicBezTo>
                    <a:pt x="0" y="74"/>
                    <a:pt x="0" y="93"/>
                    <a:pt x="5" y="110"/>
                  </a:cubicBezTo>
                  <a:cubicBezTo>
                    <a:pt x="9" y="128"/>
                    <a:pt x="17" y="146"/>
                    <a:pt x="25" y="165"/>
                  </a:cubicBezTo>
                  <a:cubicBezTo>
                    <a:pt x="25" y="165"/>
                    <a:pt x="25" y="165"/>
                    <a:pt x="25" y="165"/>
                  </a:cubicBezTo>
                  <a:cubicBezTo>
                    <a:pt x="35" y="187"/>
                    <a:pt x="43" y="206"/>
                    <a:pt x="47" y="222"/>
                  </a:cubicBezTo>
                  <a:cubicBezTo>
                    <a:pt x="51" y="238"/>
                    <a:pt x="50" y="251"/>
                    <a:pt x="42" y="266"/>
                  </a:cubicBezTo>
                  <a:cubicBezTo>
                    <a:pt x="42" y="267"/>
                    <a:pt x="42" y="267"/>
                    <a:pt x="42" y="267"/>
                  </a:cubicBezTo>
                  <a:cubicBezTo>
                    <a:pt x="41" y="268"/>
                    <a:pt x="40" y="271"/>
                    <a:pt x="37" y="275"/>
                  </a:cubicBezTo>
                  <a:cubicBezTo>
                    <a:pt x="32" y="280"/>
                    <a:pt x="34" y="289"/>
                    <a:pt x="39" y="292"/>
                  </a:cubicBezTo>
                  <a:cubicBezTo>
                    <a:pt x="44" y="296"/>
                    <a:pt x="52" y="295"/>
                    <a:pt x="55" y="291"/>
                  </a:cubicBezTo>
                  <a:cubicBezTo>
                    <a:pt x="59" y="286"/>
                    <a:pt x="62" y="281"/>
                    <a:pt x="65" y="273"/>
                  </a:cubicBezTo>
                  <a:cubicBezTo>
                    <a:pt x="74" y="254"/>
                    <a:pt x="75" y="235"/>
                    <a:pt x="70" y="216"/>
                  </a:cubicBezTo>
                  <a:cubicBezTo>
                    <a:pt x="66" y="199"/>
                    <a:pt x="59" y="182"/>
                    <a:pt x="51" y="16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7" name="Freeform 51">
              <a:extLst>
                <a:ext uri="{FF2B5EF4-FFF2-40B4-BE49-F238E27FC236}">
                  <a16:creationId xmlns="" xmlns:a16="http://schemas.microsoft.com/office/drawing/2014/main" id="{E9727F8F-D55E-420A-BEB8-97A2CC39D180}"/>
                </a:ext>
              </a:extLst>
            </p:cNvPr>
            <p:cNvSpPr>
              <a:spLocks/>
            </p:cNvSpPr>
            <p:nvPr/>
          </p:nvSpPr>
          <p:spPr bwMode="auto">
            <a:xfrm>
              <a:off x="-11839476" y="10323830"/>
              <a:ext cx="240306" cy="188883"/>
            </a:xfrm>
            <a:custGeom>
              <a:avLst/>
              <a:gdLst>
                <a:gd name="T0" fmla="*/ 93 w 103"/>
                <a:gd name="T1" fmla="*/ 2 h 81"/>
                <a:gd name="T2" fmla="*/ 79 w 103"/>
                <a:gd name="T3" fmla="*/ 10 h 81"/>
                <a:gd name="T4" fmla="*/ 74 w 103"/>
                <a:gd name="T5" fmla="*/ 21 h 81"/>
                <a:gd name="T6" fmla="*/ 73 w 103"/>
                <a:gd name="T7" fmla="*/ 22 h 81"/>
                <a:gd name="T8" fmla="*/ 65 w 103"/>
                <a:gd name="T9" fmla="*/ 33 h 81"/>
                <a:gd name="T10" fmla="*/ 65 w 103"/>
                <a:gd name="T11" fmla="*/ 33 h 81"/>
                <a:gd name="T12" fmla="*/ 39 w 103"/>
                <a:gd name="T13" fmla="*/ 49 h 81"/>
                <a:gd name="T14" fmla="*/ 0 w 103"/>
                <a:gd name="T15" fmla="*/ 58 h 81"/>
                <a:gd name="T16" fmla="*/ 0 w 103"/>
                <a:gd name="T17" fmla="*/ 58 h 81"/>
                <a:gd name="T18" fmla="*/ 4 w 103"/>
                <a:gd name="T19" fmla="*/ 68 h 81"/>
                <a:gd name="T20" fmla="*/ 9 w 103"/>
                <a:gd name="T21" fmla="*/ 81 h 81"/>
                <a:gd name="T22" fmla="*/ 47 w 103"/>
                <a:gd name="T23" fmla="*/ 72 h 81"/>
                <a:gd name="T24" fmla="*/ 71 w 103"/>
                <a:gd name="T25" fmla="*/ 59 h 81"/>
                <a:gd name="T26" fmla="*/ 85 w 103"/>
                <a:gd name="T27" fmla="*/ 47 h 81"/>
                <a:gd name="T28" fmla="*/ 98 w 103"/>
                <a:gd name="T29" fmla="*/ 25 h 81"/>
                <a:gd name="T30" fmla="*/ 101 w 103"/>
                <a:gd name="T31" fmla="*/ 17 h 81"/>
                <a:gd name="T32" fmla="*/ 93 w 103"/>
                <a:gd name="T33" fmla="*/ 2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81">
                  <a:moveTo>
                    <a:pt x="93" y="2"/>
                  </a:moveTo>
                  <a:cubicBezTo>
                    <a:pt x="87" y="0"/>
                    <a:pt x="80" y="4"/>
                    <a:pt x="79" y="10"/>
                  </a:cubicBezTo>
                  <a:cubicBezTo>
                    <a:pt x="77" y="13"/>
                    <a:pt x="76" y="17"/>
                    <a:pt x="74" y="21"/>
                  </a:cubicBezTo>
                  <a:cubicBezTo>
                    <a:pt x="74" y="21"/>
                    <a:pt x="74" y="21"/>
                    <a:pt x="73" y="22"/>
                  </a:cubicBezTo>
                  <a:cubicBezTo>
                    <a:pt x="71" y="27"/>
                    <a:pt x="68" y="31"/>
                    <a:pt x="65" y="33"/>
                  </a:cubicBezTo>
                  <a:cubicBezTo>
                    <a:pt x="65" y="33"/>
                    <a:pt x="65" y="33"/>
                    <a:pt x="65" y="33"/>
                  </a:cubicBezTo>
                  <a:cubicBezTo>
                    <a:pt x="58" y="40"/>
                    <a:pt x="50" y="45"/>
                    <a:pt x="39" y="49"/>
                  </a:cubicBezTo>
                  <a:cubicBezTo>
                    <a:pt x="28" y="53"/>
                    <a:pt x="15" y="55"/>
                    <a:pt x="0" y="58"/>
                  </a:cubicBezTo>
                  <a:cubicBezTo>
                    <a:pt x="0" y="58"/>
                    <a:pt x="0" y="58"/>
                    <a:pt x="0" y="58"/>
                  </a:cubicBezTo>
                  <a:cubicBezTo>
                    <a:pt x="1" y="61"/>
                    <a:pt x="3" y="64"/>
                    <a:pt x="4" y="68"/>
                  </a:cubicBezTo>
                  <a:cubicBezTo>
                    <a:pt x="6" y="72"/>
                    <a:pt x="8" y="76"/>
                    <a:pt x="9" y="81"/>
                  </a:cubicBezTo>
                  <a:cubicBezTo>
                    <a:pt x="22" y="79"/>
                    <a:pt x="35" y="76"/>
                    <a:pt x="47" y="72"/>
                  </a:cubicBezTo>
                  <a:cubicBezTo>
                    <a:pt x="55" y="69"/>
                    <a:pt x="64" y="65"/>
                    <a:pt x="71" y="59"/>
                  </a:cubicBezTo>
                  <a:cubicBezTo>
                    <a:pt x="77" y="55"/>
                    <a:pt x="82" y="51"/>
                    <a:pt x="85" y="47"/>
                  </a:cubicBezTo>
                  <a:cubicBezTo>
                    <a:pt x="94" y="36"/>
                    <a:pt x="98" y="27"/>
                    <a:pt x="98" y="25"/>
                  </a:cubicBezTo>
                  <a:cubicBezTo>
                    <a:pt x="99" y="23"/>
                    <a:pt x="101" y="20"/>
                    <a:pt x="101" y="17"/>
                  </a:cubicBezTo>
                  <a:cubicBezTo>
                    <a:pt x="103" y="13"/>
                    <a:pt x="102" y="5"/>
                    <a:pt x="93"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18" name="Freeform 52">
              <a:extLst>
                <a:ext uri="{FF2B5EF4-FFF2-40B4-BE49-F238E27FC236}">
                  <a16:creationId xmlns="" xmlns:a16="http://schemas.microsoft.com/office/drawing/2014/main" id="{549CE855-A9D9-47E3-8A4F-71C340387F3A}"/>
                </a:ext>
              </a:extLst>
            </p:cNvPr>
            <p:cNvSpPr>
              <a:spLocks/>
            </p:cNvSpPr>
            <p:nvPr/>
          </p:nvSpPr>
          <p:spPr bwMode="auto">
            <a:xfrm>
              <a:off x="-12036270" y="10185382"/>
              <a:ext cx="250195" cy="692241"/>
            </a:xfrm>
            <a:custGeom>
              <a:avLst/>
              <a:gdLst>
                <a:gd name="T0" fmla="*/ 79 w 107"/>
                <a:gd name="T1" fmla="*/ 125 h 296"/>
                <a:gd name="T2" fmla="*/ 79 w 107"/>
                <a:gd name="T3" fmla="*/ 125 h 296"/>
                <a:gd name="T4" fmla="*/ 60 w 107"/>
                <a:gd name="T5" fmla="*/ 74 h 296"/>
                <a:gd name="T6" fmla="*/ 65 w 107"/>
                <a:gd name="T7" fmla="*/ 30 h 296"/>
                <a:gd name="T8" fmla="*/ 65 w 107"/>
                <a:gd name="T9" fmla="*/ 29 h 296"/>
                <a:gd name="T10" fmla="*/ 70 w 107"/>
                <a:gd name="T11" fmla="*/ 22 h 296"/>
                <a:gd name="T12" fmla="*/ 68 w 107"/>
                <a:gd name="T13" fmla="*/ 4 h 296"/>
                <a:gd name="T14" fmla="*/ 52 w 107"/>
                <a:gd name="T15" fmla="*/ 6 h 296"/>
                <a:gd name="T16" fmla="*/ 41 w 107"/>
                <a:gd name="T17" fmla="*/ 23 h 296"/>
                <a:gd name="T18" fmla="*/ 36 w 107"/>
                <a:gd name="T19" fmla="*/ 80 h 296"/>
                <a:gd name="T20" fmla="*/ 60 w 107"/>
                <a:gd name="T21" fmla="*/ 140 h 296"/>
                <a:gd name="T22" fmla="*/ 60 w 107"/>
                <a:gd name="T23" fmla="*/ 140 h 296"/>
                <a:gd name="T24" fmla="*/ 79 w 107"/>
                <a:gd name="T25" fmla="*/ 191 h 296"/>
                <a:gd name="T26" fmla="*/ 74 w 107"/>
                <a:gd name="T27" fmla="*/ 236 h 296"/>
                <a:gd name="T28" fmla="*/ 74 w 107"/>
                <a:gd name="T29" fmla="*/ 236 h 296"/>
                <a:gd name="T30" fmla="*/ 65 w 107"/>
                <a:gd name="T31" fmla="*/ 248 h 296"/>
                <a:gd name="T32" fmla="*/ 65 w 107"/>
                <a:gd name="T33" fmla="*/ 248 h 296"/>
                <a:gd name="T34" fmla="*/ 39 w 107"/>
                <a:gd name="T35" fmla="*/ 264 h 296"/>
                <a:gd name="T36" fmla="*/ 0 w 107"/>
                <a:gd name="T37" fmla="*/ 273 h 296"/>
                <a:gd name="T38" fmla="*/ 0 w 107"/>
                <a:gd name="T39" fmla="*/ 273 h 296"/>
                <a:gd name="T40" fmla="*/ 4 w 107"/>
                <a:gd name="T41" fmla="*/ 282 h 296"/>
                <a:gd name="T42" fmla="*/ 9 w 107"/>
                <a:gd name="T43" fmla="*/ 296 h 296"/>
                <a:gd name="T44" fmla="*/ 47 w 107"/>
                <a:gd name="T45" fmla="*/ 287 h 296"/>
                <a:gd name="T46" fmla="*/ 73 w 107"/>
                <a:gd name="T47" fmla="*/ 273 h 296"/>
                <a:gd name="T48" fmla="*/ 73 w 107"/>
                <a:gd name="T49" fmla="*/ 273 h 296"/>
                <a:gd name="T50" fmla="*/ 85 w 107"/>
                <a:gd name="T51" fmla="*/ 261 h 296"/>
                <a:gd name="T52" fmla="*/ 97 w 107"/>
                <a:gd name="T53" fmla="*/ 242 h 296"/>
                <a:gd name="T54" fmla="*/ 102 w 107"/>
                <a:gd name="T55" fmla="*/ 186 h 296"/>
                <a:gd name="T56" fmla="*/ 79 w 107"/>
                <a:gd name="T57" fmla="*/ 125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296">
                  <a:moveTo>
                    <a:pt x="79" y="125"/>
                  </a:moveTo>
                  <a:cubicBezTo>
                    <a:pt x="79" y="125"/>
                    <a:pt x="79" y="125"/>
                    <a:pt x="79" y="125"/>
                  </a:cubicBezTo>
                  <a:cubicBezTo>
                    <a:pt x="71" y="106"/>
                    <a:pt x="63" y="89"/>
                    <a:pt x="60" y="74"/>
                  </a:cubicBezTo>
                  <a:cubicBezTo>
                    <a:pt x="56" y="58"/>
                    <a:pt x="57" y="45"/>
                    <a:pt x="65" y="30"/>
                  </a:cubicBezTo>
                  <a:cubicBezTo>
                    <a:pt x="65" y="30"/>
                    <a:pt x="65" y="29"/>
                    <a:pt x="65" y="29"/>
                  </a:cubicBezTo>
                  <a:cubicBezTo>
                    <a:pt x="65" y="28"/>
                    <a:pt x="67" y="25"/>
                    <a:pt x="70" y="22"/>
                  </a:cubicBezTo>
                  <a:cubicBezTo>
                    <a:pt x="74" y="16"/>
                    <a:pt x="73" y="8"/>
                    <a:pt x="68" y="4"/>
                  </a:cubicBezTo>
                  <a:cubicBezTo>
                    <a:pt x="63" y="0"/>
                    <a:pt x="55" y="2"/>
                    <a:pt x="52" y="6"/>
                  </a:cubicBezTo>
                  <a:cubicBezTo>
                    <a:pt x="48" y="10"/>
                    <a:pt x="45" y="15"/>
                    <a:pt x="41" y="23"/>
                  </a:cubicBezTo>
                  <a:cubicBezTo>
                    <a:pt x="32" y="42"/>
                    <a:pt x="32" y="62"/>
                    <a:pt x="36" y="80"/>
                  </a:cubicBezTo>
                  <a:cubicBezTo>
                    <a:pt x="41" y="100"/>
                    <a:pt x="50" y="119"/>
                    <a:pt x="60" y="140"/>
                  </a:cubicBezTo>
                  <a:cubicBezTo>
                    <a:pt x="60" y="140"/>
                    <a:pt x="60" y="140"/>
                    <a:pt x="60" y="140"/>
                  </a:cubicBezTo>
                  <a:cubicBezTo>
                    <a:pt x="68" y="160"/>
                    <a:pt x="75" y="176"/>
                    <a:pt x="79" y="191"/>
                  </a:cubicBezTo>
                  <a:cubicBezTo>
                    <a:pt x="83" y="207"/>
                    <a:pt x="82" y="220"/>
                    <a:pt x="74" y="236"/>
                  </a:cubicBezTo>
                  <a:cubicBezTo>
                    <a:pt x="74" y="236"/>
                    <a:pt x="74" y="236"/>
                    <a:pt x="74" y="236"/>
                  </a:cubicBezTo>
                  <a:cubicBezTo>
                    <a:pt x="73" y="237"/>
                    <a:pt x="70" y="242"/>
                    <a:pt x="65" y="248"/>
                  </a:cubicBezTo>
                  <a:cubicBezTo>
                    <a:pt x="65" y="248"/>
                    <a:pt x="65" y="248"/>
                    <a:pt x="65" y="248"/>
                  </a:cubicBezTo>
                  <a:cubicBezTo>
                    <a:pt x="58" y="255"/>
                    <a:pt x="50" y="260"/>
                    <a:pt x="39" y="264"/>
                  </a:cubicBezTo>
                  <a:cubicBezTo>
                    <a:pt x="28" y="268"/>
                    <a:pt x="15" y="270"/>
                    <a:pt x="0" y="273"/>
                  </a:cubicBezTo>
                  <a:cubicBezTo>
                    <a:pt x="0" y="273"/>
                    <a:pt x="0" y="273"/>
                    <a:pt x="0" y="273"/>
                  </a:cubicBezTo>
                  <a:cubicBezTo>
                    <a:pt x="1" y="276"/>
                    <a:pt x="3" y="279"/>
                    <a:pt x="4" y="282"/>
                  </a:cubicBezTo>
                  <a:cubicBezTo>
                    <a:pt x="6" y="287"/>
                    <a:pt x="7" y="291"/>
                    <a:pt x="9" y="296"/>
                  </a:cubicBezTo>
                  <a:cubicBezTo>
                    <a:pt x="22" y="293"/>
                    <a:pt x="35" y="291"/>
                    <a:pt x="47" y="287"/>
                  </a:cubicBezTo>
                  <a:cubicBezTo>
                    <a:pt x="56" y="283"/>
                    <a:pt x="65" y="279"/>
                    <a:pt x="73" y="273"/>
                  </a:cubicBezTo>
                  <a:cubicBezTo>
                    <a:pt x="73" y="273"/>
                    <a:pt x="73" y="273"/>
                    <a:pt x="73" y="273"/>
                  </a:cubicBezTo>
                  <a:cubicBezTo>
                    <a:pt x="73" y="273"/>
                    <a:pt x="79" y="269"/>
                    <a:pt x="85" y="261"/>
                  </a:cubicBezTo>
                  <a:cubicBezTo>
                    <a:pt x="90" y="257"/>
                    <a:pt x="94" y="250"/>
                    <a:pt x="97" y="242"/>
                  </a:cubicBezTo>
                  <a:cubicBezTo>
                    <a:pt x="106" y="223"/>
                    <a:pt x="107" y="204"/>
                    <a:pt x="102" y="186"/>
                  </a:cubicBezTo>
                  <a:cubicBezTo>
                    <a:pt x="98" y="166"/>
                    <a:pt x="88" y="146"/>
                    <a:pt x="79" y="1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19" name="Group 18">
            <a:extLst>
              <a:ext uri="{FF2B5EF4-FFF2-40B4-BE49-F238E27FC236}">
                <a16:creationId xmlns="" xmlns:a16="http://schemas.microsoft.com/office/drawing/2014/main" id="{81752FED-7307-434F-AB40-293D744B31D0}"/>
              </a:ext>
            </a:extLst>
          </p:cNvPr>
          <p:cNvGrpSpPr/>
          <p:nvPr/>
        </p:nvGrpSpPr>
        <p:grpSpPr>
          <a:xfrm>
            <a:off x="8543867" y="1444678"/>
            <a:ext cx="1246667" cy="1149787"/>
            <a:chOff x="-2452688" y="10010776"/>
            <a:chExt cx="1335088" cy="1354138"/>
          </a:xfrm>
          <a:solidFill>
            <a:schemeClr val="bg2">
              <a:lumMod val="65000"/>
              <a:lumOff val="35000"/>
            </a:schemeClr>
          </a:solidFill>
        </p:grpSpPr>
        <p:sp>
          <p:nvSpPr>
            <p:cNvPr id="20" name="Freeform 15">
              <a:extLst>
                <a:ext uri="{FF2B5EF4-FFF2-40B4-BE49-F238E27FC236}">
                  <a16:creationId xmlns="" xmlns:a16="http://schemas.microsoft.com/office/drawing/2014/main" id="{8EEBC607-5D1C-45CA-8101-154EC7BE7E38}"/>
                </a:ext>
              </a:extLst>
            </p:cNvPr>
            <p:cNvSpPr>
              <a:spLocks noEditPoints="1"/>
            </p:cNvSpPr>
            <p:nvPr/>
          </p:nvSpPr>
          <p:spPr bwMode="auto">
            <a:xfrm>
              <a:off x="-2452688" y="10010776"/>
              <a:ext cx="885825" cy="866775"/>
            </a:xfrm>
            <a:custGeom>
              <a:avLst/>
              <a:gdLst>
                <a:gd name="T0" fmla="*/ 459 w 504"/>
                <a:gd name="T1" fmla="*/ 45 h 493"/>
                <a:gd name="T2" fmla="*/ 295 w 504"/>
                <a:gd name="T3" fmla="*/ 45 h 493"/>
                <a:gd name="T4" fmla="*/ 174 w 504"/>
                <a:gd name="T5" fmla="*/ 166 h 493"/>
                <a:gd name="T6" fmla="*/ 45 w 504"/>
                <a:gd name="T7" fmla="*/ 295 h 493"/>
                <a:gd name="T8" fmla="*/ 45 w 504"/>
                <a:gd name="T9" fmla="*/ 459 h 493"/>
                <a:gd name="T10" fmla="*/ 127 w 504"/>
                <a:gd name="T11" fmla="*/ 493 h 493"/>
                <a:gd name="T12" fmla="*/ 209 w 504"/>
                <a:gd name="T13" fmla="*/ 459 h 493"/>
                <a:gd name="T14" fmla="*/ 313 w 504"/>
                <a:gd name="T15" fmla="*/ 355 h 493"/>
                <a:gd name="T16" fmla="*/ 347 w 504"/>
                <a:gd name="T17" fmla="*/ 321 h 493"/>
                <a:gd name="T18" fmla="*/ 406 w 504"/>
                <a:gd name="T19" fmla="*/ 262 h 493"/>
                <a:gd name="T20" fmla="*/ 406 w 504"/>
                <a:gd name="T21" fmla="*/ 262 h 493"/>
                <a:gd name="T22" fmla="*/ 459 w 504"/>
                <a:gd name="T23" fmla="*/ 209 h 493"/>
                <a:gd name="T24" fmla="*/ 459 w 504"/>
                <a:gd name="T25" fmla="*/ 45 h 493"/>
                <a:gd name="T26" fmla="*/ 187 w 504"/>
                <a:gd name="T27" fmla="*/ 436 h 493"/>
                <a:gd name="T28" fmla="*/ 127 w 504"/>
                <a:gd name="T29" fmla="*/ 461 h 493"/>
                <a:gd name="T30" fmla="*/ 68 w 504"/>
                <a:gd name="T31" fmla="*/ 436 h 493"/>
                <a:gd name="T32" fmla="*/ 68 w 504"/>
                <a:gd name="T33" fmla="*/ 317 h 493"/>
                <a:gd name="T34" fmla="*/ 178 w 504"/>
                <a:gd name="T35" fmla="*/ 207 h 493"/>
                <a:gd name="T36" fmla="*/ 244 w 504"/>
                <a:gd name="T37" fmla="*/ 260 h 493"/>
                <a:gd name="T38" fmla="*/ 297 w 504"/>
                <a:gd name="T39" fmla="*/ 326 h 493"/>
                <a:gd name="T40" fmla="*/ 187 w 504"/>
                <a:gd name="T41" fmla="*/ 436 h 493"/>
                <a:gd name="T42" fmla="*/ 314 w 504"/>
                <a:gd name="T43" fmla="*/ 117 h 493"/>
                <a:gd name="T44" fmla="*/ 252 w 504"/>
                <a:gd name="T45" fmla="*/ 180 h 493"/>
                <a:gd name="T46" fmla="*/ 240 w 504"/>
                <a:gd name="T47" fmla="*/ 184 h 493"/>
                <a:gd name="T48" fmla="*/ 229 w 504"/>
                <a:gd name="T49" fmla="*/ 180 h 493"/>
                <a:gd name="T50" fmla="*/ 229 w 504"/>
                <a:gd name="T51" fmla="*/ 157 h 493"/>
                <a:gd name="T52" fmla="*/ 292 w 504"/>
                <a:gd name="T53" fmla="*/ 95 h 493"/>
                <a:gd name="T54" fmla="*/ 314 w 504"/>
                <a:gd name="T55" fmla="*/ 95 h 493"/>
                <a:gd name="T56" fmla="*/ 314 w 504"/>
                <a:gd name="T57" fmla="*/ 117 h 493"/>
                <a:gd name="T58" fmla="*/ 358 w 504"/>
                <a:gd name="T59" fmla="*/ 75 h 493"/>
                <a:gd name="T60" fmla="*/ 333 w 504"/>
                <a:gd name="T61" fmla="*/ 75 h 493"/>
                <a:gd name="T62" fmla="*/ 333 w 504"/>
                <a:gd name="T63" fmla="*/ 51 h 493"/>
                <a:gd name="T64" fmla="*/ 358 w 504"/>
                <a:gd name="T65" fmla="*/ 51 h 493"/>
                <a:gd name="T66" fmla="*/ 358 w 504"/>
                <a:gd name="T67" fmla="*/ 7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4" h="493">
                  <a:moveTo>
                    <a:pt x="459" y="45"/>
                  </a:moveTo>
                  <a:cubicBezTo>
                    <a:pt x="414" y="0"/>
                    <a:pt x="340" y="0"/>
                    <a:pt x="295" y="45"/>
                  </a:cubicBezTo>
                  <a:cubicBezTo>
                    <a:pt x="174" y="166"/>
                    <a:pt x="174" y="166"/>
                    <a:pt x="174" y="166"/>
                  </a:cubicBezTo>
                  <a:cubicBezTo>
                    <a:pt x="45" y="295"/>
                    <a:pt x="45" y="295"/>
                    <a:pt x="45" y="295"/>
                  </a:cubicBezTo>
                  <a:cubicBezTo>
                    <a:pt x="0" y="340"/>
                    <a:pt x="0" y="414"/>
                    <a:pt x="45" y="459"/>
                  </a:cubicBezTo>
                  <a:cubicBezTo>
                    <a:pt x="68" y="482"/>
                    <a:pt x="97" y="493"/>
                    <a:pt x="127" y="493"/>
                  </a:cubicBezTo>
                  <a:cubicBezTo>
                    <a:pt x="157" y="493"/>
                    <a:pt x="187" y="482"/>
                    <a:pt x="209" y="459"/>
                  </a:cubicBezTo>
                  <a:cubicBezTo>
                    <a:pt x="313" y="355"/>
                    <a:pt x="313" y="355"/>
                    <a:pt x="313" y="355"/>
                  </a:cubicBezTo>
                  <a:cubicBezTo>
                    <a:pt x="347" y="321"/>
                    <a:pt x="347" y="321"/>
                    <a:pt x="347" y="321"/>
                  </a:cubicBezTo>
                  <a:cubicBezTo>
                    <a:pt x="406" y="262"/>
                    <a:pt x="406" y="262"/>
                    <a:pt x="406" y="262"/>
                  </a:cubicBezTo>
                  <a:cubicBezTo>
                    <a:pt x="406" y="262"/>
                    <a:pt x="406" y="262"/>
                    <a:pt x="406" y="262"/>
                  </a:cubicBezTo>
                  <a:cubicBezTo>
                    <a:pt x="459" y="209"/>
                    <a:pt x="459" y="209"/>
                    <a:pt x="459" y="209"/>
                  </a:cubicBezTo>
                  <a:cubicBezTo>
                    <a:pt x="504" y="164"/>
                    <a:pt x="504" y="91"/>
                    <a:pt x="459" y="45"/>
                  </a:cubicBezTo>
                  <a:close/>
                  <a:moveTo>
                    <a:pt x="187" y="436"/>
                  </a:moveTo>
                  <a:cubicBezTo>
                    <a:pt x="171" y="452"/>
                    <a:pt x="150" y="461"/>
                    <a:pt x="127" y="461"/>
                  </a:cubicBezTo>
                  <a:cubicBezTo>
                    <a:pt x="105" y="461"/>
                    <a:pt x="84" y="452"/>
                    <a:pt x="68" y="436"/>
                  </a:cubicBezTo>
                  <a:cubicBezTo>
                    <a:pt x="35" y="404"/>
                    <a:pt x="35" y="350"/>
                    <a:pt x="68" y="317"/>
                  </a:cubicBezTo>
                  <a:cubicBezTo>
                    <a:pt x="178" y="207"/>
                    <a:pt x="178" y="207"/>
                    <a:pt x="178" y="207"/>
                  </a:cubicBezTo>
                  <a:cubicBezTo>
                    <a:pt x="200" y="221"/>
                    <a:pt x="223" y="239"/>
                    <a:pt x="244" y="260"/>
                  </a:cubicBezTo>
                  <a:cubicBezTo>
                    <a:pt x="265" y="282"/>
                    <a:pt x="283" y="304"/>
                    <a:pt x="297" y="326"/>
                  </a:cubicBezTo>
                  <a:lnTo>
                    <a:pt x="187" y="436"/>
                  </a:lnTo>
                  <a:close/>
                  <a:moveTo>
                    <a:pt x="314" y="117"/>
                  </a:moveTo>
                  <a:cubicBezTo>
                    <a:pt x="252" y="180"/>
                    <a:pt x="252" y="180"/>
                    <a:pt x="252" y="180"/>
                  </a:cubicBezTo>
                  <a:cubicBezTo>
                    <a:pt x="249" y="183"/>
                    <a:pt x="245" y="184"/>
                    <a:pt x="240" y="184"/>
                  </a:cubicBezTo>
                  <a:cubicBezTo>
                    <a:pt x="236" y="184"/>
                    <a:pt x="232" y="183"/>
                    <a:pt x="229" y="180"/>
                  </a:cubicBezTo>
                  <a:cubicBezTo>
                    <a:pt x="223" y="173"/>
                    <a:pt x="223" y="163"/>
                    <a:pt x="229" y="157"/>
                  </a:cubicBezTo>
                  <a:cubicBezTo>
                    <a:pt x="292" y="95"/>
                    <a:pt x="292" y="95"/>
                    <a:pt x="292" y="95"/>
                  </a:cubicBezTo>
                  <a:cubicBezTo>
                    <a:pt x="298" y="88"/>
                    <a:pt x="308" y="88"/>
                    <a:pt x="314" y="95"/>
                  </a:cubicBezTo>
                  <a:cubicBezTo>
                    <a:pt x="321" y="101"/>
                    <a:pt x="321" y="111"/>
                    <a:pt x="314" y="117"/>
                  </a:cubicBezTo>
                  <a:close/>
                  <a:moveTo>
                    <a:pt x="358" y="75"/>
                  </a:moveTo>
                  <a:cubicBezTo>
                    <a:pt x="351" y="82"/>
                    <a:pt x="340" y="82"/>
                    <a:pt x="333" y="75"/>
                  </a:cubicBezTo>
                  <a:cubicBezTo>
                    <a:pt x="327" y="69"/>
                    <a:pt x="327" y="58"/>
                    <a:pt x="333" y="51"/>
                  </a:cubicBezTo>
                  <a:cubicBezTo>
                    <a:pt x="340" y="44"/>
                    <a:pt x="351" y="44"/>
                    <a:pt x="358" y="51"/>
                  </a:cubicBezTo>
                  <a:cubicBezTo>
                    <a:pt x="365" y="58"/>
                    <a:pt x="365" y="69"/>
                    <a:pt x="35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3" name="Freeform 16">
              <a:extLst>
                <a:ext uri="{FF2B5EF4-FFF2-40B4-BE49-F238E27FC236}">
                  <a16:creationId xmlns="" xmlns:a16="http://schemas.microsoft.com/office/drawing/2014/main" id="{0999492B-B6C0-4D14-B67C-17B2002FD808}"/>
                </a:ext>
              </a:extLst>
            </p:cNvPr>
            <p:cNvSpPr>
              <a:spLocks/>
            </p:cNvSpPr>
            <p:nvPr/>
          </p:nvSpPr>
          <p:spPr bwMode="auto">
            <a:xfrm>
              <a:off x="-2003425" y="10899776"/>
              <a:ext cx="352425" cy="350838"/>
            </a:xfrm>
            <a:custGeom>
              <a:avLst/>
              <a:gdLst>
                <a:gd name="T0" fmla="*/ 200 w 200"/>
                <a:gd name="T1" fmla="*/ 37 h 200"/>
                <a:gd name="T2" fmla="*/ 194 w 200"/>
                <a:gd name="T3" fmla="*/ 28 h 200"/>
                <a:gd name="T4" fmla="*/ 47 w 200"/>
                <a:gd name="T5" fmla="*/ 47 h 200"/>
                <a:gd name="T6" fmla="*/ 28 w 200"/>
                <a:gd name="T7" fmla="*/ 194 h 200"/>
                <a:gd name="T8" fmla="*/ 30 w 200"/>
                <a:gd name="T9" fmla="*/ 196 h 200"/>
                <a:gd name="T10" fmla="*/ 37 w 200"/>
                <a:gd name="T11" fmla="*/ 200 h 200"/>
                <a:gd name="T12" fmla="*/ 47 w 200"/>
                <a:gd name="T13" fmla="*/ 196 h 200"/>
                <a:gd name="T14" fmla="*/ 196 w 200"/>
                <a:gd name="T15" fmla="*/ 47 h 200"/>
                <a:gd name="T16" fmla="*/ 200 w 200"/>
                <a:gd name="T17" fmla="*/ 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200" y="37"/>
                  </a:moveTo>
                  <a:cubicBezTo>
                    <a:pt x="199" y="33"/>
                    <a:pt x="197" y="30"/>
                    <a:pt x="194" y="28"/>
                  </a:cubicBezTo>
                  <a:cubicBezTo>
                    <a:pt x="146" y="0"/>
                    <a:pt x="86" y="8"/>
                    <a:pt x="47" y="47"/>
                  </a:cubicBezTo>
                  <a:cubicBezTo>
                    <a:pt x="8" y="86"/>
                    <a:pt x="0" y="146"/>
                    <a:pt x="28" y="194"/>
                  </a:cubicBezTo>
                  <a:cubicBezTo>
                    <a:pt x="29" y="195"/>
                    <a:pt x="29" y="195"/>
                    <a:pt x="30" y="196"/>
                  </a:cubicBezTo>
                  <a:cubicBezTo>
                    <a:pt x="32" y="198"/>
                    <a:pt x="34" y="199"/>
                    <a:pt x="37" y="200"/>
                  </a:cubicBezTo>
                  <a:cubicBezTo>
                    <a:pt x="41" y="200"/>
                    <a:pt x="45" y="199"/>
                    <a:pt x="47" y="196"/>
                  </a:cubicBezTo>
                  <a:cubicBezTo>
                    <a:pt x="196" y="47"/>
                    <a:pt x="196" y="47"/>
                    <a:pt x="196" y="47"/>
                  </a:cubicBezTo>
                  <a:cubicBezTo>
                    <a:pt x="199" y="44"/>
                    <a:pt x="200" y="41"/>
                    <a:pt x="20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4" name="Freeform 17">
              <a:extLst>
                <a:ext uri="{FF2B5EF4-FFF2-40B4-BE49-F238E27FC236}">
                  <a16:creationId xmlns="" xmlns:a16="http://schemas.microsoft.com/office/drawing/2014/main" id="{1F968ED7-5D48-46E8-AEEB-47410C63B9A8}"/>
                </a:ext>
              </a:extLst>
            </p:cNvPr>
            <p:cNvSpPr>
              <a:spLocks/>
            </p:cNvSpPr>
            <p:nvPr/>
          </p:nvSpPr>
          <p:spPr bwMode="auto">
            <a:xfrm>
              <a:off x="-1889125" y="11014076"/>
              <a:ext cx="350838" cy="350838"/>
            </a:xfrm>
            <a:custGeom>
              <a:avLst/>
              <a:gdLst>
                <a:gd name="T0" fmla="*/ 172 w 200"/>
                <a:gd name="T1" fmla="*/ 6 h 200"/>
                <a:gd name="T2" fmla="*/ 163 w 200"/>
                <a:gd name="T3" fmla="*/ 0 h 200"/>
                <a:gd name="T4" fmla="*/ 153 w 200"/>
                <a:gd name="T5" fmla="*/ 4 h 200"/>
                <a:gd name="T6" fmla="*/ 4 w 200"/>
                <a:gd name="T7" fmla="*/ 153 h 200"/>
                <a:gd name="T8" fmla="*/ 1 w 200"/>
                <a:gd name="T9" fmla="*/ 163 h 200"/>
                <a:gd name="T10" fmla="*/ 4 w 200"/>
                <a:gd name="T11" fmla="*/ 170 h 200"/>
                <a:gd name="T12" fmla="*/ 7 w 200"/>
                <a:gd name="T13" fmla="*/ 172 h 200"/>
                <a:gd name="T14" fmla="*/ 153 w 200"/>
                <a:gd name="T15" fmla="*/ 153 h 200"/>
                <a:gd name="T16" fmla="*/ 172 w 200"/>
                <a:gd name="T17" fmla="*/ 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172" y="6"/>
                  </a:moveTo>
                  <a:cubicBezTo>
                    <a:pt x="170" y="3"/>
                    <a:pt x="167" y="1"/>
                    <a:pt x="163" y="0"/>
                  </a:cubicBezTo>
                  <a:cubicBezTo>
                    <a:pt x="160" y="0"/>
                    <a:pt x="156" y="1"/>
                    <a:pt x="153" y="4"/>
                  </a:cubicBezTo>
                  <a:cubicBezTo>
                    <a:pt x="4" y="153"/>
                    <a:pt x="4" y="153"/>
                    <a:pt x="4" y="153"/>
                  </a:cubicBezTo>
                  <a:cubicBezTo>
                    <a:pt x="2" y="156"/>
                    <a:pt x="0" y="159"/>
                    <a:pt x="1" y="163"/>
                  </a:cubicBezTo>
                  <a:cubicBezTo>
                    <a:pt x="1" y="166"/>
                    <a:pt x="2" y="168"/>
                    <a:pt x="4" y="170"/>
                  </a:cubicBezTo>
                  <a:cubicBezTo>
                    <a:pt x="5" y="171"/>
                    <a:pt x="6" y="171"/>
                    <a:pt x="7" y="172"/>
                  </a:cubicBezTo>
                  <a:cubicBezTo>
                    <a:pt x="54" y="200"/>
                    <a:pt x="114" y="192"/>
                    <a:pt x="153" y="153"/>
                  </a:cubicBezTo>
                  <a:cubicBezTo>
                    <a:pt x="192" y="114"/>
                    <a:pt x="200" y="54"/>
                    <a:pt x="17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5" name="Freeform 18">
              <a:extLst>
                <a:ext uri="{FF2B5EF4-FFF2-40B4-BE49-F238E27FC236}">
                  <a16:creationId xmlns="" xmlns:a16="http://schemas.microsoft.com/office/drawing/2014/main" id="{458EDA71-4801-4EB9-B659-56D9F8DBE85C}"/>
                </a:ext>
              </a:extLst>
            </p:cNvPr>
            <p:cNvSpPr>
              <a:spLocks noEditPoints="1"/>
            </p:cNvSpPr>
            <p:nvPr/>
          </p:nvSpPr>
          <p:spPr bwMode="auto">
            <a:xfrm>
              <a:off x="-1604963" y="10482263"/>
              <a:ext cx="487363" cy="484188"/>
            </a:xfrm>
            <a:custGeom>
              <a:avLst/>
              <a:gdLst>
                <a:gd name="T0" fmla="*/ 236 w 277"/>
                <a:gd name="T1" fmla="*/ 40 h 276"/>
                <a:gd name="T2" fmla="*/ 138 w 277"/>
                <a:gd name="T3" fmla="*/ 0 h 276"/>
                <a:gd name="T4" fmla="*/ 41 w 277"/>
                <a:gd name="T5" fmla="*/ 40 h 276"/>
                <a:gd name="T6" fmla="*/ 0 w 277"/>
                <a:gd name="T7" fmla="*/ 138 h 276"/>
                <a:gd name="T8" fmla="*/ 41 w 277"/>
                <a:gd name="T9" fmla="*/ 236 h 276"/>
                <a:gd name="T10" fmla="*/ 138 w 277"/>
                <a:gd name="T11" fmla="*/ 276 h 276"/>
                <a:gd name="T12" fmla="*/ 236 w 277"/>
                <a:gd name="T13" fmla="*/ 236 h 276"/>
                <a:gd name="T14" fmla="*/ 277 w 277"/>
                <a:gd name="T15" fmla="*/ 138 h 276"/>
                <a:gd name="T16" fmla="*/ 236 w 277"/>
                <a:gd name="T17" fmla="*/ 40 h 276"/>
                <a:gd name="T18" fmla="*/ 196 w 277"/>
                <a:gd name="T19" fmla="*/ 223 h 276"/>
                <a:gd name="T20" fmla="*/ 192 w 277"/>
                <a:gd name="T21" fmla="*/ 229 h 276"/>
                <a:gd name="T22" fmla="*/ 138 w 277"/>
                <a:gd name="T23" fmla="*/ 244 h 276"/>
                <a:gd name="T24" fmla="*/ 64 w 277"/>
                <a:gd name="T25" fmla="*/ 213 h 276"/>
                <a:gd name="T26" fmla="*/ 64 w 277"/>
                <a:gd name="T27" fmla="*/ 213 h 276"/>
                <a:gd name="T28" fmla="*/ 64 w 277"/>
                <a:gd name="T29" fmla="*/ 213 h 276"/>
                <a:gd name="T30" fmla="*/ 64 w 277"/>
                <a:gd name="T31" fmla="*/ 213 h 276"/>
                <a:gd name="T32" fmla="*/ 47 w 277"/>
                <a:gd name="T33" fmla="*/ 85 h 276"/>
                <a:gd name="T34" fmla="*/ 53 w 277"/>
                <a:gd name="T35" fmla="*/ 81 h 276"/>
                <a:gd name="T36" fmla="*/ 54 w 277"/>
                <a:gd name="T37" fmla="*/ 81 h 276"/>
                <a:gd name="T38" fmla="*/ 60 w 277"/>
                <a:gd name="T39" fmla="*/ 83 h 276"/>
                <a:gd name="T40" fmla="*/ 193 w 277"/>
                <a:gd name="T41" fmla="*/ 217 h 276"/>
                <a:gd name="T42" fmla="*/ 196 w 277"/>
                <a:gd name="T43" fmla="*/ 223 h 276"/>
                <a:gd name="T44" fmla="*/ 229 w 277"/>
                <a:gd name="T45" fmla="*/ 191 h 276"/>
                <a:gd name="T46" fmla="*/ 224 w 277"/>
                <a:gd name="T47" fmla="*/ 195 h 276"/>
                <a:gd name="T48" fmla="*/ 222 w 277"/>
                <a:gd name="T49" fmla="*/ 195 h 276"/>
                <a:gd name="T50" fmla="*/ 217 w 277"/>
                <a:gd name="T51" fmla="*/ 193 h 276"/>
                <a:gd name="T52" fmla="*/ 83 w 277"/>
                <a:gd name="T53" fmla="*/ 59 h 276"/>
                <a:gd name="T54" fmla="*/ 81 w 277"/>
                <a:gd name="T55" fmla="*/ 53 h 276"/>
                <a:gd name="T56" fmla="*/ 85 w 277"/>
                <a:gd name="T57" fmla="*/ 47 h 276"/>
                <a:gd name="T58" fmla="*/ 138 w 277"/>
                <a:gd name="T59" fmla="*/ 32 h 276"/>
                <a:gd name="T60" fmla="*/ 213 w 277"/>
                <a:gd name="T61" fmla="*/ 63 h 276"/>
                <a:gd name="T62" fmla="*/ 229 w 277"/>
                <a:gd name="T63" fmla="*/ 19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 h="276">
                  <a:moveTo>
                    <a:pt x="236" y="40"/>
                  </a:moveTo>
                  <a:cubicBezTo>
                    <a:pt x="210" y="14"/>
                    <a:pt x="175" y="0"/>
                    <a:pt x="138" y="0"/>
                  </a:cubicBezTo>
                  <a:cubicBezTo>
                    <a:pt x="101" y="0"/>
                    <a:pt x="67" y="14"/>
                    <a:pt x="41" y="40"/>
                  </a:cubicBezTo>
                  <a:cubicBezTo>
                    <a:pt x="15" y="66"/>
                    <a:pt x="0" y="101"/>
                    <a:pt x="0" y="138"/>
                  </a:cubicBezTo>
                  <a:cubicBezTo>
                    <a:pt x="0" y="175"/>
                    <a:pt x="15" y="210"/>
                    <a:pt x="41" y="236"/>
                  </a:cubicBezTo>
                  <a:cubicBezTo>
                    <a:pt x="67" y="262"/>
                    <a:pt x="101" y="276"/>
                    <a:pt x="138" y="276"/>
                  </a:cubicBezTo>
                  <a:cubicBezTo>
                    <a:pt x="175" y="276"/>
                    <a:pt x="210" y="262"/>
                    <a:pt x="236" y="236"/>
                  </a:cubicBezTo>
                  <a:cubicBezTo>
                    <a:pt x="262" y="210"/>
                    <a:pt x="276" y="175"/>
                    <a:pt x="277" y="138"/>
                  </a:cubicBezTo>
                  <a:cubicBezTo>
                    <a:pt x="276" y="101"/>
                    <a:pt x="262" y="66"/>
                    <a:pt x="236" y="40"/>
                  </a:cubicBezTo>
                  <a:close/>
                  <a:moveTo>
                    <a:pt x="196" y="223"/>
                  </a:moveTo>
                  <a:cubicBezTo>
                    <a:pt x="195" y="226"/>
                    <a:pt x="194" y="228"/>
                    <a:pt x="192" y="229"/>
                  </a:cubicBezTo>
                  <a:cubicBezTo>
                    <a:pt x="176" y="239"/>
                    <a:pt x="157" y="244"/>
                    <a:pt x="138" y="244"/>
                  </a:cubicBezTo>
                  <a:cubicBezTo>
                    <a:pt x="110" y="244"/>
                    <a:pt x="84" y="233"/>
                    <a:pt x="64" y="213"/>
                  </a:cubicBezTo>
                  <a:cubicBezTo>
                    <a:pt x="64" y="213"/>
                    <a:pt x="64" y="213"/>
                    <a:pt x="64" y="213"/>
                  </a:cubicBezTo>
                  <a:cubicBezTo>
                    <a:pt x="64" y="213"/>
                    <a:pt x="64" y="213"/>
                    <a:pt x="64" y="213"/>
                  </a:cubicBezTo>
                  <a:cubicBezTo>
                    <a:pt x="64" y="213"/>
                    <a:pt x="64" y="213"/>
                    <a:pt x="64" y="213"/>
                  </a:cubicBezTo>
                  <a:cubicBezTo>
                    <a:pt x="30" y="179"/>
                    <a:pt x="23" y="126"/>
                    <a:pt x="47" y="85"/>
                  </a:cubicBezTo>
                  <a:cubicBezTo>
                    <a:pt x="48" y="82"/>
                    <a:pt x="51" y="81"/>
                    <a:pt x="53" y="81"/>
                  </a:cubicBezTo>
                  <a:cubicBezTo>
                    <a:pt x="53" y="81"/>
                    <a:pt x="54" y="81"/>
                    <a:pt x="54" y="81"/>
                  </a:cubicBezTo>
                  <a:cubicBezTo>
                    <a:pt x="56" y="81"/>
                    <a:pt x="58" y="82"/>
                    <a:pt x="60" y="83"/>
                  </a:cubicBezTo>
                  <a:cubicBezTo>
                    <a:pt x="193" y="217"/>
                    <a:pt x="193" y="217"/>
                    <a:pt x="193" y="217"/>
                  </a:cubicBezTo>
                  <a:cubicBezTo>
                    <a:pt x="195" y="218"/>
                    <a:pt x="196" y="221"/>
                    <a:pt x="196" y="223"/>
                  </a:cubicBezTo>
                  <a:close/>
                  <a:moveTo>
                    <a:pt x="229" y="191"/>
                  </a:moveTo>
                  <a:cubicBezTo>
                    <a:pt x="228" y="194"/>
                    <a:pt x="226" y="195"/>
                    <a:pt x="224" y="195"/>
                  </a:cubicBezTo>
                  <a:cubicBezTo>
                    <a:pt x="223" y="195"/>
                    <a:pt x="223" y="195"/>
                    <a:pt x="222" y="195"/>
                  </a:cubicBezTo>
                  <a:cubicBezTo>
                    <a:pt x="220" y="195"/>
                    <a:pt x="218" y="194"/>
                    <a:pt x="217" y="193"/>
                  </a:cubicBezTo>
                  <a:cubicBezTo>
                    <a:pt x="83" y="59"/>
                    <a:pt x="83" y="59"/>
                    <a:pt x="83" y="59"/>
                  </a:cubicBezTo>
                  <a:cubicBezTo>
                    <a:pt x="82" y="58"/>
                    <a:pt x="81" y="55"/>
                    <a:pt x="81" y="53"/>
                  </a:cubicBezTo>
                  <a:cubicBezTo>
                    <a:pt x="81" y="50"/>
                    <a:pt x="83" y="48"/>
                    <a:pt x="85" y="47"/>
                  </a:cubicBezTo>
                  <a:cubicBezTo>
                    <a:pt x="101" y="37"/>
                    <a:pt x="120" y="32"/>
                    <a:pt x="138" y="32"/>
                  </a:cubicBezTo>
                  <a:cubicBezTo>
                    <a:pt x="167" y="32"/>
                    <a:pt x="193" y="43"/>
                    <a:pt x="213" y="63"/>
                  </a:cubicBezTo>
                  <a:cubicBezTo>
                    <a:pt x="247" y="97"/>
                    <a:pt x="254" y="150"/>
                    <a:pt x="229"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grpSp>
        <p:nvGrpSpPr>
          <p:cNvPr id="26" name="Group 25">
            <a:extLst>
              <a:ext uri="{FF2B5EF4-FFF2-40B4-BE49-F238E27FC236}">
                <a16:creationId xmlns="" xmlns:a16="http://schemas.microsoft.com/office/drawing/2014/main" id="{041F95D9-E891-4C21-A138-4FCD25A51753}"/>
              </a:ext>
            </a:extLst>
          </p:cNvPr>
          <p:cNvGrpSpPr/>
          <p:nvPr/>
        </p:nvGrpSpPr>
        <p:grpSpPr>
          <a:xfrm>
            <a:off x="9677685" y="5596143"/>
            <a:ext cx="1246667" cy="1149787"/>
            <a:chOff x="-2452688" y="10010776"/>
            <a:chExt cx="1335088" cy="1354138"/>
          </a:xfrm>
          <a:solidFill>
            <a:schemeClr val="bg2">
              <a:lumMod val="65000"/>
              <a:lumOff val="35000"/>
            </a:schemeClr>
          </a:solidFill>
        </p:grpSpPr>
        <p:sp>
          <p:nvSpPr>
            <p:cNvPr id="28" name="Freeform 15">
              <a:extLst>
                <a:ext uri="{FF2B5EF4-FFF2-40B4-BE49-F238E27FC236}">
                  <a16:creationId xmlns="" xmlns:a16="http://schemas.microsoft.com/office/drawing/2014/main" id="{B2904047-6B80-4FFC-85C3-CB0BCF3E21C3}"/>
                </a:ext>
              </a:extLst>
            </p:cNvPr>
            <p:cNvSpPr>
              <a:spLocks noEditPoints="1"/>
            </p:cNvSpPr>
            <p:nvPr/>
          </p:nvSpPr>
          <p:spPr bwMode="auto">
            <a:xfrm>
              <a:off x="-2452688" y="10010776"/>
              <a:ext cx="885825" cy="866775"/>
            </a:xfrm>
            <a:custGeom>
              <a:avLst/>
              <a:gdLst>
                <a:gd name="T0" fmla="*/ 459 w 504"/>
                <a:gd name="T1" fmla="*/ 45 h 493"/>
                <a:gd name="T2" fmla="*/ 295 w 504"/>
                <a:gd name="T3" fmla="*/ 45 h 493"/>
                <a:gd name="T4" fmla="*/ 174 w 504"/>
                <a:gd name="T5" fmla="*/ 166 h 493"/>
                <a:gd name="T6" fmla="*/ 45 w 504"/>
                <a:gd name="T7" fmla="*/ 295 h 493"/>
                <a:gd name="T8" fmla="*/ 45 w 504"/>
                <a:gd name="T9" fmla="*/ 459 h 493"/>
                <a:gd name="T10" fmla="*/ 127 w 504"/>
                <a:gd name="T11" fmla="*/ 493 h 493"/>
                <a:gd name="T12" fmla="*/ 209 w 504"/>
                <a:gd name="T13" fmla="*/ 459 h 493"/>
                <a:gd name="T14" fmla="*/ 313 w 504"/>
                <a:gd name="T15" fmla="*/ 355 h 493"/>
                <a:gd name="T16" fmla="*/ 347 w 504"/>
                <a:gd name="T17" fmla="*/ 321 h 493"/>
                <a:gd name="T18" fmla="*/ 406 w 504"/>
                <a:gd name="T19" fmla="*/ 262 h 493"/>
                <a:gd name="T20" fmla="*/ 406 w 504"/>
                <a:gd name="T21" fmla="*/ 262 h 493"/>
                <a:gd name="T22" fmla="*/ 459 w 504"/>
                <a:gd name="T23" fmla="*/ 209 h 493"/>
                <a:gd name="T24" fmla="*/ 459 w 504"/>
                <a:gd name="T25" fmla="*/ 45 h 493"/>
                <a:gd name="T26" fmla="*/ 187 w 504"/>
                <a:gd name="T27" fmla="*/ 436 h 493"/>
                <a:gd name="T28" fmla="*/ 127 w 504"/>
                <a:gd name="T29" fmla="*/ 461 h 493"/>
                <a:gd name="T30" fmla="*/ 68 w 504"/>
                <a:gd name="T31" fmla="*/ 436 h 493"/>
                <a:gd name="T32" fmla="*/ 68 w 504"/>
                <a:gd name="T33" fmla="*/ 317 h 493"/>
                <a:gd name="T34" fmla="*/ 178 w 504"/>
                <a:gd name="T35" fmla="*/ 207 h 493"/>
                <a:gd name="T36" fmla="*/ 244 w 504"/>
                <a:gd name="T37" fmla="*/ 260 h 493"/>
                <a:gd name="T38" fmla="*/ 297 w 504"/>
                <a:gd name="T39" fmla="*/ 326 h 493"/>
                <a:gd name="T40" fmla="*/ 187 w 504"/>
                <a:gd name="T41" fmla="*/ 436 h 493"/>
                <a:gd name="T42" fmla="*/ 314 w 504"/>
                <a:gd name="T43" fmla="*/ 117 h 493"/>
                <a:gd name="T44" fmla="*/ 252 w 504"/>
                <a:gd name="T45" fmla="*/ 180 h 493"/>
                <a:gd name="T46" fmla="*/ 240 w 504"/>
                <a:gd name="T47" fmla="*/ 184 h 493"/>
                <a:gd name="T48" fmla="*/ 229 w 504"/>
                <a:gd name="T49" fmla="*/ 180 h 493"/>
                <a:gd name="T50" fmla="*/ 229 w 504"/>
                <a:gd name="T51" fmla="*/ 157 h 493"/>
                <a:gd name="T52" fmla="*/ 292 w 504"/>
                <a:gd name="T53" fmla="*/ 95 h 493"/>
                <a:gd name="T54" fmla="*/ 314 w 504"/>
                <a:gd name="T55" fmla="*/ 95 h 493"/>
                <a:gd name="T56" fmla="*/ 314 w 504"/>
                <a:gd name="T57" fmla="*/ 117 h 493"/>
                <a:gd name="T58" fmla="*/ 358 w 504"/>
                <a:gd name="T59" fmla="*/ 75 h 493"/>
                <a:gd name="T60" fmla="*/ 333 w 504"/>
                <a:gd name="T61" fmla="*/ 75 h 493"/>
                <a:gd name="T62" fmla="*/ 333 w 504"/>
                <a:gd name="T63" fmla="*/ 51 h 493"/>
                <a:gd name="T64" fmla="*/ 358 w 504"/>
                <a:gd name="T65" fmla="*/ 51 h 493"/>
                <a:gd name="T66" fmla="*/ 358 w 504"/>
                <a:gd name="T67" fmla="*/ 7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4" h="493">
                  <a:moveTo>
                    <a:pt x="459" y="45"/>
                  </a:moveTo>
                  <a:cubicBezTo>
                    <a:pt x="414" y="0"/>
                    <a:pt x="340" y="0"/>
                    <a:pt x="295" y="45"/>
                  </a:cubicBezTo>
                  <a:cubicBezTo>
                    <a:pt x="174" y="166"/>
                    <a:pt x="174" y="166"/>
                    <a:pt x="174" y="166"/>
                  </a:cubicBezTo>
                  <a:cubicBezTo>
                    <a:pt x="45" y="295"/>
                    <a:pt x="45" y="295"/>
                    <a:pt x="45" y="295"/>
                  </a:cubicBezTo>
                  <a:cubicBezTo>
                    <a:pt x="0" y="340"/>
                    <a:pt x="0" y="414"/>
                    <a:pt x="45" y="459"/>
                  </a:cubicBezTo>
                  <a:cubicBezTo>
                    <a:pt x="68" y="482"/>
                    <a:pt x="97" y="493"/>
                    <a:pt x="127" y="493"/>
                  </a:cubicBezTo>
                  <a:cubicBezTo>
                    <a:pt x="157" y="493"/>
                    <a:pt x="187" y="482"/>
                    <a:pt x="209" y="459"/>
                  </a:cubicBezTo>
                  <a:cubicBezTo>
                    <a:pt x="313" y="355"/>
                    <a:pt x="313" y="355"/>
                    <a:pt x="313" y="355"/>
                  </a:cubicBezTo>
                  <a:cubicBezTo>
                    <a:pt x="347" y="321"/>
                    <a:pt x="347" y="321"/>
                    <a:pt x="347" y="321"/>
                  </a:cubicBezTo>
                  <a:cubicBezTo>
                    <a:pt x="406" y="262"/>
                    <a:pt x="406" y="262"/>
                    <a:pt x="406" y="262"/>
                  </a:cubicBezTo>
                  <a:cubicBezTo>
                    <a:pt x="406" y="262"/>
                    <a:pt x="406" y="262"/>
                    <a:pt x="406" y="262"/>
                  </a:cubicBezTo>
                  <a:cubicBezTo>
                    <a:pt x="459" y="209"/>
                    <a:pt x="459" y="209"/>
                    <a:pt x="459" y="209"/>
                  </a:cubicBezTo>
                  <a:cubicBezTo>
                    <a:pt x="504" y="164"/>
                    <a:pt x="504" y="91"/>
                    <a:pt x="459" y="45"/>
                  </a:cubicBezTo>
                  <a:close/>
                  <a:moveTo>
                    <a:pt x="187" y="436"/>
                  </a:moveTo>
                  <a:cubicBezTo>
                    <a:pt x="171" y="452"/>
                    <a:pt x="150" y="461"/>
                    <a:pt x="127" y="461"/>
                  </a:cubicBezTo>
                  <a:cubicBezTo>
                    <a:pt x="105" y="461"/>
                    <a:pt x="84" y="452"/>
                    <a:pt x="68" y="436"/>
                  </a:cubicBezTo>
                  <a:cubicBezTo>
                    <a:pt x="35" y="404"/>
                    <a:pt x="35" y="350"/>
                    <a:pt x="68" y="317"/>
                  </a:cubicBezTo>
                  <a:cubicBezTo>
                    <a:pt x="178" y="207"/>
                    <a:pt x="178" y="207"/>
                    <a:pt x="178" y="207"/>
                  </a:cubicBezTo>
                  <a:cubicBezTo>
                    <a:pt x="200" y="221"/>
                    <a:pt x="223" y="239"/>
                    <a:pt x="244" y="260"/>
                  </a:cubicBezTo>
                  <a:cubicBezTo>
                    <a:pt x="265" y="282"/>
                    <a:pt x="283" y="304"/>
                    <a:pt x="297" y="326"/>
                  </a:cubicBezTo>
                  <a:lnTo>
                    <a:pt x="187" y="436"/>
                  </a:lnTo>
                  <a:close/>
                  <a:moveTo>
                    <a:pt x="314" y="117"/>
                  </a:moveTo>
                  <a:cubicBezTo>
                    <a:pt x="252" y="180"/>
                    <a:pt x="252" y="180"/>
                    <a:pt x="252" y="180"/>
                  </a:cubicBezTo>
                  <a:cubicBezTo>
                    <a:pt x="249" y="183"/>
                    <a:pt x="245" y="184"/>
                    <a:pt x="240" y="184"/>
                  </a:cubicBezTo>
                  <a:cubicBezTo>
                    <a:pt x="236" y="184"/>
                    <a:pt x="232" y="183"/>
                    <a:pt x="229" y="180"/>
                  </a:cubicBezTo>
                  <a:cubicBezTo>
                    <a:pt x="223" y="173"/>
                    <a:pt x="223" y="163"/>
                    <a:pt x="229" y="157"/>
                  </a:cubicBezTo>
                  <a:cubicBezTo>
                    <a:pt x="292" y="95"/>
                    <a:pt x="292" y="95"/>
                    <a:pt x="292" y="95"/>
                  </a:cubicBezTo>
                  <a:cubicBezTo>
                    <a:pt x="298" y="88"/>
                    <a:pt x="308" y="88"/>
                    <a:pt x="314" y="95"/>
                  </a:cubicBezTo>
                  <a:cubicBezTo>
                    <a:pt x="321" y="101"/>
                    <a:pt x="321" y="111"/>
                    <a:pt x="314" y="117"/>
                  </a:cubicBezTo>
                  <a:close/>
                  <a:moveTo>
                    <a:pt x="358" y="75"/>
                  </a:moveTo>
                  <a:cubicBezTo>
                    <a:pt x="351" y="82"/>
                    <a:pt x="340" y="82"/>
                    <a:pt x="333" y="75"/>
                  </a:cubicBezTo>
                  <a:cubicBezTo>
                    <a:pt x="327" y="69"/>
                    <a:pt x="327" y="58"/>
                    <a:pt x="333" y="51"/>
                  </a:cubicBezTo>
                  <a:cubicBezTo>
                    <a:pt x="340" y="44"/>
                    <a:pt x="351" y="44"/>
                    <a:pt x="358" y="51"/>
                  </a:cubicBezTo>
                  <a:cubicBezTo>
                    <a:pt x="365" y="58"/>
                    <a:pt x="365" y="69"/>
                    <a:pt x="358"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29" name="Freeform 16">
              <a:extLst>
                <a:ext uri="{FF2B5EF4-FFF2-40B4-BE49-F238E27FC236}">
                  <a16:creationId xmlns="" xmlns:a16="http://schemas.microsoft.com/office/drawing/2014/main" id="{1DF3FA7B-58B6-4A42-804D-6AF21E6B9B86}"/>
                </a:ext>
              </a:extLst>
            </p:cNvPr>
            <p:cNvSpPr>
              <a:spLocks/>
            </p:cNvSpPr>
            <p:nvPr/>
          </p:nvSpPr>
          <p:spPr bwMode="auto">
            <a:xfrm>
              <a:off x="-2003425" y="10899776"/>
              <a:ext cx="352425" cy="350838"/>
            </a:xfrm>
            <a:custGeom>
              <a:avLst/>
              <a:gdLst>
                <a:gd name="T0" fmla="*/ 200 w 200"/>
                <a:gd name="T1" fmla="*/ 37 h 200"/>
                <a:gd name="T2" fmla="*/ 194 w 200"/>
                <a:gd name="T3" fmla="*/ 28 h 200"/>
                <a:gd name="T4" fmla="*/ 47 w 200"/>
                <a:gd name="T5" fmla="*/ 47 h 200"/>
                <a:gd name="T6" fmla="*/ 28 w 200"/>
                <a:gd name="T7" fmla="*/ 194 h 200"/>
                <a:gd name="T8" fmla="*/ 30 w 200"/>
                <a:gd name="T9" fmla="*/ 196 h 200"/>
                <a:gd name="T10" fmla="*/ 37 w 200"/>
                <a:gd name="T11" fmla="*/ 200 h 200"/>
                <a:gd name="T12" fmla="*/ 47 w 200"/>
                <a:gd name="T13" fmla="*/ 196 h 200"/>
                <a:gd name="T14" fmla="*/ 196 w 200"/>
                <a:gd name="T15" fmla="*/ 47 h 200"/>
                <a:gd name="T16" fmla="*/ 200 w 200"/>
                <a:gd name="T17" fmla="*/ 3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200" y="37"/>
                  </a:moveTo>
                  <a:cubicBezTo>
                    <a:pt x="199" y="33"/>
                    <a:pt x="197" y="30"/>
                    <a:pt x="194" y="28"/>
                  </a:cubicBezTo>
                  <a:cubicBezTo>
                    <a:pt x="146" y="0"/>
                    <a:pt x="86" y="8"/>
                    <a:pt x="47" y="47"/>
                  </a:cubicBezTo>
                  <a:cubicBezTo>
                    <a:pt x="8" y="86"/>
                    <a:pt x="0" y="146"/>
                    <a:pt x="28" y="194"/>
                  </a:cubicBezTo>
                  <a:cubicBezTo>
                    <a:pt x="29" y="195"/>
                    <a:pt x="29" y="195"/>
                    <a:pt x="30" y="196"/>
                  </a:cubicBezTo>
                  <a:cubicBezTo>
                    <a:pt x="32" y="198"/>
                    <a:pt x="34" y="199"/>
                    <a:pt x="37" y="200"/>
                  </a:cubicBezTo>
                  <a:cubicBezTo>
                    <a:pt x="41" y="200"/>
                    <a:pt x="45" y="199"/>
                    <a:pt x="47" y="196"/>
                  </a:cubicBezTo>
                  <a:cubicBezTo>
                    <a:pt x="196" y="47"/>
                    <a:pt x="196" y="47"/>
                    <a:pt x="196" y="47"/>
                  </a:cubicBezTo>
                  <a:cubicBezTo>
                    <a:pt x="199" y="44"/>
                    <a:pt x="200" y="41"/>
                    <a:pt x="200"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0" name="Freeform 17">
              <a:extLst>
                <a:ext uri="{FF2B5EF4-FFF2-40B4-BE49-F238E27FC236}">
                  <a16:creationId xmlns="" xmlns:a16="http://schemas.microsoft.com/office/drawing/2014/main" id="{CDD2365C-1925-417B-BD9B-D7A9E11B69D2}"/>
                </a:ext>
              </a:extLst>
            </p:cNvPr>
            <p:cNvSpPr>
              <a:spLocks/>
            </p:cNvSpPr>
            <p:nvPr/>
          </p:nvSpPr>
          <p:spPr bwMode="auto">
            <a:xfrm>
              <a:off x="-1889125" y="11014076"/>
              <a:ext cx="350838" cy="350838"/>
            </a:xfrm>
            <a:custGeom>
              <a:avLst/>
              <a:gdLst>
                <a:gd name="T0" fmla="*/ 172 w 200"/>
                <a:gd name="T1" fmla="*/ 6 h 200"/>
                <a:gd name="T2" fmla="*/ 163 w 200"/>
                <a:gd name="T3" fmla="*/ 0 h 200"/>
                <a:gd name="T4" fmla="*/ 153 w 200"/>
                <a:gd name="T5" fmla="*/ 4 h 200"/>
                <a:gd name="T6" fmla="*/ 4 w 200"/>
                <a:gd name="T7" fmla="*/ 153 h 200"/>
                <a:gd name="T8" fmla="*/ 1 w 200"/>
                <a:gd name="T9" fmla="*/ 163 h 200"/>
                <a:gd name="T10" fmla="*/ 4 w 200"/>
                <a:gd name="T11" fmla="*/ 170 h 200"/>
                <a:gd name="T12" fmla="*/ 7 w 200"/>
                <a:gd name="T13" fmla="*/ 172 h 200"/>
                <a:gd name="T14" fmla="*/ 153 w 200"/>
                <a:gd name="T15" fmla="*/ 153 h 200"/>
                <a:gd name="T16" fmla="*/ 172 w 200"/>
                <a:gd name="T17" fmla="*/ 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0" h="200">
                  <a:moveTo>
                    <a:pt x="172" y="6"/>
                  </a:moveTo>
                  <a:cubicBezTo>
                    <a:pt x="170" y="3"/>
                    <a:pt x="167" y="1"/>
                    <a:pt x="163" y="0"/>
                  </a:cubicBezTo>
                  <a:cubicBezTo>
                    <a:pt x="160" y="0"/>
                    <a:pt x="156" y="1"/>
                    <a:pt x="153" y="4"/>
                  </a:cubicBezTo>
                  <a:cubicBezTo>
                    <a:pt x="4" y="153"/>
                    <a:pt x="4" y="153"/>
                    <a:pt x="4" y="153"/>
                  </a:cubicBezTo>
                  <a:cubicBezTo>
                    <a:pt x="2" y="156"/>
                    <a:pt x="0" y="159"/>
                    <a:pt x="1" y="163"/>
                  </a:cubicBezTo>
                  <a:cubicBezTo>
                    <a:pt x="1" y="166"/>
                    <a:pt x="2" y="168"/>
                    <a:pt x="4" y="170"/>
                  </a:cubicBezTo>
                  <a:cubicBezTo>
                    <a:pt x="5" y="171"/>
                    <a:pt x="6" y="171"/>
                    <a:pt x="7" y="172"/>
                  </a:cubicBezTo>
                  <a:cubicBezTo>
                    <a:pt x="54" y="200"/>
                    <a:pt x="114" y="192"/>
                    <a:pt x="153" y="153"/>
                  </a:cubicBezTo>
                  <a:cubicBezTo>
                    <a:pt x="192" y="114"/>
                    <a:pt x="200" y="54"/>
                    <a:pt x="172"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sp>
          <p:nvSpPr>
            <p:cNvPr id="31" name="Freeform 18">
              <a:extLst>
                <a:ext uri="{FF2B5EF4-FFF2-40B4-BE49-F238E27FC236}">
                  <a16:creationId xmlns="" xmlns:a16="http://schemas.microsoft.com/office/drawing/2014/main" id="{A4CC52A5-35FB-44A9-AABE-DD5454AC6A15}"/>
                </a:ext>
              </a:extLst>
            </p:cNvPr>
            <p:cNvSpPr>
              <a:spLocks noEditPoints="1"/>
            </p:cNvSpPr>
            <p:nvPr/>
          </p:nvSpPr>
          <p:spPr bwMode="auto">
            <a:xfrm>
              <a:off x="-1604963" y="10482263"/>
              <a:ext cx="487363" cy="484188"/>
            </a:xfrm>
            <a:custGeom>
              <a:avLst/>
              <a:gdLst>
                <a:gd name="T0" fmla="*/ 236 w 277"/>
                <a:gd name="T1" fmla="*/ 40 h 276"/>
                <a:gd name="T2" fmla="*/ 138 w 277"/>
                <a:gd name="T3" fmla="*/ 0 h 276"/>
                <a:gd name="T4" fmla="*/ 41 w 277"/>
                <a:gd name="T5" fmla="*/ 40 h 276"/>
                <a:gd name="T6" fmla="*/ 0 w 277"/>
                <a:gd name="T7" fmla="*/ 138 h 276"/>
                <a:gd name="T8" fmla="*/ 41 w 277"/>
                <a:gd name="T9" fmla="*/ 236 h 276"/>
                <a:gd name="T10" fmla="*/ 138 w 277"/>
                <a:gd name="T11" fmla="*/ 276 h 276"/>
                <a:gd name="T12" fmla="*/ 236 w 277"/>
                <a:gd name="T13" fmla="*/ 236 h 276"/>
                <a:gd name="T14" fmla="*/ 277 w 277"/>
                <a:gd name="T15" fmla="*/ 138 h 276"/>
                <a:gd name="T16" fmla="*/ 236 w 277"/>
                <a:gd name="T17" fmla="*/ 40 h 276"/>
                <a:gd name="T18" fmla="*/ 196 w 277"/>
                <a:gd name="T19" fmla="*/ 223 h 276"/>
                <a:gd name="T20" fmla="*/ 192 w 277"/>
                <a:gd name="T21" fmla="*/ 229 h 276"/>
                <a:gd name="T22" fmla="*/ 138 w 277"/>
                <a:gd name="T23" fmla="*/ 244 h 276"/>
                <a:gd name="T24" fmla="*/ 64 w 277"/>
                <a:gd name="T25" fmla="*/ 213 h 276"/>
                <a:gd name="T26" fmla="*/ 64 w 277"/>
                <a:gd name="T27" fmla="*/ 213 h 276"/>
                <a:gd name="T28" fmla="*/ 64 w 277"/>
                <a:gd name="T29" fmla="*/ 213 h 276"/>
                <a:gd name="T30" fmla="*/ 64 w 277"/>
                <a:gd name="T31" fmla="*/ 213 h 276"/>
                <a:gd name="T32" fmla="*/ 47 w 277"/>
                <a:gd name="T33" fmla="*/ 85 h 276"/>
                <a:gd name="T34" fmla="*/ 53 w 277"/>
                <a:gd name="T35" fmla="*/ 81 h 276"/>
                <a:gd name="T36" fmla="*/ 54 w 277"/>
                <a:gd name="T37" fmla="*/ 81 h 276"/>
                <a:gd name="T38" fmla="*/ 60 w 277"/>
                <a:gd name="T39" fmla="*/ 83 h 276"/>
                <a:gd name="T40" fmla="*/ 193 w 277"/>
                <a:gd name="T41" fmla="*/ 217 h 276"/>
                <a:gd name="T42" fmla="*/ 196 w 277"/>
                <a:gd name="T43" fmla="*/ 223 h 276"/>
                <a:gd name="T44" fmla="*/ 229 w 277"/>
                <a:gd name="T45" fmla="*/ 191 h 276"/>
                <a:gd name="T46" fmla="*/ 224 w 277"/>
                <a:gd name="T47" fmla="*/ 195 h 276"/>
                <a:gd name="T48" fmla="*/ 222 w 277"/>
                <a:gd name="T49" fmla="*/ 195 h 276"/>
                <a:gd name="T50" fmla="*/ 217 w 277"/>
                <a:gd name="T51" fmla="*/ 193 h 276"/>
                <a:gd name="T52" fmla="*/ 83 w 277"/>
                <a:gd name="T53" fmla="*/ 59 h 276"/>
                <a:gd name="T54" fmla="*/ 81 w 277"/>
                <a:gd name="T55" fmla="*/ 53 h 276"/>
                <a:gd name="T56" fmla="*/ 85 w 277"/>
                <a:gd name="T57" fmla="*/ 47 h 276"/>
                <a:gd name="T58" fmla="*/ 138 w 277"/>
                <a:gd name="T59" fmla="*/ 32 h 276"/>
                <a:gd name="T60" fmla="*/ 213 w 277"/>
                <a:gd name="T61" fmla="*/ 63 h 276"/>
                <a:gd name="T62" fmla="*/ 229 w 277"/>
                <a:gd name="T63" fmla="*/ 191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 h="276">
                  <a:moveTo>
                    <a:pt x="236" y="40"/>
                  </a:moveTo>
                  <a:cubicBezTo>
                    <a:pt x="210" y="14"/>
                    <a:pt x="175" y="0"/>
                    <a:pt x="138" y="0"/>
                  </a:cubicBezTo>
                  <a:cubicBezTo>
                    <a:pt x="101" y="0"/>
                    <a:pt x="67" y="14"/>
                    <a:pt x="41" y="40"/>
                  </a:cubicBezTo>
                  <a:cubicBezTo>
                    <a:pt x="15" y="66"/>
                    <a:pt x="0" y="101"/>
                    <a:pt x="0" y="138"/>
                  </a:cubicBezTo>
                  <a:cubicBezTo>
                    <a:pt x="0" y="175"/>
                    <a:pt x="15" y="210"/>
                    <a:pt x="41" y="236"/>
                  </a:cubicBezTo>
                  <a:cubicBezTo>
                    <a:pt x="67" y="262"/>
                    <a:pt x="101" y="276"/>
                    <a:pt x="138" y="276"/>
                  </a:cubicBezTo>
                  <a:cubicBezTo>
                    <a:pt x="175" y="276"/>
                    <a:pt x="210" y="262"/>
                    <a:pt x="236" y="236"/>
                  </a:cubicBezTo>
                  <a:cubicBezTo>
                    <a:pt x="262" y="210"/>
                    <a:pt x="276" y="175"/>
                    <a:pt x="277" y="138"/>
                  </a:cubicBezTo>
                  <a:cubicBezTo>
                    <a:pt x="276" y="101"/>
                    <a:pt x="262" y="66"/>
                    <a:pt x="236" y="40"/>
                  </a:cubicBezTo>
                  <a:close/>
                  <a:moveTo>
                    <a:pt x="196" y="223"/>
                  </a:moveTo>
                  <a:cubicBezTo>
                    <a:pt x="195" y="226"/>
                    <a:pt x="194" y="228"/>
                    <a:pt x="192" y="229"/>
                  </a:cubicBezTo>
                  <a:cubicBezTo>
                    <a:pt x="176" y="239"/>
                    <a:pt x="157" y="244"/>
                    <a:pt x="138" y="244"/>
                  </a:cubicBezTo>
                  <a:cubicBezTo>
                    <a:pt x="110" y="244"/>
                    <a:pt x="84" y="233"/>
                    <a:pt x="64" y="213"/>
                  </a:cubicBezTo>
                  <a:cubicBezTo>
                    <a:pt x="64" y="213"/>
                    <a:pt x="64" y="213"/>
                    <a:pt x="64" y="213"/>
                  </a:cubicBezTo>
                  <a:cubicBezTo>
                    <a:pt x="64" y="213"/>
                    <a:pt x="64" y="213"/>
                    <a:pt x="64" y="213"/>
                  </a:cubicBezTo>
                  <a:cubicBezTo>
                    <a:pt x="64" y="213"/>
                    <a:pt x="64" y="213"/>
                    <a:pt x="64" y="213"/>
                  </a:cubicBezTo>
                  <a:cubicBezTo>
                    <a:pt x="30" y="179"/>
                    <a:pt x="23" y="126"/>
                    <a:pt x="47" y="85"/>
                  </a:cubicBezTo>
                  <a:cubicBezTo>
                    <a:pt x="48" y="82"/>
                    <a:pt x="51" y="81"/>
                    <a:pt x="53" y="81"/>
                  </a:cubicBezTo>
                  <a:cubicBezTo>
                    <a:pt x="53" y="81"/>
                    <a:pt x="54" y="81"/>
                    <a:pt x="54" y="81"/>
                  </a:cubicBezTo>
                  <a:cubicBezTo>
                    <a:pt x="56" y="81"/>
                    <a:pt x="58" y="82"/>
                    <a:pt x="60" y="83"/>
                  </a:cubicBezTo>
                  <a:cubicBezTo>
                    <a:pt x="193" y="217"/>
                    <a:pt x="193" y="217"/>
                    <a:pt x="193" y="217"/>
                  </a:cubicBezTo>
                  <a:cubicBezTo>
                    <a:pt x="195" y="218"/>
                    <a:pt x="196" y="221"/>
                    <a:pt x="196" y="223"/>
                  </a:cubicBezTo>
                  <a:close/>
                  <a:moveTo>
                    <a:pt x="229" y="191"/>
                  </a:moveTo>
                  <a:cubicBezTo>
                    <a:pt x="228" y="194"/>
                    <a:pt x="226" y="195"/>
                    <a:pt x="224" y="195"/>
                  </a:cubicBezTo>
                  <a:cubicBezTo>
                    <a:pt x="223" y="195"/>
                    <a:pt x="223" y="195"/>
                    <a:pt x="222" y="195"/>
                  </a:cubicBezTo>
                  <a:cubicBezTo>
                    <a:pt x="220" y="195"/>
                    <a:pt x="218" y="194"/>
                    <a:pt x="217" y="193"/>
                  </a:cubicBezTo>
                  <a:cubicBezTo>
                    <a:pt x="83" y="59"/>
                    <a:pt x="83" y="59"/>
                    <a:pt x="83" y="59"/>
                  </a:cubicBezTo>
                  <a:cubicBezTo>
                    <a:pt x="82" y="58"/>
                    <a:pt x="81" y="55"/>
                    <a:pt x="81" y="53"/>
                  </a:cubicBezTo>
                  <a:cubicBezTo>
                    <a:pt x="81" y="50"/>
                    <a:pt x="83" y="48"/>
                    <a:pt x="85" y="47"/>
                  </a:cubicBezTo>
                  <a:cubicBezTo>
                    <a:pt x="101" y="37"/>
                    <a:pt x="120" y="32"/>
                    <a:pt x="138" y="32"/>
                  </a:cubicBezTo>
                  <a:cubicBezTo>
                    <a:pt x="167" y="32"/>
                    <a:pt x="193" y="43"/>
                    <a:pt x="213" y="63"/>
                  </a:cubicBezTo>
                  <a:cubicBezTo>
                    <a:pt x="247" y="97"/>
                    <a:pt x="254" y="150"/>
                    <a:pt x="229"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000000"/>
                </a:solidFill>
              </a:endParaRPr>
            </a:p>
          </p:txBody>
        </p:sp>
      </p:grpSp>
    </p:spTree>
    <p:extLst>
      <p:ext uri="{BB962C8B-B14F-4D97-AF65-F5344CB8AC3E}">
        <p14:creationId xmlns:p14="http://schemas.microsoft.com/office/powerpoint/2010/main" val="861695751"/>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 xmlns:a16="http://schemas.microsoft.com/office/drawing/2014/main" id="{8A7CBE5D-87AC-4EF5-AEA1-7EA0FF4D91B2}"/>
              </a:ext>
            </a:extLst>
          </p:cNvPr>
          <p:cNvGraphicFramePr>
            <a:graphicFrameLocks noChangeAspect="1"/>
          </p:cNvGraphicFramePr>
          <p:nvPr>
            <p:custDataLst>
              <p:tags r:id="rId2"/>
            </p:custDataLst>
            <p:extLst>
              <p:ext uri="{D42A27DB-BD31-4B8C-83A1-F6EECF244321}">
                <p14:modId xmlns:p14="http://schemas.microsoft.com/office/powerpoint/2010/main" val="32875444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5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9" name="Picture 18">
            <a:extLst>
              <a:ext uri="{FF2B5EF4-FFF2-40B4-BE49-F238E27FC236}">
                <a16:creationId xmlns="" xmlns:a16="http://schemas.microsoft.com/office/drawing/2014/main" id="{C84E41B4-7478-48A7-94FC-29389679C3B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911" b="8797"/>
          <a:stretch/>
        </p:blipFill>
        <p:spPr>
          <a:xfrm>
            <a:off x="0" y="3176"/>
            <a:ext cx="12198350" cy="6854824"/>
          </a:xfrm>
          <a:prstGeom prst="rect">
            <a:avLst/>
          </a:prstGeom>
        </p:spPr>
      </p:pic>
      <p:sp>
        <p:nvSpPr>
          <p:cNvPr id="13" name="TextBox 12">
            <a:extLst>
              <a:ext uri="{FF2B5EF4-FFF2-40B4-BE49-F238E27FC236}">
                <a16:creationId xmlns="" xmlns:a16="http://schemas.microsoft.com/office/drawing/2014/main" id="{A6C5DB79-3A4D-4E3B-AB8B-D1DDB0CF00EC}"/>
              </a:ext>
            </a:extLst>
          </p:cNvPr>
          <p:cNvSpPr txBox="1"/>
          <p:nvPr/>
        </p:nvSpPr>
        <p:spPr>
          <a:xfrm>
            <a:off x="807720" y="4251960"/>
            <a:ext cx="5059718" cy="1268039"/>
          </a:xfrm>
          <a:prstGeom prst="rect">
            <a:avLst/>
          </a:prstGeom>
          <a:noFill/>
        </p:spPr>
        <p:txBody>
          <a:bodyPr wrap="none" lIns="0" tIns="36576" rIns="0" bIns="0" rtlCol="0">
            <a:spAutoFit/>
          </a:bodyPr>
          <a:lstStyle/>
          <a:p>
            <a:pPr>
              <a:spcAft>
                <a:spcPts val="600"/>
              </a:spcAft>
              <a:buClr>
                <a:schemeClr val="accent2"/>
              </a:buClr>
              <a:buSzPct val="70000"/>
            </a:pPr>
            <a:r>
              <a:rPr lang="el-GR" sz="4000" dirty="0">
                <a:solidFill>
                  <a:schemeClr val="tx2"/>
                </a:solidFill>
                <a:latin typeface="Arial" panose="020B0604020202020204" pitchFamily="34" charset="0"/>
                <a:cs typeface="Arial" panose="020B0604020202020204" pitchFamily="34" charset="0"/>
              </a:rPr>
              <a:t>Ευχαριστούμε </a:t>
            </a:r>
            <a:br>
              <a:rPr lang="el-GR" sz="4000" dirty="0">
                <a:solidFill>
                  <a:schemeClr val="tx2"/>
                </a:solidFill>
                <a:latin typeface="Arial" panose="020B0604020202020204" pitchFamily="34" charset="0"/>
                <a:cs typeface="Arial" panose="020B0604020202020204" pitchFamily="34" charset="0"/>
              </a:rPr>
            </a:br>
            <a:r>
              <a:rPr lang="el-GR" sz="4000" dirty="0">
                <a:solidFill>
                  <a:schemeClr val="tx2"/>
                </a:solidFill>
                <a:latin typeface="Arial" panose="020B0604020202020204" pitchFamily="34" charset="0"/>
                <a:cs typeface="Arial" panose="020B0604020202020204" pitchFamily="34" charset="0"/>
              </a:rPr>
              <a:t>για την προσοχή σας !</a:t>
            </a:r>
          </a:p>
        </p:txBody>
      </p:sp>
    </p:spTree>
    <p:extLst>
      <p:ext uri="{BB962C8B-B14F-4D97-AF65-F5344CB8AC3E}">
        <p14:creationId xmlns:p14="http://schemas.microsoft.com/office/powerpoint/2010/main" val="2749037255"/>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5797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 xmlns:a16="http://schemas.microsoft.com/office/drawing/2014/main" id="{494B3E71-048E-46AC-BC74-6605127A4AFE}"/>
              </a:ext>
            </a:extLst>
          </p:cNvPr>
          <p:cNvGraphicFramePr>
            <a:graphicFrameLocks noChangeAspect="1"/>
          </p:cNvGraphicFramePr>
          <p:nvPr>
            <p:custDataLst>
              <p:tags r:id="rId2"/>
            </p:custDataLst>
            <p:extLst>
              <p:ext uri="{D42A27DB-BD31-4B8C-83A1-F6EECF244321}">
                <p14:modId xmlns:p14="http://schemas.microsoft.com/office/powerpoint/2010/main" val="2774912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69" name="think-cell Slide" r:id="rId5" imgW="473" imgH="473" progId="TCLayout.ActiveDocument.1">
                  <p:embed/>
                </p:oleObj>
              </mc:Choice>
              <mc:Fallback>
                <p:oleObj name="think-cell Slide" r:id="rId5" imgW="473" imgH="473"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Rectangle 20" hidden="1">
            <a:extLst>
              <a:ext uri="{FF2B5EF4-FFF2-40B4-BE49-F238E27FC236}">
                <a16:creationId xmlns="" xmlns:a16="http://schemas.microsoft.com/office/drawing/2014/main" id="{DBE2608F-5DDF-408F-B19E-69B2EC803CD0}"/>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lnSpc>
                <a:spcPct val="85000"/>
              </a:lnSpc>
              <a:spcBef>
                <a:spcPct val="0"/>
              </a:spcBef>
              <a:spcAft>
                <a:spcPct val="0"/>
              </a:spcAft>
            </a:pPr>
            <a:endParaRPr lang="el-GR" sz="2200" dirty="0">
              <a:solidFill>
                <a:schemeClr val="tx1"/>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itle 3"/>
          <p:cNvSpPr>
            <a:spLocks noGrp="1"/>
          </p:cNvSpPr>
          <p:nvPr>
            <p:ph type="title"/>
          </p:nvPr>
        </p:nvSpPr>
        <p:spPr/>
        <p:txBody>
          <a:bodyPr>
            <a:normAutofit fontScale="90000"/>
          </a:bodyPr>
          <a:lstStyle/>
          <a:p>
            <a:r>
              <a:rPr lang="el-GR" dirty="0">
                <a:latin typeface="Arial" panose="020B0604020202020204" pitchFamily="34" charset="0"/>
              </a:rPr>
              <a:t>Μείωση φορολογητέας βάσης ΦΠΑ στις ανεξόφλητες απαιτήσεις </a:t>
            </a:r>
            <a:br>
              <a:rPr lang="el-GR" dirty="0">
                <a:latin typeface="Arial" panose="020B0604020202020204" pitchFamily="34" charset="0"/>
              </a:rPr>
            </a:br>
            <a:r>
              <a:rPr lang="el-GR" dirty="0">
                <a:latin typeface="Arial" panose="020B0604020202020204" pitchFamily="34" charset="0"/>
              </a:rPr>
              <a:t>Η Νομολογία ΔΕΕ</a:t>
            </a:r>
            <a:endParaRPr lang="en-US" dirty="0">
              <a:latin typeface="Arial" panose="020B0604020202020204" pitchFamily="34" charset="0"/>
            </a:endParaRPr>
          </a:p>
        </p:txBody>
      </p:sp>
      <p:sp>
        <p:nvSpPr>
          <p:cNvPr id="5" name="Slide Number Placeholder 4">
            <a:extLst>
              <a:ext uri="{FF2B5EF4-FFF2-40B4-BE49-F238E27FC236}">
                <a16:creationId xmlns="" xmlns:a16="http://schemas.microsoft.com/office/drawing/2014/main" id="{2E898AE0-B817-48DB-9976-758677586103}"/>
              </a:ext>
            </a:extLst>
          </p:cNvPr>
          <p:cNvSpPr>
            <a:spLocks noGrp="1"/>
          </p:cNvSpPr>
          <p:nvPr>
            <p:ph type="sldNum" sz="quarter" idx="21"/>
          </p:nvPr>
        </p:nvSpPr>
        <p:spPr/>
        <p:txBody>
          <a:bodyPr/>
          <a:lstStyle/>
          <a:p>
            <a:r>
              <a:rPr lang="en-GB"/>
              <a:t>Page </a:t>
            </a:r>
            <a:fld id="{F1BC30E3-FFE5-4B91-AA19-87A149EBB9EE}" type="slidenum">
              <a:rPr smtClean="0"/>
              <a:pPr/>
              <a:t>2</a:t>
            </a:fld>
            <a:endParaRPr dirty="0"/>
          </a:p>
        </p:txBody>
      </p:sp>
      <p:sp>
        <p:nvSpPr>
          <p:cNvPr id="27" name="Content Placeholder 2">
            <a:extLst>
              <a:ext uri="{FF2B5EF4-FFF2-40B4-BE49-F238E27FC236}">
                <a16:creationId xmlns="" xmlns:a16="http://schemas.microsoft.com/office/drawing/2014/main" id="{B6AD603E-DAFB-4B9F-83D0-9586E88C484D}"/>
              </a:ext>
            </a:extLst>
          </p:cNvPr>
          <p:cNvSpPr txBox="1">
            <a:spLocks/>
          </p:cNvSpPr>
          <p:nvPr/>
        </p:nvSpPr>
        <p:spPr>
          <a:xfrm>
            <a:off x="609917" y="1137920"/>
            <a:ext cx="10978515" cy="4834617"/>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EYInterstate Light" panose="02000506000000020004" pitchFamily="2" charset="0"/>
              <a:buNone/>
            </a:pPr>
            <a:r>
              <a:rPr lang="el-GR" b="1" dirty="0">
                <a:solidFill>
                  <a:schemeClr val="tx2"/>
                </a:solidFill>
                <a:latin typeface="Arial" panose="020B0604020202020204" pitchFamily="34" charset="0"/>
                <a:cs typeface="Arial" panose="020B0604020202020204" pitchFamily="34" charset="0"/>
              </a:rPr>
              <a:t>Απόφαση ΔΕΕ της 23ης Νοεμβρίου 2017, </a:t>
            </a:r>
            <a:r>
              <a:rPr lang="el-GR" b="1" dirty="0" err="1">
                <a:solidFill>
                  <a:schemeClr val="tx2"/>
                </a:solidFill>
                <a:latin typeface="Arial" panose="020B0604020202020204" pitchFamily="34" charset="0"/>
                <a:cs typeface="Arial" panose="020B0604020202020204" pitchFamily="34" charset="0"/>
              </a:rPr>
              <a:t>Enzo</a:t>
            </a:r>
            <a:r>
              <a:rPr lang="el-GR" b="1" dirty="0">
                <a:solidFill>
                  <a:schemeClr val="tx2"/>
                </a:solidFill>
                <a:latin typeface="Arial" panose="020B0604020202020204" pitchFamily="34" charset="0"/>
                <a:cs typeface="Arial" panose="020B0604020202020204" pitchFamily="34" charset="0"/>
              </a:rPr>
              <a:t> Di </a:t>
            </a:r>
            <a:r>
              <a:rPr lang="el-GR" b="1" dirty="0" err="1">
                <a:solidFill>
                  <a:schemeClr val="tx2"/>
                </a:solidFill>
                <a:latin typeface="Arial" panose="020B0604020202020204" pitchFamily="34" charset="0"/>
                <a:cs typeface="Arial" panose="020B0604020202020204" pitchFamily="34" charset="0"/>
              </a:rPr>
              <a:t>Maura</a:t>
            </a:r>
            <a:r>
              <a:rPr lang="el-GR" b="1" dirty="0">
                <a:solidFill>
                  <a:schemeClr val="tx2"/>
                </a:solidFill>
                <a:latin typeface="Arial" panose="020B0604020202020204" pitchFamily="34" charset="0"/>
                <a:cs typeface="Arial" panose="020B0604020202020204" pitchFamily="34" charset="0"/>
              </a:rPr>
              <a:t>, C-246/16 </a:t>
            </a:r>
            <a:endParaRPr lang="en-US" b="1" dirty="0">
              <a:solidFill>
                <a:schemeClr val="tx2"/>
              </a:solidFill>
              <a:latin typeface="Arial" panose="020B0604020202020204" pitchFamily="34" charset="0"/>
              <a:cs typeface="Arial" panose="020B0604020202020204" pitchFamily="34" charset="0"/>
            </a:endParaRPr>
          </a:p>
          <a:p>
            <a:pPr marL="0" indent="0">
              <a:buFont typeface="EYInterstate Light" panose="02000506000000020004" pitchFamily="2" charset="0"/>
              <a:buNone/>
            </a:pPr>
            <a:endParaRPr lang="el-GR" b="1" dirty="0">
              <a:solidFill>
                <a:schemeClr val="tx2"/>
              </a:solidFill>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Η βάση επιβολής του φόρου συνίσταται στην πράγματι </a:t>
            </a:r>
            <a:r>
              <a:rPr lang="el-GR" dirty="0" err="1">
                <a:latin typeface="Arial" panose="020B0604020202020204" pitchFamily="34" charset="0"/>
                <a:cs typeface="Arial" panose="020B0604020202020204" pitchFamily="34" charset="0"/>
              </a:rPr>
              <a:t>ληφθείσα</a:t>
            </a:r>
            <a:r>
              <a:rPr lang="el-GR" dirty="0">
                <a:latin typeface="Arial" panose="020B0604020202020204" pitchFamily="34" charset="0"/>
                <a:cs typeface="Arial" panose="020B0604020202020204" pitchFamily="34" charset="0"/>
              </a:rPr>
              <a:t> </a:t>
            </a:r>
            <a:r>
              <a:rPr lang="el-GR" dirty="0" smtClean="0">
                <a:latin typeface="Arial" panose="020B0604020202020204" pitchFamily="34" charset="0"/>
                <a:cs typeface="Arial" panose="020B0604020202020204" pitchFamily="34" charset="0"/>
              </a:rPr>
              <a:t>αντιπαροχή</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άρα το Δημόσιο δεν μπορεί να εισπράξει ποσό υψηλότερο εκείνου που πράγματι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εισέπραξε ο υποκείμενος στο φόρο (Σκέψη 12 – άρθρο 73 της Οδηγίας 2006/112/ΕΚ).</a:t>
            </a:r>
          </a:p>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Σύμφωνα με την εν λόγω αρχή, το άρθρο 90 της Οδηγίας 2006/112/ΕΚ υποχρεώνει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τα κράτη μέλη να μειώνουν τη βάση επιβολής του φόρου, συνεπώς και τον οφειλόμενο ΦΠΑ σε περίπτωση ολικής ή μερικής μη καταβολής (Σκέψη 13).</a:t>
            </a:r>
          </a:p>
          <a:p>
            <a:endParaRPr lang="el-GR" dirty="0">
              <a:latin typeface="Arial" panose="020B0604020202020204" pitchFamily="34" charset="0"/>
              <a:cs typeface="Arial" panose="020B0604020202020204" pitchFamily="34" charset="0"/>
            </a:endParaRPr>
          </a:p>
          <a:p>
            <a:r>
              <a:rPr lang="el-GR" dirty="0">
                <a:solidFill>
                  <a:schemeClr val="tx2"/>
                </a:solidFill>
                <a:latin typeface="Arial" panose="020B0604020202020204" pitchFamily="34" charset="0"/>
                <a:cs typeface="Arial" panose="020B0604020202020204" pitchFamily="34" charset="0"/>
              </a:rPr>
              <a:t>Δυνατότητα παρέκκλισης </a:t>
            </a:r>
            <a:r>
              <a:rPr lang="el-GR" dirty="0">
                <a:latin typeface="Arial" panose="020B0604020202020204" pitchFamily="34" charset="0"/>
                <a:cs typeface="Arial" panose="020B0604020202020204" pitchFamily="34" charset="0"/>
              </a:rPr>
              <a:t>παρέχεται στα κράτη μέλη μόνο για να αντιμετωπίζουν τη συμφυή με τον οριστικό χαρακτήρα της μη εξοφλήσεως του τιμολογίου </a:t>
            </a:r>
            <a:r>
              <a:rPr lang="el-GR" dirty="0">
                <a:solidFill>
                  <a:schemeClr val="tx2"/>
                </a:solidFill>
                <a:latin typeface="Arial" panose="020B0604020202020204" pitchFamily="34" charset="0"/>
                <a:cs typeface="Arial" panose="020B0604020202020204" pitchFamily="34" charset="0"/>
              </a:rPr>
              <a:t>αβεβαιότητα,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η οποία (δυνατότητα) </a:t>
            </a:r>
            <a:r>
              <a:rPr lang="el-GR" dirty="0">
                <a:solidFill>
                  <a:schemeClr val="tx2"/>
                </a:solidFill>
                <a:latin typeface="Arial" panose="020B0604020202020204" pitchFamily="34" charset="0"/>
                <a:cs typeface="Arial" panose="020B0604020202020204" pitchFamily="34" charset="0"/>
              </a:rPr>
              <a:t>δεν μπορεί να βαίνει πέραν της εν λόγω αβεβαιότητας με </a:t>
            </a:r>
            <a:r>
              <a:rPr lang="el-GR" dirty="0" smtClean="0">
                <a:solidFill>
                  <a:schemeClr val="tx2"/>
                </a:solidFill>
                <a:latin typeface="Arial" panose="020B0604020202020204" pitchFamily="34" charset="0"/>
                <a:cs typeface="Arial" panose="020B0604020202020204" pitchFamily="34" charset="0"/>
              </a:rPr>
              <a:t>τρόπο</a:t>
            </a:r>
            <a:r>
              <a:rPr lang="en-US" dirty="0" smtClean="0">
                <a:solidFill>
                  <a:schemeClr val="tx2"/>
                </a:solidFill>
                <a:latin typeface="Arial" panose="020B0604020202020204" pitchFamily="34" charset="0"/>
                <a:cs typeface="Arial" panose="020B0604020202020204" pitchFamily="34" charset="0"/>
              </a:rPr>
              <a:t>, </a:t>
            </a:r>
            <a:r>
              <a:rPr lang="el-GR" dirty="0" smtClean="0">
                <a:solidFill>
                  <a:schemeClr val="tx2"/>
                </a:solidFill>
                <a:latin typeface="Arial" panose="020B0604020202020204" pitchFamily="34" charset="0"/>
                <a:cs typeface="Arial" panose="020B0604020202020204" pitchFamily="34" charset="0"/>
              </a:rPr>
              <a:t>ώστε </a:t>
            </a:r>
            <a:r>
              <a:rPr lang="el-GR" dirty="0">
                <a:solidFill>
                  <a:schemeClr val="tx2"/>
                </a:solidFill>
                <a:latin typeface="Arial" panose="020B0604020202020204" pitchFamily="34" charset="0"/>
                <a:cs typeface="Arial" panose="020B0604020202020204" pitchFamily="34" charset="0"/>
              </a:rPr>
              <a:t>να αποκλείεται η μείωση της βάσης επιβολής του φόρου</a:t>
            </a:r>
            <a:r>
              <a:rPr lang="el-GR" dirty="0">
                <a:latin typeface="Arial" panose="020B0604020202020204" pitchFamily="34" charset="0"/>
                <a:cs typeface="Arial" panose="020B0604020202020204" pitchFamily="34" charset="0"/>
              </a:rPr>
              <a:t> (Σκέψη 22). </a:t>
            </a:r>
          </a:p>
        </p:txBody>
      </p:sp>
    </p:spTree>
    <p:extLst>
      <p:ext uri="{BB962C8B-B14F-4D97-AF65-F5344CB8AC3E}">
        <p14:creationId xmlns:p14="http://schemas.microsoft.com/office/powerpoint/2010/main" val="1290148990"/>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 xmlns:a16="http://schemas.microsoft.com/office/drawing/2014/main" id="{494B3E71-048E-46AC-BC74-6605127A4AFE}"/>
              </a:ext>
            </a:extLst>
          </p:cNvPr>
          <p:cNvGraphicFramePr>
            <a:graphicFrameLocks noChangeAspect="1"/>
          </p:cNvGraphicFramePr>
          <p:nvPr>
            <p:custDataLst>
              <p:tags r:id="rId2"/>
            </p:custDataLst>
            <p:extLst>
              <p:ext uri="{D42A27DB-BD31-4B8C-83A1-F6EECF244321}">
                <p14:modId xmlns:p14="http://schemas.microsoft.com/office/powerpoint/2010/main" val="10908440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92" name="think-cell Slide" r:id="rId5" imgW="473" imgH="473" progId="TCLayout.ActiveDocument.1">
                  <p:embed/>
                </p:oleObj>
              </mc:Choice>
              <mc:Fallback>
                <p:oleObj name="think-cell Slide" r:id="rId5" imgW="473" imgH="473" progId="TCLayout.ActiveDocument.1">
                  <p:embed/>
                  <p:pic>
                    <p:nvPicPr>
                      <p:cNvPr id="22" name="Object 21" hidden="1">
                        <a:extLst>
                          <a:ext uri="{FF2B5EF4-FFF2-40B4-BE49-F238E27FC236}">
                            <a16:creationId xmlns="" xmlns:a16="http://schemas.microsoft.com/office/drawing/2014/main" id="{494B3E71-048E-46AC-BC74-6605127A4AF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Rectangle 20" hidden="1">
            <a:extLst>
              <a:ext uri="{FF2B5EF4-FFF2-40B4-BE49-F238E27FC236}">
                <a16:creationId xmlns="" xmlns:a16="http://schemas.microsoft.com/office/drawing/2014/main" id="{DBE2608F-5DDF-408F-B19E-69B2EC803CD0}"/>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lnSpc>
                <a:spcPct val="85000"/>
              </a:lnSpc>
              <a:spcBef>
                <a:spcPct val="0"/>
              </a:spcBef>
              <a:spcAft>
                <a:spcPct val="0"/>
              </a:spcAft>
            </a:pPr>
            <a:endParaRPr kumimoji="0" lang="el-GR" sz="2200" u="none" strike="noStrike" kern="1200" cap="none" spc="0" normalizeH="0" noProof="0" dirty="0">
              <a:ln>
                <a:noFill/>
              </a:ln>
              <a:solidFill>
                <a:srgbClr val="2E2E38"/>
              </a:solidFill>
              <a:effectLst/>
              <a:uLnTx/>
              <a:uFillTx/>
              <a:latin typeface="Arial" panose="020B0604020202020204" pitchFamily="34" charset="0"/>
              <a:ea typeface="+mj-ea"/>
              <a:cs typeface="Arial" panose="020B0604020202020204" pitchFamily="34" charset="0"/>
              <a:sym typeface="Arial" panose="020B0604020202020204" pitchFamily="34" charset="0"/>
            </a:endParaRPr>
          </a:p>
        </p:txBody>
      </p:sp>
      <p:sp>
        <p:nvSpPr>
          <p:cNvPr id="14" name="TextBox 13">
            <a:extLst>
              <a:ext uri="{FF2B5EF4-FFF2-40B4-BE49-F238E27FC236}">
                <a16:creationId xmlns="" xmlns:a16="http://schemas.microsoft.com/office/drawing/2014/main" id="{776ECC54-47C6-47D8-90EA-CC3F76DD7752}"/>
              </a:ext>
            </a:extLst>
          </p:cNvPr>
          <p:cNvSpPr txBox="1"/>
          <p:nvPr/>
        </p:nvSpPr>
        <p:spPr>
          <a:xfrm>
            <a:off x="2754630" y="1792224"/>
            <a:ext cx="886968" cy="220829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6600" dirty="0">
                <a:solidFill>
                  <a:schemeClr val="tx2"/>
                </a:solidFill>
                <a:latin typeface="Georgia" panose="02040502050405020303" pitchFamily="18" charset="0"/>
              </a:rPr>
              <a:t>“</a:t>
            </a:r>
            <a:endParaRPr lang="el-GR" sz="16600" dirty="0" err="1">
              <a:solidFill>
                <a:schemeClr val="tx2"/>
              </a:solidFill>
              <a:latin typeface="Georgia" panose="02040502050405020303" pitchFamily="18" charset="0"/>
            </a:endParaRPr>
          </a:p>
        </p:txBody>
      </p:sp>
      <p:sp>
        <p:nvSpPr>
          <p:cNvPr id="7" name="TextBox 6">
            <a:extLst>
              <a:ext uri="{FF2B5EF4-FFF2-40B4-BE49-F238E27FC236}">
                <a16:creationId xmlns="" xmlns:a16="http://schemas.microsoft.com/office/drawing/2014/main" id="{42A78CD8-E523-4FAE-85BF-3716ABA6DF4C}"/>
              </a:ext>
            </a:extLst>
          </p:cNvPr>
          <p:cNvSpPr txBox="1"/>
          <p:nvPr/>
        </p:nvSpPr>
        <p:spPr>
          <a:xfrm>
            <a:off x="8558784" y="1792224"/>
            <a:ext cx="886968" cy="220829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6600" dirty="0">
                <a:solidFill>
                  <a:schemeClr val="tx2"/>
                </a:solidFill>
                <a:latin typeface="Georgia" panose="02040502050405020303" pitchFamily="18" charset="0"/>
              </a:rPr>
              <a:t>“</a:t>
            </a:r>
            <a:endParaRPr lang="el-GR" sz="16600" dirty="0" err="1">
              <a:solidFill>
                <a:schemeClr val="tx2"/>
              </a:solidFill>
              <a:latin typeface="Georgia" panose="02040502050405020303" pitchFamily="18" charset="0"/>
            </a:endParaRPr>
          </a:p>
        </p:txBody>
      </p:sp>
      <p:sp>
        <p:nvSpPr>
          <p:cNvPr id="4" name="Title 3"/>
          <p:cNvSpPr>
            <a:spLocks noGrp="1"/>
          </p:cNvSpPr>
          <p:nvPr>
            <p:ph type="title"/>
          </p:nvPr>
        </p:nvSpPr>
        <p:spPr/>
        <p:txBody>
          <a:bodyPr>
            <a:normAutofit fontScale="90000"/>
          </a:bodyPr>
          <a:lstStyle/>
          <a:p>
            <a:r>
              <a:rPr lang="el-GR" dirty="0">
                <a:latin typeface="Arial" panose="020B0604020202020204" pitchFamily="34" charset="0"/>
              </a:rPr>
              <a:t>Μείωση φορολογητέας βάσης ΦΠΑ στις ανεξόφλητες απαιτήσεις </a:t>
            </a:r>
            <a:br>
              <a:rPr lang="el-GR" dirty="0">
                <a:latin typeface="Arial" panose="020B0604020202020204" pitchFamily="34" charset="0"/>
              </a:rPr>
            </a:br>
            <a:r>
              <a:rPr lang="el-GR" dirty="0">
                <a:latin typeface="Arial" panose="020B0604020202020204" pitchFamily="34" charset="0"/>
              </a:rPr>
              <a:t>Η Νομολογία ΔΕΕ</a:t>
            </a:r>
            <a:endParaRPr lang="en-US" dirty="0">
              <a:latin typeface="Arial" panose="020B0604020202020204" pitchFamily="34" charset="0"/>
            </a:endParaRPr>
          </a:p>
        </p:txBody>
      </p:sp>
      <p:sp>
        <p:nvSpPr>
          <p:cNvPr id="5" name="Slide Number Placeholder 4">
            <a:extLst>
              <a:ext uri="{FF2B5EF4-FFF2-40B4-BE49-F238E27FC236}">
                <a16:creationId xmlns="" xmlns:a16="http://schemas.microsoft.com/office/drawing/2014/main" id="{2E898AE0-B817-48DB-9976-758677586103}"/>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lang="en-IN"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IN"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27" name="Content Placeholder 2">
            <a:extLst>
              <a:ext uri="{FF2B5EF4-FFF2-40B4-BE49-F238E27FC236}">
                <a16:creationId xmlns="" xmlns:a16="http://schemas.microsoft.com/office/drawing/2014/main" id="{B6AD603E-DAFB-4B9F-83D0-9586E88C484D}"/>
              </a:ext>
            </a:extLst>
          </p:cNvPr>
          <p:cNvSpPr txBox="1">
            <a:spLocks/>
          </p:cNvSpPr>
          <p:nvPr/>
        </p:nvSpPr>
        <p:spPr>
          <a:xfrm>
            <a:off x="609917" y="1137921"/>
            <a:ext cx="10978515" cy="480568"/>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Clr>
                <a:srgbClr val="FFE600"/>
              </a:buClr>
              <a:buNone/>
            </a:pPr>
            <a:r>
              <a:rPr lang="el-GR" b="1" dirty="0">
                <a:solidFill>
                  <a:srgbClr val="FFE600"/>
                </a:solidFill>
                <a:latin typeface="Arial" panose="020B0604020202020204" pitchFamily="34" charset="0"/>
                <a:cs typeface="Arial" panose="020B0604020202020204" pitchFamily="34" charset="0"/>
              </a:rPr>
              <a:t>Απόφαση ΔΕΕ της 23ης Νοεμβρίου 2017, </a:t>
            </a:r>
            <a:r>
              <a:rPr lang="el-GR" b="1" dirty="0" err="1">
                <a:solidFill>
                  <a:srgbClr val="FFE600"/>
                </a:solidFill>
                <a:latin typeface="Arial" panose="020B0604020202020204" pitchFamily="34" charset="0"/>
                <a:cs typeface="Arial" panose="020B0604020202020204" pitchFamily="34" charset="0"/>
              </a:rPr>
              <a:t>Enzo</a:t>
            </a:r>
            <a:r>
              <a:rPr lang="el-GR" b="1" dirty="0">
                <a:solidFill>
                  <a:srgbClr val="FFE600"/>
                </a:solidFill>
                <a:latin typeface="Arial" panose="020B0604020202020204" pitchFamily="34" charset="0"/>
                <a:cs typeface="Arial" panose="020B0604020202020204" pitchFamily="34" charset="0"/>
              </a:rPr>
              <a:t> Di </a:t>
            </a:r>
            <a:r>
              <a:rPr lang="el-GR" b="1" dirty="0" err="1">
                <a:solidFill>
                  <a:srgbClr val="FFE600"/>
                </a:solidFill>
                <a:latin typeface="Arial" panose="020B0604020202020204" pitchFamily="34" charset="0"/>
                <a:cs typeface="Arial" panose="020B0604020202020204" pitchFamily="34" charset="0"/>
              </a:rPr>
              <a:t>Maura</a:t>
            </a:r>
            <a:r>
              <a:rPr lang="el-GR" b="1" dirty="0">
                <a:solidFill>
                  <a:srgbClr val="FFE600"/>
                </a:solidFill>
                <a:latin typeface="Arial" panose="020B0604020202020204" pitchFamily="34" charset="0"/>
                <a:cs typeface="Arial" panose="020B0604020202020204" pitchFamily="34" charset="0"/>
              </a:rPr>
              <a:t>, C-246/16 </a:t>
            </a:r>
          </a:p>
          <a:p>
            <a:pPr marL="0" marR="0" lvl="0" indent="0"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endParaRPr kumimoji="0" lang="el-GR" sz="2000" b="1"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endParaRPr>
          </a:p>
        </p:txBody>
      </p:sp>
      <p:sp>
        <p:nvSpPr>
          <p:cNvPr id="2" name="Rectangle 1">
            <a:extLst>
              <a:ext uri="{FF2B5EF4-FFF2-40B4-BE49-F238E27FC236}">
                <a16:creationId xmlns="" xmlns:a16="http://schemas.microsoft.com/office/drawing/2014/main" id="{898F9A81-3E01-4A3B-8E0B-DB6FCF62328A}"/>
              </a:ext>
            </a:extLst>
          </p:cNvPr>
          <p:cNvSpPr/>
          <p:nvPr/>
        </p:nvSpPr>
        <p:spPr>
          <a:xfrm>
            <a:off x="617221" y="2733409"/>
            <a:ext cx="5161787" cy="2585323"/>
          </a:xfrm>
          <a:prstGeom prst="rect">
            <a:avLst/>
          </a:prstGeom>
        </p:spPr>
        <p:txBody>
          <a:bodyPr wrap="square">
            <a:spAutoFit/>
          </a:bodyPr>
          <a:lstStyle/>
          <a:p>
            <a:pPr lvl="0" algn="ctr">
              <a:buClr>
                <a:srgbClr val="FFE600"/>
              </a:buClr>
            </a:pPr>
            <a:r>
              <a:rPr lang="el-GR" dirty="0">
                <a:solidFill>
                  <a:prstClr val="white"/>
                </a:solidFill>
                <a:latin typeface="Georgia" panose="02040502050405020303" pitchFamily="18" charset="0"/>
              </a:rPr>
              <a:t>Επιβάλλεται, όμως, η διαπίστωση ότι ο ίδιος σκοπός θα μπορούσε να επιτευχθεί και με την παροχή του δικαιώματος μειώσεως σε περίπτωση </a:t>
            </a:r>
            <a:r>
              <a:rPr lang="el-GR" dirty="0">
                <a:solidFill>
                  <a:schemeClr val="tx2"/>
                </a:solidFill>
                <a:latin typeface="Georgia" panose="02040502050405020303" pitchFamily="18" charset="0"/>
              </a:rPr>
              <a:t>κατά την οποία ο υποκείμενος στον φόρο επικαλείται ότι ευλόγως μπορεί να γίνει δεκτό ότι κατά πάσα πιθανότητα το χρέος δε θα εξοφληθεί, </a:t>
            </a:r>
            <a:r>
              <a:rPr lang="el-GR" dirty="0">
                <a:solidFill>
                  <a:prstClr val="white"/>
                </a:solidFill>
                <a:latin typeface="Georgia" panose="02040502050405020303" pitchFamily="18" charset="0"/>
              </a:rPr>
              <a:t>με δυνατότητα, πάντως, επανεκτιμήσεως της βάσης επιβολής του φόρου προς το υψηλότερο εάν υπάρξει καταβολή.  </a:t>
            </a:r>
            <a:endParaRPr lang="el-GR" dirty="0">
              <a:solidFill>
                <a:prstClr val="white"/>
              </a:solidFill>
            </a:endParaRPr>
          </a:p>
        </p:txBody>
      </p:sp>
      <p:sp>
        <p:nvSpPr>
          <p:cNvPr id="8" name="Rectangle 7">
            <a:extLst>
              <a:ext uri="{FF2B5EF4-FFF2-40B4-BE49-F238E27FC236}">
                <a16:creationId xmlns="" xmlns:a16="http://schemas.microsoft.com/office/drawing/2014/main" id="{5F3B551B-461E-4124-AB96-E05E3DAB6A11}"/>
              </a:ext>
            </a:extLst>
          </p:cNvPr>
          <p:cNvSpPr/>
          <p:nvPr/>
        </p:nvSpPr>
        <p:spPr>
          <a:xfrm>
            <a:off x="6194998" y="2707859"/>
            <a:ext cx="5356859" cy="2585323"/>
          </a:xfrm>
          <a:prstGeom prst="rect">
            <a:avLst/>
          </a:prstGeom>
        </p:spPr>
        <p:txBody>
          <a:bodyPr wrap="square">
            <a:spAutoFit/>
          </a:bodyPr>
          <a:lstStyle/>
          <a:p>
            <a:pPr lvl="0" algn="ctr">
              <a:buClr>
                <a:srgbClr val="FFE600"/>
              </a:buClr>
            </a:pPr>
            <a:r>
              <a:rPr lang="el-GR" dirty="0">
                <a:solidFill>
                  <a:prstClr val="white"/>
                </a:solidFill>
                <a:latin typeface="Georgia" panose="02040502050405020303" pitchFamily="18" charset="0"/>
              </a:rPr>
              <a:t>Σε τέτοια περίπτωση θα εναπόκειτο στις εθνικές αρχές να καθορίσουν, </a:t>
            </a:r>
            <a:r>
              <a:rPr lang="el-GR" dirty="0">
                <a:solidFill>
                  <a:schemeClr val="tx2"/>
                </a:solidFill>
                <a:latin typeface="Georgia" panose="02040502050405020303" pitchFamily="18" charset="0"/>
              </a:rPr>
              <a:t>τηρουμένης της αρχής </a:t>
            </a:r>
            <a:r>
              <a:rPr lang="en-US" dirty="0">
                <a:solidFill>
                  <a:schemeClr val="tx2"/>
                </a:solidFill>
                <a:latin typeface="Georgia" panose="02040502050405020303" pitchFamily="18" charset="0"/>
              </a:rPr>
              <a:t/>
            </a:r>
            <a:br>
              <a:rPr lang="en-US" dirty="0">
                <a:solidFill>
                  <a:schemeClr val="tx2"/>
                </a:solidFill>
                <a:latin typeface="Georgia" panose="02040502050405020303" pitchFamily="18" charset="0"/>
              </a:rPr>
            </a:br>
            <a:r>
              <a:rPr lang="el-GR" dirty="0">
                <a:solidFill>
                  <a:schemeClr val="tx2"/>
                </a:solidFill>
                <a:latin typeface="Georgia" panose="02040502050405020303" pitchFamily="18" charset="0"/>
              </a:rPr>
              <a:t>της αναλογικότητας και υπό την προϋπόθεση δικαστικού ελέγχου, τα αποδεικτικά στοιχεία που πρέπει να προσκομίσει ο υποκείμενος στο φόρο για να αποδείξει την ιδιαιτέρως πιθανή παρατεταμένη χρονική διάρκεια της μη καταβολής,</a:t>
            </a:r>
            <a:r>
              <a:rPr lang="el-GR" dirty="0">
                <a:solidFill>
                  <a:prstClr val="white"/>
                </a:solidFill>
                <a:latin typeface="Georgia" panose="02040502050405020303" pitchFamily="18" charset="0"/>
              </a:rPr>
              <a:t> αναλόγως των ιδιαιτεροτήτων </a:t>
            </a:r>
            <a:r>
              <a:rPr lang="en-US" dirty="0">
                <a:solidFill>
                  <a:prstClr val="white"/>
                </a:solidFill>
                <a:latin typeface="Georgia" panose="02040502050405020303" pitchFamily="18" charset="0"/>
              </a:rPr>
              <a:t/>
            </a:r>
            <a:br>
              <a:rPr lang="en-US" dirty="0">
                <a:solidFill>
                  <a:prstClr val="white"/>
                </a:solidFill>
                <a:latin typeface="Georgia" panose="02040502050405020303" pitchFamily="18" charset="0"/>
              </a:rPr>
            </a:br>
            <a:r>
              <a:rPr lang="el-GR" dirty="0">
                <a:solidFill>
                  <a:prstClr val="white"/>
                </a:solidFill>
                <a:latin typeface="Georgia" panose="02040502050405020303" pitchFamily="18" charset="0"/>
              </a:rPr>
              <a:t>του εφαρμοστέου εθνικού δικαίου. </a:t>
            </a:r>
            <a:endParaRPr lang="el-GR" dirty="0">
              <a:solidFill>
                <a:prstClr val="white"/>
              </a:solidFill>
            </a:endParaRPr>
          </a:p>
        </p:txBody>
      </p:sp>
      <p:sp>
        <p:nvSpPr>
          <p:cNvPr id="3" name="Rectangle 2">
            <a:extLst>
              <a:ext uri="{FF2B5EF4-FFF2-40B4-BE49-F238E27FC236}">
                <a16:creationId xmlns="" xmlns:a16="http://schemas.microsoft.com/office/drawing/2014/main" id="{04DAFE76-6D4E-4A79-BA2A-6AB423A8C0B6}"/>
              </a:ext>
            </a:extLst>
          </p:cNvPr>
          <p:cNvSpPr/>
          <p:nvPr/>
        </p:nvSpPr>
        <p:spPr>
          <a:xfrm>
            <a:off x="694806" y="5594342"/>
            <a:ext cx="1426994" cy="369332"/>
          </a:xfrm>
          <a:prstGeom prst="rect">
            <a:avLst/>
          </a:prstGeom>
        </p:spPr>
        <p:txBody>
          <a:bodyPr wrap="none">
            <a:spAutoFit/>
          </a:bodyPr>
          <a:lstStyle/>
          <a:p>
            <a:r>
              <a:rPr lang="el-GR" dirty="0">
                <a:solidFill>
                  <a:prstClr val="white"/>
                </a:solidFill>
              </a:rPr>
              <a:t>(Σκέψη 27) </a:t>
            </a:r>
            <a:endParaRPr lang="el-GR" dirty="0"/>
          </a:p>
        </p:txBody>
      </p:sp>
      <p:sp>
        <p:nvSpPr>
          <p:cNvPr id="10" name="Rectangle 9">
            <a:extLst>
              <a:ext uri="{FF2B5EF4-FFF2-40B4-BE49-F238E27FC236}">
                <a16:creationId xmlns="" xmlns:a16="http://schemas.microsoft.com/office/drawing/2014/main" id="{D141508F-887D-4D68-A336-A78DEFA0A731}"/>
              </a:ext>
            </a:extLst>
          </p:cNvPr>
          <p:cNvSpPr/>
          <p:nvPr/>
        </p:nvSpPr>
        <p:spPr>
          <a:xfrm>
            <a:off x="6370182" y="5594342"/>
            <a:ext cx="1426994" cy="369332"/>
          </a:xfrm>
          <a:prstGeom prst="rect">
            <a:avLst/>
          </a:prstGeom>
        </p:spPr>
        <p:txBody>
          <a:bodyPr wrap="none">
            <a:spAutoFit/>
          </a:bodyPr>
          <a:lstStyle/>
          <a:p>
            <a:r>
              <a:rPr lang="el-GR" dirty="0">
                <a:solidFill>
                  <a:prstClr val="white"/>
                </a:solidFill>
              </a:rPr>
              <a:t>(Σκέψη 27) </a:t>
            </a:r>
            <a:endParaRPr lang="el-GR" dirty="0"/>
          </a:p>
        </p:txBody>
      </p:sp>
      <p:sp>
        <p:nvSpPr>
          <p:cNvPr id="6" name="Double Bracket 5">
            <a:extLst>
              <a:ext uri="{FF2B5EF4-FFF2-40B4-BE49-F238E27FC236}">
                <a16:creationId xmlns="" xmlns:a16="http://schemas.microsoft.com/office/drawing/2014/main" id="{9088C184-6116-458F-A6C4-9F41983B3280}"/>
              </a:ext>
            </a:extLst>
          </p:cNvPr>
          <p:cNvSpPr/>
          <p:nvPr/>
        </p:nvSpPr>
        <p:spPr>
          <a:xfrm rot="5400000">
            <a:off x="1887300" y="1594690"/>
            <a:ext cx="2736056" cy="4864484"/>
          </a:xfrm>
          <a:prstGeom prst="bracketPair">
            <a:avLst>
              <a:gd name="adj" fmla="val 0"/>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2" name="Double Bracket 11">
            <a:extLst>
              <a:ext uri="{FF2B5EF4-FFF2-40B4-BE49-F238E27FC236}">
                <a16:creationId xmlns="" xmlns:a16="http://schemas.microsoft.com/office/drawing/2014/main" id="{9E0F6EE6-0398-4F93-8E49-EB83B7F087C7}"/>
              </a:ext>
            </a:extLst>
          </p:cNvPr>
          <p:cNvSpPr/>
          <p:nvPr/>
        </p:nvSpPr>
        <p:spPr>
          <a:xfrm rot="5400000">
            <a:off x="7535120" y="1603834"/>
            <a:ext cx="2736056" cy="4864484"/>
          </a:xfrm>
          <a:prstGeom prst="bracketPair">
            <a:avLst>
              <a:gd name="adj" fmla="val 0"/>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4003174531"/>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 xmlns:a16="http://schemas.microsoft.com/office/drawing/2014/main" id="{494B3E71-048E-46AC-BC74-6605127A4AFE}"/>
              </a:ext>
            </a:extLst>
          </p:cNvPr>
          <p:cNvGraphicFramePr>
            <a:graphicFrameLocks noChangeAspect="1"/>
          </p:cNvGraphicFramePr>
          <p:nvPr>
            <p:custDataLst>
              <p:tags r:id="rId2"/>
            </p:custDataLst>
            <p:extLst>
              <p:ext uri="{D42A27DB-BD31-4B8C-83A1-F6EECF244321}">
                <p14:modId xmlns:p14="http://schemas.microsoft.com/office/powerpoint/2010/main" val="8284732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216" name="think-cell Slide" r:id="rId5" imgW="473" imgH="473" progId="TCLayout.ActiveDocument.1">
                  <p:embed/>
                </p:oleObj>
              </mc:Choice>
              <mc:Fallback>
                <p:oleObj name="think-cell Slide" r:id="rId5" imgW="473" imgH="473" progId="TCLayout.ActiveDocument.1">
                  <p:embed/>
                  <p:pic>
                    <p:nvPicPr>
                      <p:cNvPr id="22" name="Object 21" hidden="1">
                        <a:extLst>
                          <a:ext uri="{FF2B5EF4-FFF2-40B4-BE49-F238E27FC236}">
                            <a16:creationId xmlns="" xmlns:a16="http://schemas.microsoft.com/office/drawing/2014/main" id="{494B3E71-048E-46AC-BC74-6605127A4AF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Rectangle 20" hidden="1">
            <a:extLst>
              <a:ext uri="{FF2B5EF4-FFF2-40B4-BE49-F238E27FC236}">
                <a16:creationId xmlns="" xmlns:a16="http://schemas.microsoft.com/office/drawing/2014/main" id="{DBE2608F-5DDF-408F-B19E-69B2EC803CD0}"/>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lnSpc>
                <a:spcPct val="85000"/>
              </a:lnSpc>
              <a:spcBef>
                <a:spcPct val="0"/>
              </a:spcBef>
              <a:spcAft>
                <a:spcPct val="0"/>
              </a:spcAft>
              <a:defRPr/>
            </a:pPr>
            <a:endParaRPr kumimoji="0" lang="el-GR" sz="2200" u="none" strike="noStrike" kern="1200" cap="none" spc="0" normalizeH="0" noProof="0" dirty="0">
              <a:ln>
                <a:noFill/>
              </a:ln>
              <a:solidFill>
                <a:srgbClr val="2E2E38"/>
              </a:solidFill>
              <a:effectLst/>
              <a:uLnTx/>
              <a:uFillTx/>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itle 3"/>
          <p:cNvSpPr>
            <a:spLocks noGrp="1"/>
          </p:cNvSpPr>
          <p:nvPr>
            <p:ph type="title"/>
          </p:nvPr>
        </p:nvSpPr>
        <p:spPr/>
        <p:txBody>
          <a:bodyPr>
            <a:normAutofit fontScale="90000"/>
          </a:bodyPr>
          <a:lstStyle/>
          <a:p>
            <a:r>
              <a:rPr lang="el-GR" dirty="0">
                <a:latin typeface="Arial" panose="020B0604020202020204" pitchFamily="34" charset="0"/>
              </a:rPr>
              <a:t>Μείωση φορολογητέας βάσης ΦΠΑ στις ανεξόφλητες απαιτήσεις </a:t>
            </a:r>
            <a:br>
              <a:rPr lang="el-GR" dirty="0">
                <a:latin typeface="Arial" panose="020B0604020202020204" pitchFamily="34" charset="0"/>
              </a:rPr>
            </a:br>
            <a:r>
              <a:rPr lang="el-GR" dirty="0">
                <a:latin typeface="Arial" panose="020B0604020202020204" pitchFamily="34" charset="0"/>
              </a:rPr>
              <a:t>Η Νομολογία ΔΕΕ</a:t>
            </a:r>
            <a:endParaRPr lang="en-US" dirty="0">
              <a:latin typeface="Arial" panose="020B0604020202020204" pitchFamily="34" charset="0"/>
            </a:endParaRPr>
          </a:p>
        </p:txBody>
      </p:sp>
      <p:sp>
        <p:nvSpPr>
          <p:cNvPr id="5" name="Slide Number Placeholder 4">
            <a:extLst>
              <a:ext uri="{FF2B5EF4-FFF2-40B4-BE49-F238E27FC236}">
                <a16:creationId xmlns="" xmlns:a16="http://schemas.microsoft.com/office/drawing/2014/main" id="{2E898AE0-B817-48DB-9976-758677586103}"/>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lang="en-IN"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IN"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27" name="Content Placeholder 2">
            <a:extLst>
              <a:ext uri="{FF2B5EF4-FFF2-40B4-BE49-F238E27FC236}">
                <a16:creationId xmlns="" xmlns:a16="http://schemas.microsoft.com/office/drawing/2014/main" id="{B6AD603E-DAFB-4B9F-83D0-9586E88C484D}"/>
              </a:ext>
            </a:extLst>
          </p:cNvPr>
          <p:cNvSpPr txBox="1">
            <a:spLocks/>
          </p:cNvSpPr>
          <p:nvPr/>
        </p:nvSpPr>
        <p:spPr>
          <a:xfrm>
            <a:off x="609917" y="1137921"/>
            <a:ext cx="10978515" cy="407416"/>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Clr>
                <a:srgbClr val="FFE600"/>
              </a:buClr>
              <a:buNone/>
            </a:pPr>
            <a:r>
              <a:rPr lang="el-GR" b="1" dirty="0">
                <a:solidFill>
                  <a:srgbClr val="FFE600"/>
                </a:solidFill>
                <a:latin typeface="Arial" panose="020B0604020202020204" pitchFamily="34" charset="0"/>
                <a:cs typeface="Arial" panose="020B0604020202020204" pitchFamily="34" charset="0"/>
              </a:rPr>
              <a:t>Απόφαση ΔΕΕ της 22ας Φεβρουαρίου 2018, Τ2, C-396/16</a:t>
            </a:r>
            <a:endParaRPr lang="en-US" b="1" dirty="0">
              <a:solidFill>
                <a:srgbClr val="FFE600"/>
              </a:solidFill>
              <a:latin typeface="Arial" panose="020B0604020202020204" pitchFamily="34" charset="0"/>
              <a:cs typeface="Arial" panose="020B0604020202020204" pitchFamily="34" charset="0"/>
            </a:endParaRPr>
          </a:p>
          <a:p>
            <a:pPr marL="0" lvl="0" indent="0">
              <a:buClr>
                <a:srgbClr val="FFE600"/>
              </a:buClr>
              <a:buNone/>
            </a:pPr>
            <a:endParaRPr lang="en-US" b="1" dirty="0">
              <a:solidFill>
                <a:srgbClr val="FFE600"/>
              </a:solidFill>
              <a:latin typeface="Arial" panose="020B0604020202020204" pitchFamily="34" charset="0"/>
              <a:cs typeface="Arial" panose="020B0604020202020204" pitchFamily="34" charset="0"/>
            </a:endParaRPr>
          </a:p>
          <a:p>
            <a:pPr marL="0" lvl="0" indent="0">
              <a:buClr>
                <a:srgbClr val="FFE600"/>
              </a:buClr>
              <a:buNone/>
            </a:pPr>
            <a:endParaRPr lang="en-US" b="1" dirty="0">
              <a:solidFill>
                <a:srgbClr val="FFE600"/>
              </a:solidFill>
              <a:latin typeface="Arial" panose="020B0604020202020204" pitchFamily="34" charset="0"/>
              <a:cs typeface="Arial" panose="020B0604020202020204" pitchFamily="34" charset="0"/>
            </a:endParaRPr>
          </a:p>
          <a:p>
            <a:pPr lvl="0"/>
            <a:r>
              <a:rPr lang="el-GR" dirty="0">
                <a:latin typeface="Arial" panose="020B0604020202020204" pitchFamily="34" charset="0"/>
                <a:cs typeface="Arial" panose="020B0604020202020204" pitchFamily="34" charset="0"/>
              </a:rPr>
              <a:t>Διόρθωση του φόρου εισροών που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εξέπεσε αρχικά ο αντισυμβαλλόμενος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και εκ των υστέρων αφερέγγυος οφειλέτης,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ώστε να αντιμετωπίζεται το ενδεχόμενο </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l-GR" dirty="0">
                <a:latin typeface="Arial" panose="020B0604020202020204" pitchFamily="34" charset="0"/>
                <a:cs typeface="Arial" panose="020B0604020202020204" pitchFamily="34" charset="0"/>
              </a:rPr>
              <a:t>διπλής έκπτωσης. </a:t>
            </a:r>
          </a:p>
        </p:txBody>
      </p:sp>
      <p:sp>
        <p:nvSpPr>
          <p:cNvPr id="7" name="TextBox 6">
            <a:extLst>
              <a:ext uri="{FF2B5EF4-FFF2-40B4-BE49-F238E27FC236}">
                <a16:creationId xmlns="" xmlns:a16="http://schemas.microsoft.com/office/drawing/2014/main" id="{440ADCC4-3EF9-46A1-95B0-D2D5A0F06C2C}"/>
              </a:ext>
            </a:extLst>
          </p:cNvPr>
          <p:cNvSpPr txBox="1"/>
          <p:nvPr/>
        </p:nvSpPr>
        <p:spPr>
          <a:xfrm>
            <a:off x="8671424" y="1277194"/>
            <a:ext cx="886968" cy="220829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6600" dirty="0">
                <a:solidFill>
                  <a:schemeClr val="tx2"/>
                </a:solidFill>
                <a:latin typeface="Georgia" panose="02040502050405020303" pitchFamily="18" charset="0"/>
              </a:rPr>
              <a:t>“</a:t>
            </a:r>
            <a:endParaRPr lang="el-GR" sz="16600" dirty="0" err="1">
              <a:solidFill>
                <a:schemeClr val="tx2"/>
              </a:solidFill>
              <a:latin typeface="Georgia" panose="02040502050405020303" pitchFamily="18" charset="0"/>
            </a:endParaRPr>
          </a:p>
        </p:txBody>
      </p:sp>
      <p:sp>
        <p:nvSpPr>
          <p:cNvPr id="8" name="Rectangle 7">
            <a:extLst>
              <a:ext uri="{FF2B5EF4-FFF2-40B4-BE49-F238E27FC236}">
                <a16:creationId xmlns="" xmlns:a16="http://schemas.microsoft.com/office/drawing/2014/main" id="{E8D92781-BE84-49A9-BCEB-26E06E30E48E}"/>
              </a:ext>
            </a:extLst>
          </p:cNvPr>
          <p:cNvSpPr/>
          <p:nvPr/>
        </p:nvSpPr>
        <p:spPr>
          <a:xfrm>
            <a:off x="6406758" y="2244794"/>
            <a:ext cx="5356859" cy="2554545"/>
          </a:xfrm>
          <a:prstGeom prst="rect">
            <a:avLst/>
          </a:prstGeom>
        </p:spPr>
        <p:txBody>
          <a:bodyPr wrap="square">
            <a:spAutoFit/>
          </a:bodyPr>
          <a:lstStyle/>
          <a:p>
            <a:pPr lvl="0" algn="ctr">
              <a:buClr>
                <a:srgbClr val="FFE600"/>
              </a:buClr>
            </a:pPr>
            <a:r>
              <a:rPr lang="el-GR" sz="1600" dirty="0">
                <a:solidFill>
                  <a:prstClr val="white"/>
                </a:solidFill>
                <a:latin typeface="Georgia" panose="02040502050405020303" pitchFamily="18" charset="0"/>
              </a:rPr>
              <a:t>Ενώ το άρθρο 90 της οδηγίας διέπει το δικαίωμα του προμηθευτή να μειώνει τη βάση επιβολής του φόρου οσάκις, μετά την πραγματοποίηση της πράξεως, δεν λαμβάνει την αντιπαροχή ή λαμβάνει μόνον ένα μέρος αυτής, </a:t>
            </a:r>
            <a:r>
              <a:rPr lang="el-GR" sz="1600" dirty="0">
                <a:solidFill>
                  <a:schemeClr val="tx2"/>
                </a:solidFill>
                <a:latin typeface="Georgia" panose="02040502050405020303" pitchFamily="18" charset="0"/>
              </a:rPr>
              <a:t>το άρθρο 185 της εν λόγω οδηγίας αφορά το διακανονισμό των εκπτώσεων που είχε αρχικώς πραγματοποιήσει ο αντισυμβαλλόμενος στην ίδια εμπορική συναλλαγή. </a:t>
            </a:r>
            <a:r>
              <a:rPr lang="el-GR" sz="1600" dirty="0">
                <a:solidFill>
                  <a:prstClr val="white"/>
                </a:solidFill>
                <a:latin typeface="Georgia" panose="02040502050405020303" pitchFamily="18" charset="0"/>
              </a:rPr>
              <a:t>Επομένως, τα δύο αυτά άρθρα αποτελούν τις δύο όψεις </a:t>
            </a:r>
            <a:r>
              <a:rPr lang="el-GR" sz="1600" dirty="0" smtClean="0">
                <a:solidFill>
                  <a:prstClr val="white"/>
                </a:solidFill>
                <a:latin typeface="Georgia" panose="02040502050405020303" pitchFamily="18" charset="0"/>
              </a:rPr>
              <a:t>μιας </a:t>
            </a:r>
            <a:r>
              <a:rPr lang="el-GR" sz="1600" dirty="0">
                <a:solidFill>
                  <a:prstClr val="white"/>
                </a:solidFill>
                <a:latin typeface="Georgia" panose="02040502050405020303" pitchFamily="18" charset="0"/>
              </a:rPr>
              <a:t>και της αυτής οικονομικής πράξεως και πρέπει να ερμηνεύονται με λογική συνέπεια. </a:t>
            </a:r>
            <a:endParaRPr lang="el-GR" sz="1600" dirty="0">
              <a:solidFill>
                <a:prstClr val="white"/>
              </a:solidFill>
            </a:endParaRPr>
          </a:p>
        </p:txBody>
      </p:sp>
      <p:sp>
        <p:nvSpPr>
          <p:cNvPr id="9" name="Rectangle 8">
            <a:extLst>
              <a:ext uri="{FF2B5EF4-FFF2-40B4-BE49-F238E27FC236}">
                <a16:creationId xmlns="" xmlns:a16="http://schemas.microsoft.com/office/drawing/2014/main" id="{713A7B68-4012-4136-A2FF-4FBBADF5B9E2}"/>
              </a:ext>
            </a:extLst>
          </p:cNvPr>
          <p:cNvSpPr/>
          <p:nvPr/>
        </p:nvSpPr>
        <p:spPr>
          <a:xfrm>
            <a:off x="6581942" y="5117613"/>
            <a:ext cx="3060390" cy="369332"/>
          </a:xfrm>
          <a:prstGeom prst="rect">
            <a:avLst/>
          </a:prstGeom>
        </p:spPr>
        <p:txBody>
          <a:bodyPr wrap="none">
            <a:spAutoFit/>
          </a:bodyPr>
          <a:lstStyle/>
          <a:p>
            <a:r>
              <a:rPr lang="el-GR" dirty="0">
                <a:solidFill>
                  <a:prstClr val="white"/>
                </a:solidFill>
              </a:rPr>
              <a:t>(Σκέψη 35, Τ2, </a:t>
            </a:r>
            <a:r>
              <a:rPr lang="en-US" dirty="0">
                <a:solidFill>
                  <a:prstClr val="white"/>
                </a:solidFill>
              </a:rPr>
              <a:t>C-396/16) </a:t>
            </a:r>
            <a:endParaRPr lang="el-GR" dirty="0"/>
          </a:p>
        </p:txBody>
      </p:sp>
      <p:sp>
        <p:nvSpPr>
          <p:cNvPr id="10" name="Double Bracket 9">
            <a:extLst>
              <a:ext uri="{FF2B5EF4-FFF2-40B4-BE49-F238E27FC236}">
                <a16:creationId xmlns="" xmlns:a16="http://schemas.microsoft.com/office/drawing/2014/main" id="{A75218E0-60F8-4B92-954A-5D2ABC45B4E6}"/>
              </a:ext>
            </a:extLst>
          </p:cNvPr>
          <p:cNvSpPr/>
          <p:nvPr/>
        </p:nvSpPr>
        <p:spPr>
          <a:xfrm rot="5400000">
            <a:off x="7752452" y="1074027"/>
            <a:ext cx="2724912" cy="4864484"/>
          </a:xfrm>
          <a:prstGeom prst="bracketPair">
            <a:avLst>
              <a:gd name="adj" fmla="val 0"/>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214867537"/>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 xmlns:a16="http://schemas.microsoft.com/office/drawing/2014/main" id="{494B3E71-048E-46AC-BC74-6605127A4AFE}"/>
              </a:ext>
            </a:extLst>
          </p:cNvPr>
          <p:cNvGraphicFramePr>
            <a:graphicFrameLocks noChangeAspect="1"/>
          </p:cNvGraphicFramePr>
          <p:nvPr>
            <p:custDataLst>
              <p:tags r:id="rId2"/>
            </p:custDataLst>
            <p:extLst>
              <p:ext uri="{D42A27DB-BD31-4B8C-83A1-F6EECF244321}">
                <p14:modId xmlns:p14="http://schemas.microsoft.com/office/powerpoint/2010/main" val="3025191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239" name="think-cell Slide" r:id="rId5" imgW="473" imgH="473" progId="TCLayout.ActiveDocument.1">
                  <p:embed/>
                </p:oleObj>
              </mc:Choice>
              <mc:Fallback>
                <p:oleObj name="think-cell Slide" r:id="rId5" imgW="473" imgH="473" progId="TCLayout.ActiveDocument.1">
                  <p:embed/>
                  <p:pic>
                    <p:nvPicPr>
                      <p:cNvPr id="22" name="Object 21" hidden="1">
                        <a:extLst>
                          <a:ext uri="{FF2B5EF4-FFF2-40B4-BE49-F238E27FC236}">
                            <a16:creationId xmlns="" xmlns:a16="http://schemas.microsoft.com/office/drawing/2014/main" id="{494B3E71-048E-46AC-BC74-6605127A4AF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Rectangle 20" hidden="1">
            <a:extLst>
              <a:ext uri="{FF2B5EF4-FFF2-40B4-BE49-F238E27FC236}">
                <a16:creationId xmlns="" xmlns:a16="http://schemas.microsoft.com/office/drawing/2014/main" id="{DBE2608F-5DDF-408F-B19E-69B2EC803CD0}"/>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lnSpc>
                <a:spcPct val="85000"/>
              </a:lnSpc>
              <a:spcBef>
                <a:spcPct val="0"/>
              </a:spcBef>
              <a:spcAft>
                <a:spcPct val="0"/>
              </a:spcAft>
              <a:defRPr/>
            </a:pPr>
            <a:endParaRPr kumimoji="0" lang="el-GR" sz="2200" u="none" strike="noStrike" kern="1200" cap="none" spc="0" normalizeH="0" noProof="0" dirty="0">
              <a:ln>
                <a:noFill/>
              </a:ln>
              <a:solidFill>
                <a:srgbClr val="2E2E38"/>
              </a:solidFill>
              <a:effectLst/>
              <a:uLnTx/>
              <a:uFillTx/>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itle 3"/>
          <p:cNvSpPr>
            <a:spLocks noGrp="1"/>
          </p:cNvSpPr>
          <p:nvPr>
            <p:ph type="title"/>
          </p:nvPr>
        </p:nvSpPr>
        <p:spPr/>
        <p:txBody>
          <a:bodyPr>
            <a:normAutofit fontScale="90000"/>
          </a:bodyPr>
          <a:lstStyle/>
          <a:p>
            <a:r>
              <a:rPr lang="el-GR" dirty="0">
                <a:latin typeface="Arial" panose="020B0604020202020204" pitchFamily="34" charset="0"/>
              </a:rPr>
              <a:t>Μείωση φορολογητέας βάσης ΦΠΑ στις ανεξόφλητες απαιτήσεις  </a:t>
            </a:r>
            <a:br>
              <a:rPr lang="el-GR" dirty="0">
                <a:latin typeface="Arial" panose="020B0604020202020204" pitchFamily="34" charset="0"/>
              </a:rPr>
            </a:br>
            <a:r>
              <a:rPr lang="el-GR" dirty="0">
                <a:latin typeface="Arial" panose="020B0604020202020204" pitchFamily="34" charset="0"/>
              </a:rPr>
              <a:t>Η Νομολογία ΔΕΕ</a:t>
            </a:r>
            <a:endParaRPr lang="en-US" dirty="0">
              <a:latin typeface="Arial" panose="020B0604020202020204" pitchFamily="34" charset="0"/>
            </a:endParaRPr>
          </a:p>
        </p:txBody>
      </p:sp>
      <p:sp>
        <p:nvSpPr>
          <p:cNvPr id="5" name="Slide Number Placeholder 4">
            <a:extLst>
              <a:ext uri="{FF2B5EF4-FFF2-40B4-BE49-F238E27FC236}">
                <a16:creationId xmlns="" xmlns:a16="http://schemas.microsoft.com/office/drawing/2014/main" id="{2E898AE0-B817-48DB-9976-758677586103}"/>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lang="en-IN"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IN"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27" name="Content Placeholder 2">
            <a:extLst>
              <a:ext uri="{FF2B5EF4-FFF2-40B4-BE49-F238E27FC236}">
                <a16:creationId xmlns="" xmlns:a16="http://schemas.microsoft.com/office/drawing/2014/main" id="{B6AD603E-DAFB-4B9F-83D0-9586E88C484D}"/>
              </a:ext>
            </a:extLst>
          </p:cNvPr>
          <p:cNvSpPr txBox="1">
            <a:spLocks/>
          </p:cNvSpPr>
          <p:nvPr/>
        </p:nvSpPr>
        <p:spPr>
          <a:xfrm>
            <a:off x="609917" y="1137920"/>
            <a:ext cx="10978515" cy="4834617"/>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Clr>
                <a:srgbClr val="FFE600"/>
              </a:buClr>
              <a:buNone/>
            </a:pPr>
            <a:r>
              <a:rPr lang="pt-BR" b="1" dirty="0">
                <a:solidFill>
                  <a:srgbClr val="FFE600"/>
                </a:solidFill>
                <a:latin typeface="Arial" panose="020B0604020202020204" pitchFamily="34" charset="0"/>
                <a:cs typeface="Arial" panose="020B0604020202020204" pitchFamily="34" charset="0"/>
              </a:rPr>
              <a:t>Απόφαση ΔΕΕ της 6ης Δεκεμβρίου 2018, Tratave – Tratamento de Aguas Residuais </a:t>
            </a:r>
            <a:br>
              <a:rPr lang="pt-BR" b="1" dirty="0">
                <a:solidFill>
                  <a:srgbClr val="FFE600"/>
                </a:solidFill>
                <a:latin typeface="Arial" panose="020B0604020202020204" pitchFamily="34" charset="0"/>
                <a:cs typeface="Arial" panose="020B0604020202020204" pitchFamily="34" charset="0"/>
              </a:rPr>
            </a:br>
            <a:r>
              <a:rPr lang="pt-BR" b="1" dirty="0">
                <a:solidFill>
                  <a:srgbClr val="FFE600"/>
                </a:solidFill>
                <a:latin typeface="Arial" panose="020B0604020202020204" pitchFamily="34" charset="0"/>
                <a:cs typeface="Arial" panose="020B0604020202020204" pitchFamily="34" charset="0"/>
              </a:rPr>
              <a:t>do Ave SA, C-672/17</a:t>
            </a:r>
          </a:p>
          <a:p>
            <a:pPr marL="0" marR="0" lvl="0" indent="0"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endParaRPr kumimoji="0" lang="el-GR" sz="2000" b="1"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FFE600"/>
              </a:buClr>
              <a:buSzPct val="110000"/>
              <a:buNone/>
              <a:tabLst/>
              <a:defRPr/>
            </a:pPr>
            <a:endParaRPr kumimoji="0" lang="el-GR" sz="20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DB6549C5-9684-4716-BBF8-B0F472DF2586}"/>
              </a:ext>
            </a:extLst>
          </p:cNvPr>
          <p:cNvSpPr txBox="1"/>
          <p:nvPr/>
        </p:nvSpPr>
        <p:spPr>
          <a:xfrm>
            <a:off x="5633972" y="2059195"/>
            <a:ext cx="886968" cy="220829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6600" dirty="0">
                <a:solidFill>
                  <a:schemeClr val="tx2"/>
                </a:solidFill>
                <a:latin typeface="Georgia" panose="02040502050405020303" pitchFamily="18" charset="0"/>
              </a:rPr>
              <a:t>“</a:t>
            </a:r>
            <a:endParaRPr lang="el-GR" sz="16600" dirty="0" err="1">
              <a:solidFill>
                <a:schemeClr val="tx2"/>
              </a:solidFill>
              <a:latin typeface="Georgia" panose="02040502050405020303" pitchFamily="18" charset="0"/>
            </a:endParaRPr>
          </a:p>
        </p:txBody>
      </p:sp>
      <p:sp>
        <p:nvSpPr>
          <p:cNvPr id="8" name="Rectangle 7">
            <a:extLst>
              <a:ext uri="{FF2B5EF4-FFF2-40B4-BE49-F238E27FC236}">
                <a16:creationId xmlns="" xmlns:a16="http://schemas.microsoft.com/office/drawing/2014/main" id="{D6CA711B-513D-468E-87EB-9B4D7AB3BCAB}"/>
              </a:ext>
            </a:extLst>
          </p:cNvPr>
          <p:cNvSpPr/>
          <p:nvPr/>
        </p:nvSpPr>
        <p:spPr>
          <a:xfrm>
            <a:off x="866520" y="3106684"/>
            <a:ext cx="10465307" cy="2031325"/>
          </a:xfrm>
          <a:prstGeom prst="rect">
            <a:avLst/>
          </a:prstGeom>
        </p:spPr>
        <p:txBody>
          <a:bodyPr wrap="square">
            <a:spAutoFit/>
          </a:bodyPr>
          <a:lstStyle/>
          <a:p>
            <a:pPr lvl="0" algn="ctr">
              <a:buClr>
                <a:srgbClr val="FFE600"/>
              </a:buClr>
            </a:pPr>
            <a:r>
              <a:rPr lang="el-GR" dirty="0">
                <a:solidFill>
                  <a:prstClr val="white"/>
                </a:solidFill>
                <a:latin typeface="Georgia" panose="02040502050405020303" pitchFamily="18" charset="0"/>
              </a:rPr>
              <a:t>Η αρχή της ουδετερότητας καθώς και τα άρθρα 90 και 273 της οδηγίας 2006/112/ΕΚ του Συμβουλίου… έχουν την έννοια ότι δεν αποκλείουν εθνική ρύθμιση, … η οποία προβλέπει ότι ο  υποκείμενος στον φόρο δεν μπορεί να προβεί σε μείωση της βάσης επιβολής του φόρου προστιθέμενης αξίας (ΦΠΑ), σε περίπτωση μη καταβολής της τιμής, </a:t>
            </a:r>
            <a:r>
              <a:rPr lang="el-GR" dirty="0">
                <a:solidFill>
                  <a:schemeClr val="tx2"/>
                </a:solidFill>
                <a:latin typeface="Georgia" panose="02040502050405020303" pitchFamily="18" charset="0"/>
              </a:rPr>
              <a:t>για όσο χρόνο δεν έχει γνωστοποιήσει προηγουμένως στον αποκτώντα το αγαθό ή την υπηρεσία,</a:t>
            </a:r>
            <a:r>
              <a:rPr lang="el-GR" dirty="0">
                <a:solidFill>
                  <a:prstClr val="white"/>
                </a:solidFill>
                <a:latin typeface="Georgia" panose="02040502050405020303" pitchFamily="18" charset="0"/>
              </a:rPr>
              <a:t> </a:t>
            </a:r>
            <a:r>
              <a:rPr lang="el-GR" dirty="0">
                <a:solidFill>
                  <a:srgbClr val="FFFFFF"/>
                </a:solidFill>
                <a:latin typeface="Georgia" panose="02040502050405020303" pitchFamily="18" charset="0"/>
              </a:rPr>
              <a:t>εφόσον αυτός είναι υποκείμενος στο φόρο</a:t>
            </a:r>
            <a:r>
              <a:rPr lang="el-GR" dirty="0">
                <a:solidFill>
                  <a:prstClr val="white"/>
                </a:solidFill>
                <a:latin typeface="Georgia" panose="02040502050405020303" pitchFamily="18" charset="0"/>
              </a:rPr>
              <a:t>, την πρόθεσή του να μηδενίσει ένα μέρος ή το σύνολο του ΦΠΑ, προκειμένου να διορθωθεί η έκπτωση του ποσού του ΦΠΑ στην οποία μπόρεσε να προβεί ο εν λόγω αποκτών. </a:t>
            </a:r>
            <a:endParaRPr lang="el-GR" dirty="0">
              <a:solidFill>
                <a:prstClr val="white"/>
              </a:solidFill>
            </a:endParaRPr>
          </a:p>
        </p:txBody>
      </p:sp>
      <p:sp>
        <p:nvSpPr>
          <p:cNvPr id="10" name="Double Bracket 9">
            <a:extLst>
              <a:ext uri="{FF2B5EF4-FFF2-40B4-BE49-F238E27FC236}">
                <a16:creationId xmlns="" xmlns:a16="http://schemas.microsoft.com/office/drawing/2014/main" id="{6E5B9026-664E-431A-AE0E-7CC30C8E0108}"/>
              </a:ext>
            </a:extLst>
          </p:cNvPr>
          <p:cNvSpPr/>
          <p:nvPr/>
        </p:nvSpPr>
        <p:spPr>
          <a:xfrm rot="5400000">
            <a:off x="4837442" y="-1145141"/>
            <a:ext cx="2480027" cy="10508741"/>
          </a:xfrm>
          <a:prstGeom prst="bracketPair">
            <a:avLst>
              <a:gd name="adj" fmla="val 0"/>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2893595127"/>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 xmlns:a16="http://schemas.microsoft.com/office/drawing/2014/main" id="{494B3E71-048E-46AC-BC74-6605127A4AFE}"/>
              </a:ext>
            </a:extLst>
          </p:cNvPr>
          <p:cNvGraphicFramePr>
            <a:graphicFrameLocks noChangeAspect="1"/>
          </p:cNvGraphicFramePr>
          <p:nvPr>
            <p:custDataLst>
              <p:tags r:id="rId2"/>
            </p:custDataLst>
            <p:extLst>
              <p:ext uri="{D42A27DB-BD31-4B8C-83A1-F6EECF244321}">
                <p14:modId xmlns:p14="http://schemas.microsoft.com/office/powerpoint/2010/main" val="19091693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62" name="think-cell Slide" r:id="rId5" imgW="473" imgH="473" progId="TCLayout.ActiveDocument.1">
                  <p:embed/>
                </p:oleObj>
              </mc:Choice>
              <mc:Fallback>
                <p:oleObj name="think-cell Slide" r:id="rId5" imgW="473" imgH="473" progId="TCLayout.ActiveDocument.1">
                  <p:embed/>
                  <p:pic>
                    <p:nvPicPr>
                      <p:cNvPr id="22" name="Object 21" hidden="1">
                        <a:extLst>
                          <a:ext uri="{FF2B5EF4-FFF2-40B4-BE49-F238E27FC236}">
                            <a16:creationId xmlns="" xmlns:a16="http://schemas.microsoft.com/office/drawing/2014/main" id="{494B3E71-048E-46AC-BC74-6605127A4AF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Rectangle 20" hidden="1">
            <a:extLst>
              <a:ext uri="{FF2B5EF4-FFF2-40B4-BE49-F238E27FC236}">
                <a16:creationId xmlns="" xmlns:a16="http://schemas.microsoft.com/office/drawing/2014/main" id="{DBE2608F-5DDF-408F-B19E-69B2EC803CD0}"/>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lnSpc>
                <a:spcPct val="85000"/>
              </a:lnSpc>
              <a:spcBef>
                <a:spcPct val="0"/>
              </a:spcBef>
              <a:spcAft>
                <a:spcPct val="0"/>
              </a:spcAft>
              <a:defRPr/>
            </a:pPr>
            <a:endParaRPr kumimoji="0" lang="el-GR" sz="2200" u="none" strike="noStrike" kern="1200" cap="none" spc="0" normalizeH="0" noProof="0" dirty="0">
              <a:ln>
                <a:noFill/>
              </a:ln>
              <a:solidFill>
                <a:srgbClr val="2E2E38"/>
              </a:solidFill>
              <a:effectLst/>
              <a:uLnTx/>
              <a:uFillTx/>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itle 3"/>
          <p:cNvSpPr>
            <a:spLocks noGrp="1"/>
          </p:cNvSpPr>
          <p:nvPr>
            <p:ph type="title"/>
          </p:nvPr>
        </p:nvSpPr>
        <p:spPr/>
        <p:txBody>
          <a:bodyPr>
            <a:normAutofit fontScale="90000"/>
          </a:bodyPr>
          <a:lstStyle/>
          <a:p>
            <a:r>
              <a:rPr lang="el-GR" dirty="0">
                <a:latin typeface="Arial" panose="020B0604020202020204" pitchFamily="34" charset="0"/>
              </a:rPr>
              <a:t>Μείωση φορολογητέας βάσης ΦΠΑ στις ανεξόφλητες απαιτήσεις  </a:t>
            </a:r>
            <a:br>
              <a:rPr lang="el-GR" dirty="0">
                <a:latin typeface="Arial" panose="020B0604020202020204" pitchFamily="34" charset="0"/>
              </a:rPr>
            </a:br>
            <a:r>
              <a:rPr lang="el-GR" dirty="0">
                <a:latin typeface="Arial" panose="020B0604020202020204" pitchFamily="34" charset="0"/>
              </a:rPr>
              <a:t>Η Νομολογία ΔΕΕ</a:t>
            </a:r>
            <a:endParaRPr lang="en-US" dirty="0">
              <a:latin typeface="Arial" panose="020B0604020202020204" pitchFamily="34" charset="0"/>
            </a:endParaRPr>
          </a:p>
        </p:txBody>
      </p:sp>
      <p:sp>
        <p:nvSpPr>
          <p:cNvPr id="5" name="Slide Number Placeholder 4">
            <a:extLst>
              <a:ext uri="{FF2B5EF4-FFF2-40B4-BE49-F238E27FC236}">
                <a16:creationId xmlns="" xmlns:a16="http://schemas.microsoft.com/office/drawing/2014/main" id="{2E898AE0-B817-48DB-9976-758677586103}"/>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lang="en-IN"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IN"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27" name="Content Placeholder 2">
            <a:extLst>
              <a:ext uri="{FF2B5EF4-FFF2-40B4-BE49-F238E27FC236}">
                <a16:creationId xmlns="" xmlns:a16="http://schemas.microsoft.com/office/drawing/2014/main" id="{B6AD603E-DAFB-4B9F-83D0-9586E88C484D}"/>
              </a:ext>
            </a:extLst>
          </p:cNvPr>
          <p:cNvSpPr txBox="1">
            <a:spLocks/>
          </p:cNvSpPr>
          <p:nvPr/>
        </p:nvSpPr>
        <p:spPr>
          <a:xfrm>
            <a:off x="609917" y="1137920"/>
            <a:ext cx="10978515" cy="4834617"/>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Clr>
                <a:srgbClr val="FFE600"/>
              </a:buClr>
              <a:buNone/>
            </a:pPr>
            <a:r>
              <a:rPr lang="pt-BR" b="1" dirty="0">
                <a:solidFill>
                  <a:srgbClr val="FFE600"/>
                </a:solidFill>
                <a:latin typeface="Arial" panose="020B0604020202020204" pitchFamily="34" charset="0"/>
                <a:cs typeface="Arial" panose="020B0604020202020204" pitchFamily="34" charset="0"/>
              </a:rPr>
              <a:t>Απόφαση ΔΕΕ της 6ης Δεκεμβρίου 2018, Tratave – Tratamento de Aguas </a:t>
            </a:r>
            <a:br>
              <a:rPr lang="pt-BR" b="1" dirty="0">
                <a:solidFill>
                  <a:srgbClr val="FFE600"/>
                </a:solidFill>
                <a:latin typeface="Arial" panose="020B0604020202020204" pitchFamily="34" charset="0"/>
                <a:cs typeface="Arial" panose="020B0604020202020204" pitchFamily="34" charset="0"/>
              </a:rPr>
            </a:br>
            <a:r>
              <a:rPr lang="pt-BR" b="1" dirty="0">
                <a:solidFill>
                  <a:srgbClr val="FFE600"/>
                </a:solidFill>
                <a:latin typeface="Arial" panose="020B0604020202020204" pitchFamily="34" charset="0"/>
                <a:cs typeface="Arial" panose="020B0604020202020204" pitchFamily="34" charset="0"/>
              </a:rPr>
              <a:t>Residuais do Ave SA, C-672/17</a:t>
            </a:r>
          </a:p>
          <a:p>
            <a:pPr marL="0" marR="0" lvl="0" indent="0"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endParaRPr kumimoji="0" lang="el-GR" sz="2000" b="1"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endParaRPr>
          </a:p>
          <a:p>
            <a:pPr lvl="0">
              <a:buClr>
                <a:srgbClr val="FFE600"/>
              </a:buClr>
            </a:pPr>
            <a:r>
              <a:rPr lang="el-GR" dirty="0">
                <a:solidFill>
                  <a:prstClr val="white"/>
                </a:solidFill>
                <a:latin typeface="Arial" panose="020B0604020202020204" pitchFamily="34" charset="0"/>
                <a:cs typeface="Arial" panose="020B0604020202020204" pitchFamily="34" charset="0"/>
              </a:rPr>
              <a:t>Η συμμόρφωση με την εν λόγω υποχρέωση δίνει τη δυνατότητα επιστροφής του </a:t>
            </a:r>
            <a:r>
              <a:rPr lang="en-US" dirty="0">
                <a:solidFill>
                  <a:prstClr val="white"/>
                </a:solidFill>
                <a:latin typeface="Arial" panose="020B0604020202020204" pitchFamily="34" charset="0"/>
                <a:cs typeface="Arial" panose="020B0604020202020204" pitchFamily="34" charset="0"/>
              </a:rPr>
              <a:t/>
            </a:r>
            <a:br>
              <a:rPr lang="en-US" dirty="0">
                <a:solidFill>
                  <a:prstClr val="white"/>
                </a:solidFill>
                <a:latin typeface="Arial" panose="020B0604020202020204" pitchFamily="34" charset="0"/>
                <a:cs typeface="Arial" panose="020B0604020202020204" pitchFamily="34" charset="0"/>
              </a:rPr>
            </a:br>
            <a:r>
              <a:rPr lang="el-GR" dirty="0">
                <a:solidFill>
                  <a:prstClr val="white"/>
                </a:solidFill>
                <a:latin typeface="Arial" panose="020B0604020202020204" pitchFamily="34" charset="0"/>
                <a:cs typeface="Arial" panose="020B0604020202020204" pitchFamily="34" charset="0"/>
              </a:rPr>
              <a:t>συνόλου του ποσού ΦΠΑ (έλεγχος αρχής ουδετερότητας - Σκέψη 39). </a:t>
            </a:r>
          </a:p>
          <a:p>
            <a:pPr lvl="0">
              <a:buClr>
                <a:srgbClr val="FFE600"/>
              </a:buClr>
            </a:pPr>
            <a:endParaRPr lang="el-GR" dirty="0">
              <a:solidFill>
                <a:prstClr val="white"/>
              </a:solidFill>
              <a:latin typeface="Arial" panose="020B0604020202020204" pitchFamily="34" charset="0"/>
              <a:cs typeface="Arial" panose="020B0604020202020204" pitchFamily="34" charset="0"/>
            </a:endParaRPr>
          </a:p>
          <a:p>
            <a:pPr lvl="0">
              <a:buClr>
                <a:srgbClr val="FFE600"/>
              </a:buClr>
            </a:pPr>
            <a:r>
              <a:rPr lang="el-GR" dirty="0">
                <a:solidFill>
                  <a:prstClr val="white"/>
                </a:solidFill>
                <a:latin typeface="Arial" panose="020B0604020202020204" pitchFamily="34" charset="0"/>
                <a:cs typeface="Arial" panose="020B0604020202020204" pitchFamily="34" charset="0"/>
              </a:rPr>
              <a:t>Προκύπτει, επομένως, ότι μια τέτοια υποχρέωση δεν είναι υπερβολικά επαχθής, καθόσον δεν απαιτεί ιδιαίτερες διατυπώσεις (έλεγχος αρχής αναλογικότητας – Σκέψη 41). </a:t>
            </a:r>
          </a:p>
          <a:p>
            <a:pPr lvl="0">
              <a:buClr>
                <a:srgbClr val="FFE600"/>
              </a:buClr>
            </a:pPr>
            <a:endParaRPr lang="el-GR" dirty="0">
              <a:solidFill>
                <a:prstClr val="white"/>
              </a:solidFill>
              <a:latin typeface="Arial" panose="020B0604020202020204" pitchFamily="34" charset="0"/>
              <a:cs typeface="Arial" panose="020B0604020202020204" pitchFamily="34" charset="0"/>
            </a:endParaRPr>
          </a:p>
          <a:p>
            <a:pPr lvl="0">
              <a:buClr>
                <a:srgbClr val="FFE600"/>
              </a:buClr>
            </a:pPr>
            <a:r>
              <a:rPr lang="el-GR" dirty="0">
                <a:solidFill>
                  <a:prstClr val="white"/>
                </a:solidFill>
                <a:latin typeface="Arial" panose="020B0604020202020204" pitchFamily="34" charset="0"/>
                <a:cs typeface="Arial" panose="020B0604020202020204" pitchFamily="34" charset="0"/>
              </a:rPr>
              <a:t>Παρέχει στο κράτος τη δυνατότητα να ενεργήσει εγκαίρως για την ανάκτηση του ΦΠΑ εισροών από τον αφερέγγυο οφειλέτη (ορθή είσπραξη ΦΠΑ – αποφυγή απάτης και αποτροπή κινδύνου απώλειας φορολογικών εσόδων – Σκέψη 38). </a:t>
            </a:r>
          </a:p>
        </p:txBody>
      </p:sp>
    </p:spTree>
    <p:extLst>
      <p:ext uri="{BB962C8B-B14F-4D97-AF65-F5344CB8AC3E}">
        <p14:creationId xmlns:p14="http://schemas.microsoft.com/office/powerpoint/2010/main" val="2633540211"/>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 xmlns:a16="http://schemas.microsoft.com/office/drawing/2014/main" id="{494B3E71-048E-46AC-BC74-6605127A4AFE}"/>
              </a:ext>
            </a:extLst>
          </p:cNvPr>
          <p:cNvGraphicFramePr>
            <a:graphicFrameLocks noChangeAspect="1"/>
          </p:cNvGraphicFramePr>
          <p:nvPr>
            <p:custDataLst>
              <p:tags r:id="rId2"/>
            </p:custDataLst>
            <p:extLst>
              <p:ext uri="{D42A27DB-BD31-4B8C-83A1-F6EECF244321}">
                <p14:modId xmlns:p14="http://schemas.microsoft.com/office/powerpoint/2010/main" val="2947076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86" name="think-cell Slide" r:id="rId5" imgW="473" imgH="473" progId="TCLayout.ActiveDocument.1">
                  <p:embed/>
                </p:oleObj>
              </mc:Choice>
              <mc:Fallback>
                <p:oleObj name="think-cell Slide" r:id="rId5" imgW="473" imgH="473" progId="TCLayout.ActiveDocument.1">
                  <p:embed/>
                  <p:pic>
                    <p:nvPicPr>
                      <p:cNvPr id="22" name="Object 21" hidden="1">
                        <a:extLst>
                          <a:ext uri="{FF2B5EF4-FFF2-40B4-BE49-F238E27FC236}">
                            <a16:creationId xmlns="" xmlns:a16="http://schemas.microsoft.com/office/drawing/2014/main" id="{494B3E71-048E-46AC-BC74-6605127A4AF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Rectangle 20" hidden="1">
            <a:extLst>
              <a:ext uri="{FF2B5EF4-FFF2-40B4-BE49-F238E27FC236}">
                <a16:creationId xmlns="" xmlns:a16="http://schemas.microsoft.com/office/drawing/2014/main" id="{DBE2608F-5DDF-408F-B19E-69B2EC803CD0}"/>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lnSpc>
                <a:spcPct val="85000"/>
              </a:lnSpc>
              <a:spcBef>
                <a:spcPct val="0"/>
              </a:spcBef>
              <a:spcAft>
                <a:spcPct val="0"/>
              </a:spcAft>
              <a:defRPr/>
            </a:pPr>
            <a:endParaRPr kumimoji="0" lang="el-GR" sz="2200" u="none" strike="noStrike" kern="1200" cap="none" spc="0" normalizeH="0" noProof="0" dirty="0">
              <a:ln>
                <a:noFill/>
              </a:ln>
              <a:solidFill>
                <a:srgbClr val="2E2E38"/>
              </a:solidFill>
              <a:effectLst/>
              <a:uLnTx/>
              <a:uFillTx/>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itle 3"/>
          <p:cNvSpPr>
            <a:spLocks noGrp="1"/>
          </p:cNvSpPr>
          <p:nvPr>
            <p:ph type="title"/>
          </p:nvPr>
        </p:nvSpPr>
        <p:spPr/>
        <p:txBody>
          <a:bodyPr>
            <a:normAutofit fontScale="90000"/>
          </a:bodyPr>
          <a:lstStyle/>
          <a:p>
            <a:r>
              <a:rPr lang="el-GR" dirty="0">
                <a:latin typeface="Arial" panose="020B0604020202020204" pitchFamily="34" charset="0"/>
              </a:rPr>
              <a:t>Μείωση φορολογητέας βάσης ΦΠΑ στις ανεξόφλητες απαιτήσεις </a:t>
            </a:r>
            <a:br>
              <a:rPr lang="el-GR" dirty="0">
                <a:latin typeface="Arial" panose="020B0604020202020204" pitchFamily="34" charset="0"/>
              </a:rPr>
            </a:br>
            <a:r>
              <a:rPr lang="el-GR" dirty="0">
                <a:latin typeface="Arial" panose="020B0604020202020204" pitchFamily="34" charset="0"/>
              </a:rPr>
              <a:t>Η Νομολογία ΔΕΕ</a:t>
            </a:r>
            <a:endParaRPr lang="en-US" dirty="0">
              <a:latin typeface="Arial" panose="020B0604020202020204" pitchFamily="34" charset="0"/>
            </a:endParaRPr>
          </a:p>
        </p:txBody>
      </p:sp>
      <p:sp>
        <p:nvSpPr>
          <p:cNvPr id="5" name="Slide Number Placeholder 4">
            <a:extLst>
              <a:ext uri="{FF2B5EF4-FFF2-40B4-BE49-F238E27FC236}">
                <a16:creationId xmlns="" xmlns:a16="http://schemas.microsoft.com/office/drawing/2014/main" id="{2E898AE0-B817-48DB-9976-758677586103}"/>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rPr>
              <a:t>Page </a:t>
            </a:r>
            <a:fld id="{F1BC30E3-FFE5-4B91-AA19-87A149EBB9EE}" type="slidenum">
              <a:rPr kumimoji="0" lang="en-IN" sz="800" b="0" i="0" u="none" strike="noStrike" kern="1200" cap="none" spc="0" normalizeH="0" baseline="0" noProof="0" smtClean="0">
                <a:ln>
                  <a:noFill/>
                </a:ln>
                <a:solidFill>
                  <a:prstClr val="white"/>
                </a:solidFill>
                <a:effectLst/>
                <a:uLnTx/>
                <a:uFillTx/>
                <a:latin typeface="Arial" panose="020B0604020202020204" pitchFamily="34"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IN" sz="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27" name="Content Placeholder 2">
            <a:extLst>
              <a:ext uri="{FF2B5EF4-FFF2-40B4-BE49-F238E27FC236}">
                <a16:creationId xmlns="" xmlns:a16="http://schemas.microsoft.com/office/drawing/2014/main" id="{B6AD603E-DAFB-4B9F-83D0-9586E88C484D}"/>
              </a:ext>
            </a:extLst>
          </p:cNvPr>
          <p:cNvSpPr txBox="1">
            <a:spLocks/>
          </p:cNvSpPr>
          <p:nvPr/>
        </p:nvSpPr>
        <p:spPr>
          <a:xfrm>
            <a:off x="609917" y="1137921"/>
            <a:ext cx="10978515" cy="407416"/>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Clr>
                <a:srgbClr val="FFE600"/>
              </a:buClr>
              <a:buNone/>
            </a:pPr>
            <a:r>
              <a:rPr lang="el-GR" b="1" dirty="0">
                <a:solidFill>
                  <a:srgbClr val="FFE600"/>
                </a:solidFill>
                <a:latin typeface="Arial" panose="020B0604020202020204" pitchFamily="34" charset="0"/>
                <a:cs typeface="Arial" panose="020B0604020202020204" pitchFamily="34" charset="0"/>
              </a:rPr>
              <a:t>Απόφαση ΔΕΕ της 8ης Μάϊου 2019, C-127/18, A-PACK CZ </a:t>
            </a:r>
            <a:r>
              <a:rPr lang="el-GR" b="1" dirty="0" err="1">
                <a:solidFill>
                  <a:srgbClr val="FFE600"/>
                </a:solidFill>
                <a:latin typeface="Arial" panose="020B0604020202020204" pitchFamily="34" charset="0"/>
                <a:cs typeface="Arial" panose="020B0604020202020204" pitchFamily="34" charset="0"/>
              </a:rPr>
              <a:t>s.r.o</a:t>
            </a:r>
            <a:endParaRPr lang="el-GR" b="1" dirty="0">
              <a:solidFill>
                <a:srgbClr val="FFE6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endParaRPr kumimoji="0" lang="el-GR" sz="2000" b="1"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38E1F582-D44B-451B-881D-68FD67CC01FD}"/>
              </a:ext>
            </a:extLst>
          </p:cNvPr>
          <p:cNvSpPr txBox="1"/>
          <p:nvPr/>
        </p:nvSpPr>
        <p:spPr>
          <a:xfrm>
            <a:off x="1888299" y="1811528"/>
            <a:ext cx="886968" cy="220829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6600" dirty="0">
                <a:solidFill>
                  <a:schemeClr val="tx2"/>
                </a:solidFill>
                <a:latin typeface="Georgia" panose="02040502050405020303" pitchFamily="18" charset="0"/>
              </a:rPr>
              <a:t>“</a:t>
            </a:r>
            <a:endParaRPr lang="el-GR" sz="16600" dirty="0" err="1">
              <a:solidFill>
                <a:schemeClr val="tx2"/>
              </a:solidFill>
              <a:latin typeface="Georgia" panose="02040502050405020303" pitchFamily="18" charset="0"/>
            </a:endParaRPr>
          </a:p>
        </p:txBody>
      </p:sp>
      <p:sp>
        <p:nvSpPr>
          <p:cNvPr id="9" name="Rectangle 8">
            <a:extLst>
              <a:ext uri="{FF2B5EF4-FFF2-40B4-BE49-F238E27FC236}">
                <a16:creationId xmlns="" xmlns:a16="http://schemas.microsoft.com/office/drawing/2014/main" id="{27ADB428-D548-4B19-BD0D-93F7A09BCA53}"/>
              </a:ext>
            </a:extLst>
          </p:cNvPr>
          <p:cNvSpPr/>
          <p:nvPr/>
        </p:nvSpPr>
        <p:spPr>
          <a:xfrm>
            <a:off x="315469" y="2973571"/>
            <a:ext cx="3890771" cy="2400657"/>
          </a:xfrm>
          <a:prstGeom prst="rect">
            <a:avLst/>
          </a:prstGeom>
        </p:spPr>
        <p:txBody>
          <a:bodyPr wrap="square">
            <a:spAutoFit/>
          </a:bodyPr>
          <a:lstStyle/>
          <a:p>
            <a:pPr lvl="0" algn="ctr">
              <a:buClr>
                <a:srgbClr val="FFE600"/>
              </a:buClr>
            </a:pPr>
            <a:r>
              <a:rPr lang="el-GR" sz="1500" dirty="0">
                <a:solidFill>
                  <a:prstClr val="white"/>
                </a:solidFill>
                <a:latin typeface="Georgia" panose="02040502050405020303" pitchFamily="18" charset="0"/>
              </a:rPr>
              <a:t>Εν προκειμένω, </a:t>
            </a:r>
            <a:r>
              <a:rPr lang="el-GR" sz="1500" dirty="0">
                <a:solidFill>
                  <a:schemeClr val="tx2"/>
                </a:solidFill>
                <a:latin typeface="Georgia" panose="02040502050405020303" pitchFamily="18" charset="0"/>
              </a:rPr>
              <a:t>απαίτηση όπως η προβλεπόμενη</a:t>
            </a:r>
            <a:r>
              <a:rPr lang="el-GR" sz="1500" dirty="0">
                <a:solidFill>
                  <a:prstClr val="white"/>
                </a:solidFill>
                <a:latin typeface="Georgia" panose="02040502050405020303" pitchFamily="18" charset="0"/>
              </a:rPr>
              <a:t> από την επίμαχη στην κύρια δίκη εθνική νομοθεσία, η οποία εξαρτά </a:t>
            </a:r>
            <a:r>
              <a:rPr lang="en-US" sz="1500" dirty="0">
                <a:solidFill>
                  <a:prstClr val="white"/>
                </a:solidFill>
                <a:latin typeface="Georgia" panose="02040502050405020303" pitchFamily="18" charset="0"/>
              </a:rPr>
              <a:t/>
            </a:r>
            <a:br>
              <a:rPr lang="en-US" sz="1500" dirty="0">
                <a:solidFill>
                  <a:prstClr val="white"/>
                </a:solidFill>
                <a:latin typeface="Georgia" panose="02040502050405020303" pitchFamily="18" charset="0"/>
              </a:rPr>
            </a:br>
            <a:r>
              <a:rPr lang="el-GR" sz="1500" dirty="0">
                <a:solidFill>
                  <a:prstClr val="white"/>
                </a:solidFill>
                <a:latin typeface="Georgia" panose="02040502050405020303" pitchFamily="18" charset="0"/>
              </a:rPr>
              <a:t>τη διόρθωση της βάσης επιβολής του ΦΠΑ από το να μην έχει παύσει ο οφειλέτης </a:t>
            </a:r>
            <a:r>
              <a:rPr lang="en-US" sz="1500" dirty="0">
                <a:solidFill>
                  <a:prstClr val="white"/>
                </a:solidFill>
                <a:latin typeface="Georgia" panose="02040502050405020303" pitchFamily="18" charset="0"/>
              </a:rPr>
              <a:t/>
            </a:r>
            <a:br>
              <a:rPr lang="en-US" sz="1500" dirty="0">
                <a:solidFill>
                  <a:prstClr val="white"/>
                </a:solidFill>
                <a:latin typeface="Georgia" panose="02040502050405020303" pitchFamily="18" charset="0"/>
              </a:rPr>
            </a:br>
            <a:r>
              <a:rPr lang="el-GR" sz="1500" dirty="0">
                <a:solidFill>
                  <a:prstClr val="white"/>
                </a:solidFill>
                <a:latin typeface="Georgia" panose="02040502050405020303" pitchFamily="18" charset="0"/>
              </a:rPr>
              <a:t>να είναι υποκείμενος στον ΦΠΑ, </a:t>
            </a:r>
            <a:r>
              <a:rPr lang="el-GR" sz="1500" dirty="0">
                <a:solidFill>
                  <a:schemeClr val="tx2"/>
                </a:solidFill>
                <a:latin typeface="Georgia" panose="02040502050405020303" pitchFamily="18" charset="0"/>
              </a:rPr>
              <a:t>δεν δύναται να δικαιολογηθεί από την ανάγκη να ληφθεί υπόψη η αβεβαιότητα</a:t>
            </a:r>
            <a:r>
              <a:rPr lang="el-GR" sz="1500" dirty="0">
                <a:solidFill>
                  <a:prstClr val="white"/>
                </a:solidFill>
                <a:latin typeface="Georgia" panose="02040502050405020303" pitchFamily="18" charset="0"/>
              </a:rPr>
              <a:t> όσον αφορά τον οριστικό χαρακτήρα της σχετικής μη καταβολής. </a:t>
            </a:r>
            <a:endParaRPr lang="el-GR" sz="1500" dirty="0">
              <a:solidFill>
                <a:prstClr val="white"/>
              </a:solidFill>
            </a:endParaRPr>
          </a:p>
        </p:txBody>
      </p:sp>
      <p:sp>
        <p:nvSpPr>
          <p:cNvPr id="11" name="Rectangle 10">
            <a:extLst>
              <a:ext uri="{FF2B5EF4-FFF2-40B4-BE49-F238E27FC236}">
                <a16:creationId xmlns="" xmlns:a16="http://schemas.microsoft.com/office/drawing/2014/main" id="{9769385D-CF9F-4D49-BEBB-F15149747E3A}"/>
              </a:ext>
            </a:extLst>
          </p:cNvPr>
          <p:cNvSpPr/>
          <p:nvPr/>
        </p:nvSpPr>
        <p:spPr>
          <a:xfrm>
            <a:off x="393054" y="5868662"/>
            <a:ext cx="1426994" cy="369332"/>
          </a:xfrm>
          <a:prstGeom prst="rect">
            <a:avLst/>
          </a:prstGeom>
        </p:spPr>
        <p:txBody>
          <a:bodyPr wrap="none">
            <a:spAutoFit/>
          </a:bodyPr>
          <a:lstStyle/>
          <a:p>
            <a:r>
              <a:rPr lang="el-GR" dirty="0">
                <a:solidFill>
                  <a:prstClr val="white"/>
                </a:solidFill>
                <a:latin typeface="Arial" panose="020B0604020202020204" pitchFamily="34" charset="0"/>
                <a:cs typeface="Arial" panose="020B0604020202020204" pitchFamily="34" charset="0"/>
              </a:rPr>
              <a:t>(Σκέψη 2</a:t>
            </a:r>
            <a:r>
              <a:rPr lang="en-US" dirty="0">
                <a:solidFill>
                  <a:prstClr val="white"/>
                </a:solidFill>
                <a:latin typeface="Arial" panose="020B0604020202020204" pitchFamily="34" charset="0"/>
                <a:cs typeface="Arial" panose="020B0604020202020204" pitchFamily="34" charset="0"/>
              </a:rPr>
              <a:t>3</a:t>
            </a:r>
            <a:r>
              <a:rPr lang="el-GR" dirty="0">
                <a:solidFill>
                  <a:prstClr val="white"/>
                </a:solidFill>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p:txBody>
      </p:sp>
      <p:sp>
        <p:nvSpPr>
          <p:cNvPr id="13" name="Double Bracket 12">
            <a:extLst>
              <a:ext uri="{FF2B5EF4-FFF2-40B4-BE49-F238E27FC236}">
                <a16:creationId xmlns="" xmlns:a16="http://schemas.microsoft.com/office/drawing/2014/main" id="{5158C80D-D06E-4200-9456-0340B709E0BD}"/>
              </a:ext>
            </a:extLst>
          </p:cNvPr>
          <p:cNvSpPr/>
          <p:nvPr/>
        </p:nvSpPr>
        <p:spPr>
          <a:xfrm rot="5400000">
            <a:off x="794591" y="2385647"/>
            <a:ext cx="3074384" cy="3620898"/>
          </a:xfrm>
          <a:prstGeom prst="bracketPair">
            <a:avLst>
              <a:gd name="adj" fmla="val 0"/>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5" name="TextBox 14">
            <a:extLst>
              <a:ext uri="{FF2B5EF4-FFF2-40B4-BE49-F238E27FC236}">
                <a16:creationId xmlns="" xmlns:a16="http://schemas.microsoft.com/office/drawing/2014/main" id="{0516AB6E-F6B0-4324-86E5-390004C7BA0C}"/>
              </a:ext>
            </a:extLst>
          </p:cNvPr>
          <p:cNvSpPr txBox="1"/>
          <p:nvPr/>
        </p:nvSpPr>
        <p:spPr>
          <a:xfrm>
            <a:off x="5779070" y="1821042"/>
            <a:ext cx="886968" cy="220829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6600" dirty="0">
                <a:solidFill>
                  <a:schemeClr val="tx2"/>
                </a:solidFill>
                <a:latin typeface="Georgia" panose="02040502050405020303" pitchFamily="18" charset="0"/>
              </a:rPr>
              <a:t>“</a:t>
            </a:r>
            <a:endParaRPr lang="el-GR" sz="16600" dirty="0" err="1">
              <a:solidFill>
                <a:schemeClr val="tx2"/>
              </a:solidFill>
              <a:latin typeface="Georgia" panose="02040502050405020303" pitchFamily="18" charset="0"/>
            </a:endParaRPr>
          </a:p>
        </p:txBody>
      </p:sp>
      <p:sp>
        <p:nvSpPr>
          <p:cNvPr id="16" name="Rectangle 15">
            <a:extLst>
              <a:ext uri="{FF2B5EF4-FFF2-40B4-BE49-F238E27FC236}">
                <a16:creationId xmlns="" xmlns:a16="http://schemas.microsoft.com/office/drawing/2014/main" id="{A620DD04-632A-4B5F-BA38-5C719777B90C}"/>
              </a:ext>
            </a:extLst>
          </p:cNvPr>
          <p:cNvSpPr/>
          <p:nvPr/>
        </p:nvSpPr>
        <p:spPr>
          <a:xfrm>
            <a:off x="4245164" y="3435235"/>
            <a:ext cx="3890771" cy="1477328"/>
          </a:xfrm>
          <a:prstGeom prst="rect">
            <a:avLst/>
          </a:prstGeom>
        </p:spPr>
        <p:txBody>
          <a:bodyPr wrap="square">
            <a:spAutoFit/>
          </a:bodyPr>
          <a:lstStyle/>
          <a:p>
            <a:pPr lvl="0" algn="ctr">
              <a:buClr>
                <a:srgbClr val="FFE600"/>
              </a:buClr>
            </a:pPr>
            <a:r>
              <a:rPr lang="el-GR" sz="1500" dirty="0">
                <a:solidFill>
                  <a:prstClr val="white"/>
                </a:solidFill>
                <a:latin typeface="Georgia" panose="02040502050405020303" pitchFamily="18" charset="0"/>
              </a:rPr>
              <a:t>…το γεγονός ότι </a:t>
            </a:r>
            <a:r>
              <a:rPr lang="el-GR" sz="1500" dirty="0">
                <a:solidFill>
                  <a:schemeClr val="tx2"/>
                </a:solidFill>
                <a:latin typeface="Georgia" panose="02040502050405020303" pitchFamily="18" charset="0"/>
              </a:rPr>
              <a:t>ο οφειλέτης έχει παύσει </a:t>
            </a:r>
            <a:r>
              <a:rPr lang="en-US" sz="1500" dirty="0">
                <a:solidFill>
                  <a:schemeClr val="tx2"/>
                </a:solidFill>
                <a:latin typeface="Georgia" panose="02040502050405020303" pitchFamily="18" charset="0"/>
              </a:rPr>
              <a:t/>
            </a:r>
            <a:br>
              <a:rPr lang="en-US" sz="1500" dirty="0">
                <a:solidFill>
                  <a:schemeClr val="tx2"/>
                </a:solidFill>
                <a:latin typeface="Georgia" panose="02040502050405020303" pitchFamily="18" charset="0"/>
              </a:rPr>
            </a:br>
            <a:r>
              <a:rPr lang="el-GR" sz="1500" dirty="0">
                <a:solidFill>
                  <a:schemeClr val="tx2"/>
                </a:solidFill>
                <a:latin typeface="Georgia" panose="02040502050405020303" pitchFamily="18" charset="0"/>
              </a:rPr>
              <a:t>να είναι υποκείμενος στο φόρο, </a:t>
            </a:r>
            <a:r>
              <a:rPr lang="el-GR" sz="1500" dirty="0">
                <a:solidFill>
                  <a:prstClr val="white"/>
                </a:solidFill>
                <a:latin typeface="Georgia" panose="02040502050405020303" pitchFamily="18" charset="0"/>
              </a:rPr>
              <a:t>στο </a:t>
            </a:r>
            <a:r>
              <a:rPr lang="en-US" sz="1500" dirty="0">
                <a:solidFill>
                  <a:prstClr val="white"/>
                </a:solidFill>
                <a:latin typeface="Georgia" panose="02040502050405020303" pitchFamily="18" charset="0"/>
              </a:rPr>
              <a:t/>
            </a:r>
            <a:br>
              <a:rPr lang="en-US" sz="1500" dirty="0">
                <a:solidFill>
                  <a:prstClr val="white"/>
                </a:solidFill>
                <a:latin typeface="Georgia" panose="02040502050405020303" pitchFamily="18" charset="0"/>
              </a:rPr>
            </a:br>
            <a:r>
              <a:rPr lang="el-GR" sz="1500" dirty="0">
                <a:solidFill>
                  <a:prstClr val="white"/>
                </a:solidFill>
                <a:latin typeface="Georgia" panose="02040502050405020303" pitchFamily="18" charset="0"/>
              </a:rPr>
              <a:t>πλαίσιο διαδικασίας αφερεγγυότητας, συνιστά, αντιθέτως, </a:t>
            </a:r>
            <a:r>
              <a:rPr lang="el-GR" sz="1500" dirty="0">
                <a:solidFill>
                  <a:schemeClr val="tx2"/>
                </a:solidFill>
                <a:latin typeface="Georgia" panose="02040502050405020303" pitchFamily="18" charset="0"/>
              </a:rPr>
              <a:t>στοιχείο το οποίο μάλλον επιβεβαιώνει τον οριστικό χαρακτήρα</a:t>
            </a:r>
            <a:r>
              <a:rPr lang="en-US" sz="1500" dirty="0">
                <a:solidFill>
                  <a:schemeClr val="tx2"/>
                </a:solidFill>
                <a:latin typeface="Georgia" panose="02040502050405020303" pitchFamily="18" charset="0"/>
              </a:rPr>
              <a:t> </a:t>
            </a:r>
            <a:r>
              <a:rPr lang="el-GR" sz="1500" dirty="0">
                <a:solidFill>
                  <a:schemeClr val="tx2"/>
                </a:solidFill>
                <a:latin typeface="Georgia" panose="02040502050405020303" pitchFamily="18" charset="0"/>
              </a:rPr>
              <a:t>της μη καταβολής. </a:t>
            </a:r>
            <a:endParaRPr lang="el-GR" sz="1500" dirty="0">
              <a:solidFill>
                <a:schemeClr val="tx2"/>
              </a:solidFill>
            </a:endParaRPr>
          </a:p>
        </p:txBody>
      </p:sp>
      <p:sp>
        <p:nvSpPr>
          <p:cNvPr id="17" name="Rectangle 16">
            <a:extLst>
              <a:ext uri="{FF2B5EF4-FFF2-40B4-BE49-F238E27FC236}">
                <a16:creationId xmlns="" xmlns:a16="http://schemas.microsoft.com/office/drawing/2014/main" id="{32ACE4A4-CF4D-4D7B-BA7E-C11B680494A3}"/>
              </a:ext>
            </a:extLst>
          </p:cNvPr>
          <p:cNvSpPr/>
          <p:nvPr/>
        </p:nvSpPr>
        <p:spPr>
          <a:xfrm>
            <a:off x="4283825" y="5878176"/>
            <a:ext cx="1426994" cy="369332"/>
          </a:xfrm>
          <a:prstGeom prst="rect">
            <a:avLst/>
          </a:prstGeom>
        </p:spPr>
        <p:txBody>
          <a:bodyPr wrap="none">
            <a:spAutoFit/>
          </a:bodyPr>
          <a:lstStyle/>
          <a:p>
            <a:r>
              <a:rPr lang="el-GR" dirty="0">
                <a:solidFill>
                  <a:prstClr val="white"/>
                </a:solidFill>
                <a:latin typeface="Arial" panose="020B0604020202020204" pitchFamily="34" charset="0"/>
                <a:cs typeface="Arial" panose="020B0604020202020204" pitchFamily="34" charset="0"/>
              </a:rPr>
              <a:t>(Σκέψη 2</a:t>
            </a:r>
            <a:r>
              <a:rPr lang="en-US" dirty="0">
                <a:solidFill>
                  <a:prstClr val="white"/>
                </a:solidFill>
                <a:latin typeface="Arial" panose="020B0604020202020204" pitchFamily="34" charset="0"/>
                <a:cs typeface="Arial" panose="020B0604020202020204" pitchFamily="34" charset="0"/>
              </a:rPr>
              <a:t>4</a:t>
            </a:r>
            <a:r>
              <a:rPr lang="el-GR" dirty="0">
                <a:solidFill>
                  <a:prstClr val="white"/>
                </a:solidFill>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p:txBody>
      </p:sp>
      <p:sp>
        <p:nvSpPr>
          <p:cNvPr id="18" name="Double Bracket 17">
            <a:extLst>
              <a:ext uri="{FF2B5EF4-FFF2-40B4-BE49-F238E27FC236}">
                <a16:creationId xmlns="" xmlns:a16="http://schemas.microsoft.com/office/drawing/2014/main" id="{09F4F3D8-35D4-473B-B9B4-5B1FE0B09A99}"/>
              </a:ext>
            </a:extLst>
          </p:cNvPr>
          <p:cNvSpPr/>
          <p:nvPr/>
        </p:nvSpPr>
        <p:spPr>
          <a:xfrm rot="5400000">
            <a:off x="4653357" y="2385646"/>
            <a:ext cx="3074385" cy="3620898"/>
          </a:xfrm>
          <a:prstGeom prst="bracketPair">
            <a:avLst>
              <a:gd name="adj" fmla="val 0"/>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9" name="TextBox 18">
            <a:extLst>
              <a:ext uri="{FF2B5EF4-FFF2-40B4-BE49-F238E27FC236}">
                <a16:creationId xmlns="" xmlns:a16="http://schemas.microsoft.com/office/drawing/2014/main" id="{9F73C82C-BFDA-44EC-B11B-660E59865DD8}"/>
              </a:ext>
            </a:extLst>
          </p:cNvPr>
          <p:cNvSpPr txBox="1"/>
          <p:nvPr/>
        </p:nvSpPr>
        <p:spPr>
          <a:xfrm>
            <a:off x="9605833" y="1830186"/>
            <a:ext cx="886968" cy="220829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6600" dirty="0">
                <a:solidFill>
                  <a:schemeClr val="tx2"/>
                </a:solidFill>
                <a:latin typeface="Georgia" panose="02040502050405020303" pitchFamily="18" charset="0"/>
              </a:rPr>
              <a:t>“</a:t>
            </a:r>
            <a:endParaRPr lang="el-GR" sz="16600" dirty="0" err="1">
              <a:solidFill>
                <a:schemeClr val="tx2"/>
              </a:solidFill>
              <a:latin typeface="Georgia" panose="02040502050405020303" pitchFamily="18" charset="0"/>
            </a:endParaRPr>
          </a:p>
        </p:txBody>
      </p:sp>
      <p:sp>
        <p:nvSpPr>
          <p:cNvPr id="20" name="Rectangle 19">
            <a:extLst>
              <a:ext uri="{FF2B5EF4-FFF2-40B4-BE49-F238E27FC236}">
                <a16:creationId xmlns="" xmlns:a16="http://schemas.microsoft.com/office/drawing/2014/main" id="{CAF529E3-A68F-4B45-8BFF-16F14687FA54}"/>
              </a:ext>
            </a:extLst>
          </p:cNvPr>
          <p:cNvSpPr/>
          <p:nvPr/>
        </p:nvSpPr>
        <p:spPr>
          <a:xfrm>
            <a:off x="8033003" y="2742738"/>
            <a:ext cx="3890771" cy="2862322"/>
          </a:xfrm>
          <a:prstGeom prst="rect">
            <a:avLst/>
          </a:prstGeom>
        </p:spPr>
        <p:txBody>
          <a:bodyPr wrap="square">
            <a:spAutoFit/>
          </a:bodyPr>
          <a:lstStyle/>
          <a:p>
            <a:pPr lvl="0" algn="ctr">
              <a:buClr>
                <a:srgbClr val="FFE600"/>
              </a:buClr>
            </a:pPr>
            <a:r>
              <a:rPr lang="el-GR" sz="1500" dirty="0">
                <a:solidFill>
                  <a:prstClr val="white"/>
                </a:solidFill>
                <a:latin typeface="Georgia" panose="02040502050405020303" pitchFamily="18" charset="0"/>
              </a:rPr>
              <a:t>Το άρθρο 90 της οδηγίας 2006/112/ΕΚ </a:t>
            </a:r>
            <a:r>
              <a:rPr lang="en-US" sz="1500" dirty="0">
                <a:solidFill>
                  <a:prstClr val="white"/>
                </a:solidFill>
                <a:latin typeface="Georgia" panose="02040502050405020303" pitchFamily="18" charset="0"/>
              </a:rPr>
              <a:t/>
            </a:r>
            <a:br>
              <a:rPr lang="en-US" sz="1500" dirty="0">
                <a:solidFill>
                  <a:prstClr val="white"/>
                </a:solidFill>
                <a:latin typeface="Georgia" panose="02040502050405020303" pitchFamily="18" charset="0"/>
              </a:rPr>
            </a:br>
            <a:r>
              <a:rPr lang="el-GR" sz="1500" dirty="0">
                <a:solidFill>
                  <a:prstClr val="white"/>
                </a:solidFill>
                <a:latin typeface="Georgia" panose="02040502050405020303" pitchFamily="18" charset="0"/>
              </a:rPr>
              <a:t>του Συμβουλίου … έχει την έννοια ότι αντιτίθεται σε εθνική νομοθεσία, όπως </a:t>
            </a:r>
            <a:r>
              <a:rPr lang="en-US" sz="1500" dirty="0">
                <a:solidFill>
                  <a:prstClr val="white"/>
                </a:solidFill>
                <a:latin typeface="Georgia" panose="02040502050405020303" pitchFamily="18" charset="0"/>
              </a:rPr>
              <a:t/>
            </a:r>
            <a:br>
              <a:rPr lang="en-US" sz="1500" dirty="0">
                <a:solidFill>
                  <a:prstClr val="white"/>
                </a:solidFill>
                <a:latin typeface="Georgia" panose="02040502050405020303" pitchFamily="18" charset="0"/>
              </a:rPr>
            </a:br>
            <a:r>
              <a:rPr lang="el-GR" sz="1500" dirty="0">
                <a:solidFill>
                  <a:prstClr val="white"/>
                </a:solidFill>
                <a:latin typeface="Georgia" panose="02040502050405020303" pitchFamily="18" charset="0"/>
              </a:rPr>
              <a:t>η επίμαχη στην κύρια δίκη, η οποία προβλέπει ότι ο υποκείμενος στον φόρο </a:t>
            </a:r>
            <a:r>
              <a:rPr lang="en-US" sz="1500" dirty="0">
                <a:solidFill>
                  <a:prstClr val="white"/>
                </a:solidFill>
                <a:latin typeface="Georgia" panose="02040502050405020303" pitchFamily="18" charset="0"/>
              </a:rPr>
              <a:t/>
            </a:r>
            <a:br>
              <a:rPr lang="en-US" sz="1500" dirty="0">
                <a:solidFill>
                  <a:prstClr val="white"/>
                </a:solidFill>
                <a:latin typeface="Georgia" panose="02040502050405020303" pitchFamily="18" charset="0"/>
              </a:rPr>
            </a:br>
            <a:r>
              <a:rPr lang="el-GR" sz="1500" dirty="0">
                <a:solidFill>
                  <a:prstClr val="white"/>
                </a:solidFill>
                <a:latin typeface="Georgia" panose="02040502050405020303" pitchFamily="18" charset="0"/>
              </a:rPr>
              <a:t>δεν μπορεί να προβεί σε διόρθωση της βάσης επιβολής του ΦΠΑ σε περίπτωση ολικής ή μερικής μη καταβολής, από οφειλέτη </a:t>
            </a:r>
            <a:r>
              <a:rPr lang="el-GR" sz="1500" dirty="0" smtClean="0">
                <a:solidFill>
                  <a:prstClr val="white"/>
                </a:solidFill>
                <a:latin typeface="Georgia" panose="02040502050405020303" pitchFamily="18" charset="0"/>
              </a:rPr>
              <a:t>του</a:t>
            </a:r>
            <a:r>
              <a:rPr lang="en-US" sz="1500" dirty="0" smtClean="0">
                <a:solidFill>
                  <a:prstClr val="white"/>
                </a:solidFill>
                <a:latin typeface="Georgia" panose="02040502050405020303" pitchFamily="18" charset="0"/>
              </a:rPr>
              <a:t>, </a:t>
            </a:r>
            <a:r>
              <a:rPr lang="el-GR" sz="1500" dirty="0" smtClean="0">
                <a:solidFill>
                  <a:prstClr val="white"/>
                </a:solidFill>
                <a:latin typeface="Georgia" panose="02040502050405020303" pitchFamily="18" charset="0"/>
              </a:rPr>
              <a:t>ποσού </a:t>
            </a:r>
            <a:r>
              <a:rPr lang="el-GR" sz="1500" dirty="0">
                <a:solidFill>
                  <a:prstClr val="white"/>
                </a:solidFill>
                <a:latin typeface="Georgia" panose="02040502050405020303" pitchFamily="18" charset="0"/>
              </a:rPr>
              <a:t>που οφείλεται για πράξη υποκείμενη στον φόρο αυτόν, οσάκις ο εν λόγω οφειλέτης δεν είναι πλέον υποκείμενος στον ΦΠΑ. </a:t>
            </a:r>
            <a:endParaRPr lang="el-GR" sz="1500" dirty="0">
              <a:solidFill>
                <a:prstClr val="white"/>
              </a:solidFill>
            </a:endParaRPr>
          </a:p>
        </p:txBody>
      </p:sp>
      <p:sp>
        <p:nvSpPr>
          <p:cNvPr id="24" name="Double Bracket 23">
            <a:extLst>
              <a:ext uri="{FF2B5EF4-FFF2-40B4-BE49-F238E27FC236}">
                <a16:creationId xmlns="" xmlns:a16="http://schemas.microsoft.com/office/drawing/2014/main" id="{9879681F-FC4E-4530-B1EE-92F28B4EB6E4}"/>
              </a:ext>
            </a:extLst>
          </p:cNvPr>
          <p:cNvSpPr/>
          <p:nvPr/>
        </p:nvSpPr>
        <p:spPr>
          <a:xfrm rot="5400000">
            <a:off x="8512124" y="2385646"/>
            <a:ext cx="3074385" cy="3620898"/>
          </a:xfrm>
          <a:prstGeom prst="bracketPair">
            <a:avLst>
              <a:gd name="adj" fmla="val 0"/>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extLst>
      <p:ext uri="{BB962C8B-B14F-4D97-AF65-F5344CB8AC3E}">
        <p14:creationId xmlns:p14="http://schemas.microsoft.com/office/powerpoint/2010/main" val="311556412"/>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 xmlns:a16="http://schemas.microsoft.com/office/drawing/2014/main" id="{494B3E71-048E-46AC-BC74-6605127A4AFE}"/>
              </a:ext>
            </a:extLst>
          </p:cNvPr>
          <p:cNvGraphicFramePr>
            <a:graphicFrameLocks noChangeAspect="1"/>
          </p:cNvGraphicFramePr>
          <p:nvPr>
            <p:custDataLst>
              <p:tags r:id="rId2"/>
            </p:custDataLst>
            <p:extLst>
              <p:ext uri="{D42A27DB-BD31-4B8C-83A1-F6EECF244321}">
                <p14:modId xmlns:p14="http://schemas.microsoft.com/office/powerpoint/2010/main" val="14090523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32" name="think-cell Slide" r:id="rId5" imgW="473" imgH="473" progId="TCLayout.ActiveDocument.1">
                  <p:embed/>
                </p:oleObj>
              </mc:Choice>
              <mc:Fallback>
                <p:oleObj name="think-cell Slide" r:id="rId5" imgW="473" imgH="473" progId="TCLayout.ActiveDocument.1">
                  <p:embed/>
                  <p:pic>
                    <p:nvPicPr>
                      <p:cNvPr id="22" name="Object 21" hidden="1">
                        <a:extLst>
                          <a:ext uri="{FF2B5EF4-FFF2-40B4-BE49-F238E27FC236}">
                            <a16:creationId xmlns="" xmlns:a16="http://schemas.microsoft.com/office/drawing/2014/main" id="{494B3E71-048E-46AC-BC74-6605127A4AF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Rectangle 20" hidden="1">
            <a:extLst>
              <a:ext uri="{FF2B5EF4-FFF2-40B4-BE49-F238E27FC236}">
                <a16:creationId xmlns="" xmlns:a16="http://schemas.microsoft.com/office/drawing/2014/main" id="{DBE2608F-5DDF-408F-B19E-69B2EC803CD0}"/>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lnSpc>
                <a:spcPct val="85000"/>
              </a:lnSpc>
              <a:spcBef>
                <a:spcPct val="0"/>
              </a:spcBef>
              <a:spcAft>
                <a:spcPct val="0"/>
              </a:spcAft>
            </a:pPr>
            <a:endParaRPr kumimoji="0" lang="el-GR" sz="2200" u="none" strike="noStrike" kern="1200" cap="none" spc="0" normalizeH="0" noProof="0" dirty="0">
              <a:ln>
                <a:noFill/>
              </a:ln>
              <a:solidFill>
                <a:srgbClr val="2E2E38"/>
              </a:solidFill>
              <a:effectLst/>
              <a:uLnTx/>
              <a:uFillTx/>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itle 3"/>
          <p:cNvSpPr>
            <a:spLocks noGrp="1"/>
          </p:cNvSpPr>
          <p:nvPr>
            <p:ph type="title"/>
          </p:nvPr>
        </p:nvSpPr>
        <p:spPr/>
        <p:txBody>
          <a:bodyPr>
            <a:normAutofit fontScale="90000"/>
          </a:bodyPr>
          <a:lstStyle/>
          <a:p>
            <a:r>
              <a:rPr lang="el-GR" dirty="0">
                <a:latin typeface="Arial" panose="020B0604020202020204" pitchFamily="34" charset="0"/>
              </a:rPr>
              <a:t>Μείωση φορολογητέας βάσης ΦΠΑ στις ανεξόφλητες απαιτήσεις </a:t>
            </a:r>
            <a:br>
              <a:rPr lang="el-GR" dirty="0">
                <a:latin typeface="Arial" panose="020B0604020202020204" pitchFamily="34" charset="0"/>
              </a:rPr>
            </a:br>
            <a:r>
              <a:rPr lang="el-GR" dirty="0">
                <a:latin typeface="Arial" panose="020B0604020202020204" pitchFamily="34" charset="0"/>
              </a:rPr>
              <a:t>Η Απόφαση </a:t>
            </a:r>
            <a:r>
              <a:rPr lang="el-GR" dirty="0" err="1">
                <a:latin typeface="Arial" panose="020B0604020202020204" pitchFamily="34" charset="0"/>
              </a:rPr>
              <a:t>ΣτΕ</a:t>
            </a:r>
            <a:r>
              <a:rPr lang="el-GR" dirty="0">
                <a:latin typeface="Arial" panose="020B0604020202020204" pitchFamily="34" charset="0"/>
              </a:rPr>
              <a:t> 355/2019</a:t>
            </a:r>
            <a:endParaRPr lang="en-US" dirty="0">
              <a:latin typeface="Arial" panose="020B0604020202020204" pitchFamily="34" charset="0"/>
            </a:endParaRPr>
          </a:p>
        </p:txBody>
      </p:sp>
      <p:sp>
        <p:nvSpPr>
          <p:cNvPr id="5" name="Slide Number Placeholder 4">
            <a:extLst>
              <a:ext uri="{FF2B5EF4-FFF2-40B4-BE49-F238E27FC236}">
                <a16:creationId xmlns="" xmlns:a16="http://schemas.microsoft.com/office/drawing/2014/main" id="{2E898AE0-B817-48DB-9976-758677586103}"/>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lang="en-IN"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IN"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27" name="Content Placeholder 2">
            <a:extLst>
              <a:ext uri="{FF2B5EF4-FFF2-40B4-BE49-F238E27FC236}">
                <a16:creationId xmlns="" xmlns:a16="http://schemas.microsoft.com/office/drawing/2014/main" id="{B6AD603E-DAFB-4B9F-83D0-9586E88C484D}"/>
              </a:ext>
            </a:extLst>
          </p:cNvPr>
          <p:cNvSpPr txBox="1">
            <a:spLocks/>
          </p:cNvSpPr>
          <p:nvPr/>
        </p:nvSpPr>
        <p:spPr>
          <a:xfrm>
            <a:off x="609917" y="1137920"/>
            <a:ext cx="10978515" cy="4834617"/>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Clr>
                <a:srgbClr val="FFE600"/>
              </a:buClr>
              <a:buNone/>
            </a:pPr>
            <a:r>
              <a:rPr lang="el-GR" b="1" dirty="0">
                <a:solidFill>
                  <a:srgbClr val="FFE600"/>
                </a:solidFill>
                <a:latin typeface="Arial" panose="020B0604020202020204" pitchFamily="34" charset="0"/>
                <a:cs typeface="Arial" panose="020B0604020202020204" pitchFamily="34" charset="0"/>
              </a:rPr>
              <a:t>Απόφαση </a:t>
            </a:r>
            <a:r>
              <a:rPr lang="el-GR" b="1" dirty="0" err="1">
                <a:solidFill>
                  <a:srgbClr val="FFE600"/>
                </a:solidFill>
                <a:latin typeface="Arial" panose="020B0604020202020204" pitchFamily="34" charset="0"/>
                <a:cs typeface="Arial" panose="020B0604020202020204" pitchFamily="34" charset="0"/>
              </a:rPr>
              <a:t>ΣτΕ</a:t>
            </a:r>
            <a:r>
              <a:rPr lang="el-GR" b="1" dirty="0">
                <a:solidFill>
                  <a:srgbClr val="FFE600"/>
                </a:solidFill>
                <a:latin typeface="Arial" panose="020B0604020202020204" pitchFamily="34" charset="0"/>
                <a:cs typeface="Arial" panose="020B0604020202020204" pitchFamily="34" charset="0"/>
              </a:rPr>
              <a:t> 355/2019 - άρθρο 19 παρ. 5α Κώδικα ΦΠΑ</a:t>
            </a:r>
          </a:p>
          <a:p>
            <a:pPr marL="0" marR="0" lvl="0" indent="0"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endParaRPr kumimoji="0" lang="el-GR" sz="2000" b="1"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endParaRPr>
          </a:p>
          <a:p>
            <a:pPr lvl="0">
              <a:buClr>
                <a:srgbClr val="FFE600"/>
              </a:buClr>
            </a:pPr>
            <a:r>
              <a:rPr lang="el-GR" dirty="0">
                <a:solidFill>
                  <a:prstClr val="white"/>
                </a:solidFill>
                <a:latin typeface="Arial" panose="020B0604020202020204" pitchFamily="34" charset="0"/>
                <a:cs typeface="Arial" panose="020B0604020202020204" pitchFamily="34" charset="0"/>
              </a:rPr>
              <a:t>Ορθή ερμηνεία του άρθρου 19 παρ. 5α του Κώδικα ΦΠΑ υπό το φως της θεμελιώδους αρχής ότι η φορολογική αρχή δεν μπορεί να εισπράξει ως ΦΠΑ ποσόν υψηλότερο εκείνου που εισέπραξε ο υποκείμενος στο φόρο (άρθρο 90 παρ. 1 Οδηγίας 2006/112//ΕΚ ΦΠΑ) και του σκοπού της ευχέρειας παρεκκλίσεως (άρθρο 90 παρ. 2 Οδηγίας ΦΠΑ) να μπορούν να αντιμετωπίζουν τα κράτη μέλη τη συμφυή με τον οριστικό χαρακτήρα της μη πληρωμής αβεβαιότητα. </a:t>
            </a:r>
          </a:p>
          <a:p>
            <a:pPr lvl="0">
              <a:buClr>
                <a:srgbClr val="FFE600"/>
              </a:buClr>
            </a:pPr>
            <a:endParaRPr lang="el-GR" dirty="0">
              <a:solidFill>
                <a:prstClr val="white"/>
              </a:solidFill>
              <a:latin typeface="Arial" panose="020B0604020202020204" pitchFamily="34" charset="0"/>
              <a:cs typeface="Arial" panose="020B0604020202020204" pitchFamily="34" charset="0"/>
            </a:endParaRPr>
          </a:p>
          <a:p>
            <a:pPr lvl="0">
              <a:buClr>
                <a:srgbClr val="FFE600"/>
              </a:buClr>
            </a:pPr>
            <a:r>
              <a:rPr lang="el-GR" dirty="0">
                <a:solidFill>
                  <a:prstClr val="white"/>
                </a:solidFill>
                <a:latin typeface="Arial" panose="020B0604020202020204" pitchFamily="34" charset="0"/>
                <a:cs typeface="Arial" panose="020B0604020202020204" pitchFamily="34" charset="0"/>
              </a:rPr>
              <a:t>Παρέχεται δικαίωμα μείωσης της βάσης επιβολής του φόρου </a:t>
            </a:r>
            <a:r>
              <a:rPr lang="en-US" dirty="0">
                <a:solidFill>
                  <a:prstClr val="white"/>
                </a:solidFill>
                <a:latin typeface="Arial" panose="020B0604020202020204" pitchFamily="34" charset="0"/>
                <a:cs typeface="Arial" panose="020B0604020202020204" pitchFamily="34" charset="0"/>
              </a:rPr>
              <a:t/>
            </a:r>
            <a:br>
              <a:rPr lang="en-US" dirty="0">
                <a:solidFill>
                  <a:prstClr val="white"/>
                </a:solidFill>
                <a:latin typeface="Arial" panose="020B0604020202020204" pitchFamily="34" charset="0"/>
                <a:cs typeface="Arial" panose="020B0604020202020204" pitchFamily="34" charset="0"/>
              </a:rPr>
            </a:br>
            <a:r>
              <a:rPr lang="el-GR" dirty="0">
                <a:solidFill>
                  <a:prstClr val="white"/>
                </a:solidFill>
                <a:latin typeface="Arial" panose="020B0604020202020204" pitchFamily="34" charset="0"/>
                <a:cs typeface="Arial" panose="020B0604020202020204" pitchFamily="34" charset="0"/>
              </a:rPr>
              <a:t>«λόγω ολικής ή μερικής μη πληρωμής του τιμήματος» σε κάθε </a:t>
            </a:r>
            <a:r>
              <a:rPr lang="en-US" dirty="0">
                <a:solidFill>
                  <a:prstClr val="white"/>
                </a:solidFill>
                <a:latin typeface="Arial" panose="020B0604020202020204" pitchFamily="34" charset="0"/>
                <a:cs typeface="Arial" panose="020B0604020202020204" pitchFamily="34" charset="0"/>
              </a:rPr>
              <a:t/>
            </a:r>
            <a:br>
              <a:rPr lang="en-US" dirty="0">
                <a:solidFill>
                  <a:prstClr val="white"/>
                </a:solidFill>
                <a:latin typeface="Arial" panose="020B0604020202020204" pitchFamily="34" charset="0"/>
                <a:cs typeface="Arial" panose="020B0604020202020204" pitchFamily="34" charset="0"/>
              </a:rPr>
            </a:br>
            <a:r>
              <a:rPr lang="el-GR" dirty="0">
                <a:solidFill>
                  <a:prstClr val="white"/>
                </a:solidFill>
                <a:latin typeface="Arial" panose="020B0604020202020204" pitchFamily="34" charset="0"/>
                <a:cs typeface="Arial" panose="020B0604020202020204" pitchFamily="34" charset="0"/>
              </a:rPr>
              <a:t>περίπτωση, όπου, μετά την πραγματοποίηση των φορολογητέων </a:t>
            </a:r>
            <a:r>
              <a:rPr lang="en-US" dirty="0">
                <a:solidFill>
                  <a:prstClr val="white"/>
                </a:solidFill>
                <a:latin typeface="Arial" panose="020B0604020202020204" pitchFamily="34" charset="0"/>
                <a:cs typeface="Arial" panose="020B0604020202020204" pitchFamily="34" charset="0"/>
              </a:rPr>
              <a:t/>
            </a:r>
            <a:br>
              <a:rPr lang="en-US" dirty="0">
                <a:solidFill>
                  <a:prstClr val="white"/>
                </a:solidFill>
                <a:latin typeface="Arial" panose="020B0604020202020204" pitchFamily="34" charset="0"/>
                <a:cs typeface="Arial" panose="020B0604020202020204" pitchFamily="34" charset="0"/>
              </a:rPr>
            </a:br>
            <a:r>
              <a:rPr lang="el-GR" dirty="0">
                <a:solidFill>
                  <a:prstClr val="white"/>
                </a:solidFill>
                <a:latin typeface="Arial" panose="020B0604020202020204" pitchFamily="34" charset="0"/>
                <a:cs typeface="Arial" panose="020B0604020202020204" pitchFamily="34" charset="0"/>
              </a:rPr>
              <a:t>πράξεων, </a:t>
            </a:r>
            <a:r>
              <a:rPr lang="el-GR" dirty="0">
                <a:solidFill>
                  <a:schemeClr val="tx2"/>
                </a:solidFill>
                <a:latin typeface="Arial" panose="020B0604020202020204" pitchFamily="34" charset="0"/>
                <a:cs typeface="Arial" panose="020B0604020202020204" pitchFamily="34" charset="0"/>
              </a:rPr>
              <a:t>ο υποκείμενος στο φόρο ευλόγως επικαλείται ότι, </a:t>
            </a:r>
            <a:r>
              <a:rPr lang="en-US" dirty="0">
                <a:solidFill>
                  <a:schemeClr val="tx2"/>
                </a:solidFill>
                <a:latin typeface="Arial" panose="020B0604020202020204" pitchFamily="34" charset="0"/>
                <a:cs typeface="Arial" panose="020B0604020202020204" pitchFamily="34" charset="0"/>
              </a:rPr>
              <a:t/>
            </a:r>
            <a:br>
              <a:rPr lang="en-US" dirty="0">
                <a:solidFill>
                  <a:schemeClr val="tx2"/>
                </a:solidFill>
                <a:latin typeface="Arial" panose="020B0604020202020204" pitchFamily="34" charset="0"/>
                <a:cs typeface="Arial" panose="020B0604020202020204" pitchFamily="34" charset="0"/>
              </a:rPr>
            </a:br>
            <a:r>
              <a:rPr lang="el-GR" dirty="0">
                <a:solidFill>
                  <a:schemeClr val="tx2"/>
                </a:solidFill>
                <a:latin typeface="Arial" panose="020B0604020202020204" pitchFamily="34" charset="0"/>
                <a:cs typeface="Arial" panose="020B0604020202020204" pitchFamily="34" charset="0"/>
              </a:rPr>
              <a:t>κατά πάσα πιθανότητα, δε θα εισπράξει την αντιπαροχή ή μέρος </a:t>
            </a:r>
            <a:r>
              <a:rPr lang="en-US" dirty="0">
                <a:solidFill>
                  <a:schemeClr val="tx2"/>
                </a:solidFill>
                <a:latin typeface="Arial" panose="020B0604020202020204" pitchFamily="34" charset="0"/>
                <a:cs typeface="Arial" panose="020B0604020202020204" pitchFamily="34" charset="0"/>
              </a:rPr>
              <a:t/>
            </a:r>
            <a:br>
              <a:rPr lang="en-US" dirty="0">
                <a:solidFill>
                  <a:schemeClr val="tx2"/>
                </a:solidFill>
                <a:latin typeface="Arial" panose="020B0604020202020204" pitchFamily="34" charset="0"/>
                <a:cs typeface="Arial" panose="020B0604020202020204" pitchFamily="34" charset="0"/>
              </a:rPr>
            </a:br>
            <a:r>
              <a:rPr lang="el-GR" dirty="0">
                <a:solidFill>
                  <a:schemeClr val="tx2"/>
                </a:solidFill>
                <a:latin typeface="Arial" panose="020B0604020202020204" pitchFamily="34" charset="0"/>
                <a:cs typeface="Arial" panose="020B0604020202020204" pitchFamily="34" charset="0"/>
              </a:rPr>
              <a:t>αυτής και ότι, συνεπώς, το χρέος δε θα εξοφληθεί. </a:t>
            </a:r>
          </a:p>
        </p:txBody>
      </p:sp>
      <p:pic>
        <p:nvPicPr>
          <p:cNvPr id="3" name="Graphic 2" descr="Shopping cart">
            <a:extLst>
              <a:ext uri="{FF2B5EF4-FFF2-40B4-BE49-F238E27FC236}">
                <a16:creationId xmlns="" xmlns:a16="http://schemas.microsoft.com/office/drawing/2014/main" id="{04E9D0EE-E073-47FD-B547-01237C2420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340460" y="3479506"/>
            <a:ext cx="3247972" cy="3247972"/>
          </a:xfrm>
          <a:prstGeom prst="rect">
            <a:avLst/>
          </a:prstGeom>
        </p:spPr>
      </p:pic>
    </p:spTree>
    <p:extLst>
      <p:ext uri="{BB962C8B-B14F-4D97-AF65-F5344CB8AC3E}">
        <p14:creationId xmlns:p14="http://schemas.microsoft.com/office/powerpoint/2010/main" val="330470475"/>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hidden="1">
            <a:extLst>
              <a:ext uri="{FF2B5EF4-FFF2-40B4-BE49-F238E27FC236}">
                <a16:creationId xmlns="" xmlns:a16="http://schemas.microsoft.com/office/drawing/2014/main" id="{494B3E71-048E-46AC-BC74-6605127A4AFE}"/>
              </a:ext>
            </a:extLst>
          </p:cNvPr>
          <p:cNvGraphicFramePr>
            <a:graphicFrameLocks noChangeAspect="1"/>
          </p:cNvGraphicFramePr>
          <p:nvPr>
            <p:custDataLst>
              <p:tags r:id="rId2"/>
            </p:custDataLst>
            <p:extLst>
              <p:ext uri="{D42A27DB-BD31-4B8C-83A1-F6EECF244321}">
                <p14:modId xmlns:p14="http://schemas.microsoft.com/office/powerpoint/2010/main" val="1684229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56" name="think-cell Slide" r:id="rId5" imgW="473" imgH="473" progId="TCLayout.ActiveDocument.1">
                  <p:embed/>
                </p:oleObj>
              </mc:Choice>
              <mc:Fallback>
                <p:oleObj name="think-cell Slide" r:id="rId5" imgW="473" imgH="473" progId="TCLayout.ActiveDocument.1">
                  <p:embed/>
                  <p:pic>
                    <p:nvPicPr>
                      <p:cNvPr id="22" name="Object 21" hidden="1">
                        <a:extLst>
                          <a:ext uri="{FF2B5EF4-FFF2-40B4-BE49-F238E27FC236}">
                            <a16:creationId xmlns="" xmlns:a16="http://schemas.microsoft.com/office/drawing/2014/main" id="{494B3E71-048E-46AC-BC74-6605127A4AF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1" name="Rectangle 20" hidden="1">
            <a:extLst>
              <a:ext uri="{FF2B5EF4-FFF2-40B4-BE49-F238E27FC236}">
                <a16:creationId xmlns="" xmlns:a16="http://schemas.microsoft.com/office/drawing/2014/main" id="{DBE2608F-5DDF-408F-B19E-69B2EC803CD0}"/>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lnSpc>
                <a:spcPct val="85000"/>
              </a:lnSpc>
              <a:spcBef>
                <a:spcPct val="0"/>
              </a:spcBef>
              <a:spcAft>
                <a:spcPct val="0"/>
              </a:spcAft>
              <a:defRPr/>
            </a:pPr>
            <a:endParaRPr kumimoji="0" lang="el-GR" sz="2200" u="none" strike="noStrike" kern="1200" cap="none" spc="0" normalizeH="0" noProof="0" dirty="0">
              <a:ln>
                <a:noFill/>
              </a:ln>
              <a:solidFill>
                <a:srgbClr val="2E2E38"/>
              </a:solidFill>
              <a:effectLst/>
              <a:uLnTx/>
              <a:uFillTx/>
              <a:latin typeface="Arial" panose="020B0604020202020204" pitchFamily="34" charset="0"/>
              <a:ea typeface="+mj-ea"/>
              <a:cs typeface="Arial" panose="020B0604020202020204" pitchFamily="34" charset="0"/>
              <a:sym typeface="Arial" panose="020B0604020202020204" pitchFamily="34" charset="0"/>
            </a:endParaRPr>
          </a:p>
        </p:txBody>
      </p:sp>
      <p:sp>
        <p:nvSpPr>
          <p:cNvPr id="4" name="Title 3"/>
          <p:cNvSpPr>
            <a:spLocks noGrp="1"/>
          </p:cNvSpPr>
          <p:nvPr>
            <p:ph type="title"/>
          </p:nvPr>
        </p:nvSpPr>
        <p:spPr/>
        <p:txBody>
          <a:bodyPr>
            <a:normAutofit fontScale="90000"/>
          </a:bodyPr>
          <a:lstStyle/>
          <a:p>
            <a:r>
              <a:rPr lang="el-GR" dirty="0">
                <a:latin typeface="Arial" panose="020B0604020202020204" pitchFamily="34" charset="0"/>
              </a:rPr>
              <a:t>Μείωση φορολογητέας βάσης ΦΠΑ στις ανεξόφλητες απαιτήσεις </a:t>
            </a:r>
            <a:br>
              <a:rPr lang="el-GR" dirty="0">
                <a:latin typeface="Arial" panose="020B0604020202020204" pitchFamily="34" charset="0"/>
              </a:rPr>
            </a:br>
            <a:r>
              <a:rPr lang="el-GR" dirty="0">
                <a:latin typeface="Arial" panose="020B0604020202020204" pitchFamily="34" charset="0"/>
              </a:rPr>
              <a:t>Η Απόφαση </a:t>
            </a:r>
            <a:r>
              <a:rPr lang="el-GR" dirty="0" err="1">
                <a:latin typeface="Arial" panose="020B0604020202020204" pitchFamily="34" charset="0"/>
              </a:rPr>
              <a:t>ΣτΕ</a:t>
            </a:r>
            <a:r>
              <a:rPr lang="el-GR" dirty="0">
                <a:latin typeface="Arial" panose="020B0604020202020204" pitchFamily="34" charset="0"/>
              </a:rPr>
              <a:t> 355/2019</a:t>
            </a:r>
            <a:endParaRPr lang="en-US" dirty="0">
              <a:latin typeface="Arial" panose="020B0604020202020204" pitchFamily="34" charset="0"/>
            </a:endParaRPr>
          </a:p>
        </p:txBody>
      </p:sp>
      <p:sp>
        <p:nvSpPr>
          <p:cNvPr id="5" name="Slide Number Placeholder 4">
            <a:extLst>
              <a:ext uri="{FF2B5EF4-FFF2-40B4-BE49-F238E27FC236}">
                <a16:creationId xmlns="" xmlns:a16="http://schemas.microsoft.com/office/drawing/2014/main" id="{2E898AE0-B817-48DB-9976-758677586103}"/>
              </a:ext>
            </a:extLst>
          </p:cNvPr>
          <p:cNvSpPr>
            <a:spLocks noGrp="1"/>
          </p:cNvSpPr>
          <p:nvPr>
            <p:ph type="sldNum"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lang="en-IN"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IN"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27" name="Content Placeholder 2">
            <a:extLst>
              <a:ext uri="{FF2B5EF4-FFF2-40B4-BE49-F238E27FC236}">
                <a16:creationId xmlns="" xmlns:a16="http://schemas.microsoft.com/office/drawing/2014/main" id="{B6AD603E-DAFB-4B9F-83D0-9586E88C484D}"/>
              </a:ext>
            </a:extLst>
          </p:cNvPr>
          <p:cNvSpPr txBox="1">
            <a:spLocks/>
          </p:cNvSpPr>
          <p:nvPr/>
        </p:nvSpPr>
        <p:spPr>
          <a:xfrm>
            <a:off x="609917" y="1137920"/>
            <a:ext cx="6979603" cy="4834617"/>
          </a:xfrm>
          <a:prstGeom prst="rect">
            <a:avLst/>
          </a:prstGeom>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Clr>
                <a:srgbClr val="FFE600"/>
              </a:buClr>
              <a:buNone/>
            </a:pPr>
            <a:r>
              <a:rPr lang="el-GR" b="1" dirty="0">
                <a:solidFill>
                  <a:srgbClr val="FFE600"/>
                </a:solidFill>
                <a:latin typeface="Arial" panose="020B0604020202020204" pitchFamily="34" charset="0"/>
                <a:cs typeface="Arial" panose="020B0604020202020204" pitchFamily="34" charset="0"/>
              </a:rPr>
              <a:t>Απόφαση </a:t>
            </a:r>
            <a:r>
              <a:rPr lang="el-GR" b="1" dirty="0" err="1">
                <a:solidFill>
                  <a:srgbClr val="FFE600"/>
                </a:solidFill>
                <a:latin typeface="Arial" panose="020B0604020202020204" pitchFamily="34" charset="0"/>
                <a:cs typeface="Arial" panose="020B0604020202020204" pitchFamily="34" charset="0"/>
              </a:rPr>
              <a:t>ΣτΕ</a:t>
            </a:r>
            <a:r>
              <a:rPr lang="el-GR" b="1" dirty="0">
                <a:solidFill>
                  <a:srgbClr val="FFE600"/>
                </a:solidFill>
                <a:latin typeface="Arial" panose="020B0604020202020204" pitchFamily="34" charset="0"/>
                <a:cs typeface="Arial" panose="020B0604020202020204" pitchFamily="34" charset="0"/>
              </a:rPr>
              <a:t> 355/2019 - άρθρο 19 παρ. 5α Κώδικα ΦΠΑ</a:t>
            </a:r>
          </a:p>
          <a:p>
            <a:pPr marL="0" marR="0" lvl="0" indent="0"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endParaRPr kumimoji="0" lang="en-US" sz="2000" b="1"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endParaRPr lang="en-US" b="1" dirty="0">
              <a:solidFill>
                <a:srgbClr val="FFE6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FFE600"/>
              </a:buClr>
              <a:buSzPct val="110000"/>
              <a:buFont typeface="EYInterstate Light" panose="02000506000000020004" pitchFamily="2" charset="0"/>
              <a:buNone/>
              <a:tabLst/>
              <a:defRPr/>
            </a:pPr>
            <a:endParaRPr kumimoji="0" lang="el-GR" sz="2000" b="1" i="0" u="none" strike="noStrike" kern="1200" cap="none" spc="0" normalizeH="0" baseline="0" noProof="0" dirty="0">
              <a:ln>
                <a:noFill/>
              </a:ln>
              <a:solidFill>
                <a:srgbClr val="FFE600"/>
              </a:solidFill>
              <a:effectLst/>
              <a:uLnTx/>
              <a:uFillTx/>
              <a:latin typeface="Arial" panose="020B0604020202020204" pitchFamily="34" charset="0"/>
              <a:cs typeface="Arial" panose="020B0604020202020204" pitchFamily="34" charset="0"/>
            </a:endParaRPr>
          </a:p>
          <a:p>
            <a:pPr lvl="0">
              <a:buClr>
                <a:srgbClr val="FFE600"/>
              </a:buClr>
            </a:pPr>
            <a:r>
              <a:rPr lang="el-GR" dirty="0">
                <a:solidFill>
                  <a:prstClr val="white"/>
                </a:solidFill>
                <a:latin typeface="Arial" panose="020B0604020202020204" pitchFamily="34" charset="0"/>
                <a:cs typeface="Arial" panose="020B0604020202020204" pitchFamily="34" charset="0"/>
              </a:rPr>
              <a:t>Αλλά </a:t>
            </a:r>
            <a:r>
              <a:rPr lang="el-GR" dirty="0">
                <a:solidFill>
                  <a:schemeClr val="tx2"/>
                </a:solidFill>
                <a:latin typeface="Arial" panose="020B0604020202020204" pitchFamily="34" charset="0"/>
                <a:cs typeface="Arial" panose="020B0604020202020204" pitchFamily="34" charset="0"/>
              </a:rPr>
              <a:t>και αποδεικνύει </a:t>
            </a:r>
            <a:r>
              <a:rPr lang="el-GR" dirty="0">
                <a:solidFill>
                  <a:prstClr val="white"/>
                </a:solidFill>
                <a:latin typeface="Arial" panose="020B0604020202020204" pitchFamily="34" charset="0"/>
                <a:cs typeface="Arial" panose="020B0604020202020204" pitchFamily="34" charset="0"/>
              </a:rPr>
              <a:t>την ιδιαιτέρως πιθανή παρατεταμένη χρονική διάρκεια της μη καταβολής. </a:t>
            </a:r>
          </a:p>
          <a:p>
            <a:pPr lvl="0">
              <a:buClr>
                <a:srgbClr val="FFE600"/>
              </a:buClr>
            </a:pPr>
            <a:endParaRPr lang="el-GR" dirty="0">
              <a:solidFill>
                <a:prstClr val="white"/>
              </a:solidFill>
              <a:latin typeface="Arial" panose="020B0604020202020204" pitchFamily="34" charset="0"/>
              <a:cs typeface="Arial" panose="020B0604020202020204" pitchFamily="34" charset="0"/>
            </a:endParaRPr>
          </a:p>
          <a:p>
            <a:pPr lvl="0">
              <a:buClr>
                <a:srgbClr val="FFE600"/>
              </a:buClr>
            </a:pPr>
            <a:r>
              <a:rPr lang="el-GR" dirty="0">
                <a:solidFill>
                  <a:prstClr val="white"/>
                </a:solidFill>
                <a:latin typeface="Arial" panose="020B0604020202020204" pitchFamily="34" charset="0"/>
                <a:cs typeface="Arial" panose="020B0604020202020204" pitchFamily="34" charset="0"/>
              </a:rPr>
              <a:t>Επιφύλαξη υπέρ του Δημοσίου για την </a:t>
            </a:r>
            <a:r>
              <a:rPr lang="el-GR" dirty="0">
                <a:solidFill>
                  <a:schemeClr val="tx2"/>
                </a:solidFill>
                <a:latin typeface="Arial" panose="020B0604020202020204" pitchFamily="34" charset="0"/>
                <a:cs typeface="Arial" panose="020B0604020202020204" pitchFamily="34" charset="0"/>
              </a:rPr>
              <a:t>επανεκτίμηση προς το υψηλότερο </a:t>
            </a:r>
            <a:r>
              <a:rPr lang="el-GR" dirty="0">
                <a:solidFill>
                  <a:prstClr val="white"/>
                </a:solidFill>
                <a:latin typeface="Arial" panose="020B0604020202020204" pitchFamily="34" charset="0"/>
                <a:cs typeface="Arial" panose="020B0604020202020204" pitchFamily="34" charset="0"/>
              </a:rPr>
              <a:t>σε περίπτωση όπου υπάρξει μεταγενέστερη (εν </a:t>
            </a:r>
            <a:r>
              <a:rPr lang="el-GR" dirty="0" err="1">
                <a:solidFill>
                  <a:prstClr val="white"/>
                </a:solidFill>
                <a:latin typeface="Arial" panose="020B0604020202020204" pitchFamily="34" charset="0"/>
                <a:cs typeface="Arial" panose="020B0604020202020204" pitchFamily="34" charset="0"/>
              </a:rPr>
              <a:t>όλω</a:t>
            </a:r>
            <a:r>
              <a:rPr lang="el-GR" dirty="0">
                <a:solidFill>
                  <a:prstClr val="white"/>
                </a:solidFill>
                <a:latin typeface="Arial" panose="020B0604020202020204" pitchFamily="34" charset="0"/>
                <a:cs typeface="Arial" panose="020B0604020202020204" pitchFamily="34" charset="0"/>
              </a:rPr>
              <a:t> ή εν μέρει) καταβολής της αντιπαροχής. </a:t>
            </a:r>
          </a:p>
          <a:p>
            <a:pPr lvl="0">
              <a:buClr>
                <a:srgbClr val="FFE600"/>
              </a:buClr>
            </a:pPr>
            <a:endParaRPr lang="el-GR" dirty="0">
              <a:solidFill>
                <a:prstClr val="white"/>
              </a:solidFill>
              <a:latin typeface="Arial" panose="020B0604020202020204" pitchFamily="34" charset="0"/>
              <a:cs typeface="Arial" panose="020B0604020202020204" pitchFamily="34" charset="0"/>
            </a:endParaRPr>
          </a:p>
          <a:p>
            <a:pPr lvl="0">
              <a:buClr>
                <a:srgbClr val="FFE600"/>
              </a:buClr>
            </a:pPr>
            <a:endParaRPr lang="el-GR" dirty="0">
              <a:solidFill>
                <a:prstClr val="white"/>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 xmlns:a16="http://schemas.microsoft.com/office/drawing/2014/main" id="{51D9E10F-1F91-4903-AB03-584ED38B88CD}"/>
              </a:ext>
            </a:extLst>
          </p:cNvPr>
          <p:cNvSpPr txBox="1"/>
          <p:nvPr/>
        </p:nvSpPr>
        <p:spPr>
          <a:xfrm>
            <a:off x="9162350" y="1417058"/>
            <a:ext cx="886968" cy="2208297"/>
          </a:xfrm>
          <a:prstGeom prst="rect">
            <a:avLst/>
          </a:prstGeom>
          <a:noFill/>
        </p:spPr>
        <p:txBody>
          <a:bodyPr wrap="square" lIns="0" tIns="36576" rIns="0" bIns="0" rtlCol="0">
            <a:spAutoFit/>
          </a:bodyPr>
          <a:lstStyle/>
          <a:p>
            <a:pPr>
              <a:lnSpc>
                <a:spcPct val="85000"/>
              </a:lnSpc>
              <a:spcAft>
                <a:spcPts val="600"/>
              </a:spcAft>
              <a:buClr>
                <a:schemeClr val="accent2"/>
              </a:buClr>
              <a:buSzPct val="70000"/>
            </a:pPr>
            <a:r>
              <a:rPr lang="en-US" sz="16600" dirty="0">
                <a:solidFill>
                  <a:schemeClr val="tx2"/>
                </a:solidFill>
                <a:latin typeface="Georgia" panose="02040502050405020303" pitchFamily="18" charset="0"/>
              </a:rPr>
              <a:t>“</a:t>
            </a:r>
            <a:endParaRPr lang="el-GR" sz="16600" dirty="0" err="1">
              <a:solidFill>
                <a:schemeClr val="tx2"/>
              </a:solidFill>
              <a:latin typeface="Georgia" panose="02040502050405020303" pitchFamily="18" charset="0"/>
            </a:endParaRPr>
          </a:p>
        </p:txBody>
      </p:sp>
      <p:sp>
        <p:nvSpPr>
          <p:cNvPr id="8" name="Rectangle 7">
            <a:extLst>
              <a:ext uri="{FF2B5EF4-FFF2-40B4-BE49-F238E27FC236}">
                <a16:creationId xmlns="" xmlns:a16="http://schemas.microsoft.com/office/drawing/2014/main" id="{183FE4CC-ABA1-4DDE-9BFD-8C55BD8D15D8}"/>
              </a:ext>
            </a:extLst>
          </p:cNvPr>
          <p:cNvSpPr/>
          <p:nvPr/>
        </p:nvSpPr>
        <p:spPr>
          <a:xfrm>
            <a:off x="7697662" y="2385974"/>
            <a:ext cx="3890771" cy="2585323"/>
          </a:xfrm>
          <a:prstGeom prst="rect">
            <a:avLst/>
          </a:prstGeom>
        </p:spPr>
        <p:txBody>
          <a:bodyPr wrap="square">
            <a:spAutoFit/>
          </a:bodyPr>
          <a:lstStyle/>
          <a:p>
            <a:pPr lvl="0" algn="ctr">
              <a:buClr>
                <a:srgbClr val="FFE600"/>
              </a:buClr>
            </a:pPr>
            <a:r>
              <a:rPr lang="el-GR" dirty="0">
                <a:solidFill>
                  <a:prstClr val="white"/>
                </a:solidFill>
                <a:latin typeface="Georgia" panose="02040502050405020303" pitchFamily="18" charset="0"/>
              </a:rPr>
              <a:t>Οι φορολογικές αρχές μπορούν να ενεργήσουν </a:t>
            </a:r>
            <a:r>
              <a:rPr lang="el-GR" dirty="0" err="1">
                <a:solidFill>
                  <a:prstClr val="white"/>
                </a:solidFill>
                <a:latin typeface="Georgia" panose="02040502050405020303" pitchFamily="18" charset="0"/>
              </a:rPr>
              <a:t>κατ</a:t>
            </a:r>
            <a:r>
              <a:rPr lang="el-GR" dirty="0">
                <a:solidFill>
                  <a:prstClr val="white"/>
                </a:solidFill>
                <a:latin typeface="Georgia" panose="02040502050405020303" pitchFamily="18" charset="0"/>
              </a:rPr>
              <a:t>΄</a:t>
            </a:r>
            <a:r>
              <a:rPr lang="en-US" dirty="0">
                <a:solidFill>
                  <a:prstClr val="white"/>
                </a:solidFill>
                <a:latin typeface="Georgia" panose="02040502050405020303" pitchFamily="18" charset="0"/>
              </a:rPr>
              <a:t> </a:t>
            </a:r>
            <a:r>
              <a:rPr lang="el-GR" dirty="0" err="1">
                <a:solidFill>
                  <a:prstClr val="white"/>
                </a:solidFill>
                <a:latin typeface="Georgia" panose="02040502050405020303" pitchFamily="18" charset="0"/>
              </a:rPr>
              <a:t>εφαρμογήν</a:t>
            </a:r>
            <a:r>
              <a:rPr lang="el-GR" dirty="0">
                <a:solidFill>
                  <a:prstClr val="white"/>
                </a:solidFill>
                <a:latin typeface="Georgia" panose="02040502050405020303" pitchFamily="18" charset="0"/>
              </a:rPr>
              <a:t> του μηχανισμού διακανονισμού των εκπτώσεων για την ανάκτηση του ΦΠΑ επί των εισροών που ο αφερέγγυος οφειλέτης μπόρεσε ενδεχομένως να εκπέσει προκειμένου για τις αυτές </a:t>
            </a:r>
            <a:r>
              <a:rPr lang="en-US" dirty="0">
                <a:solidFill>
                  <a:prstClr val="white"/>
                </a:solidFill>
                <a:latin typeface="Georgia" panose="02040502050405020303" pitchFamily="18" charset="0"/>
              </a:rPr>
              <a:t/>
            </a:r>
            <a:br>
              <a:rPr lang="en-US" dirty="0">
                <a:solidFill>
                  <a:prstClr val="white"/>
                </a:solidFill>
                <a:latin typeface="Georgia" panose="02040502050405020303" pitchFamily="18" charset="0"/>
              </a:rPr>
            </a:br>
            <a:r>
              <a:rPr lang="el-GR" dirty="0">
                <a:solidFill>
                  <a:prstClr val="white"/>
                </a:solidFill>
                <a:latin typeface="Georgia" panose="02040502050405020303" pitchFamily="18" charset="0"/>
              </a:rPr>
              <a:t>εμπορικές συναλλαγές. </a:t>
            </a:r>
          </a:p>
        </p:txBody>
      </p:sp>
      <p:sp>
        <p:nvSpPr>
          <p:cNvPr id="9" name="Double Bracket 8">
            <a:extLst>
              <a:ext uri="{FF2B5EF4-FFF2-40B4-BE49-F238E27FC236}">
                <a16:creationId xmlns="" xmlns:a16="http://schemas.microsoft.com/office/drawing/2014/main" id="{99259776-1460-4F14-823C-46073DDA0101}"/>
              </a:ext>
            </a:extLst>
          </p:cNvPr>
          <p:cNvSpPr/>
          <p:nvPr/>
        </p:nvSpPr>
        <p:spPr>
          <a:xfrm rot="5400000">
            <a:off x="8172974" y="1868187"/>
            <a:ext cx="2865720" cy="3620898"/>
          </a:xfrm>
          <a:prstGeom prst="bracketPair">
            <a:avLst>
              <a:gd name="adj" fmla="val 0"/>
            </a:avLst>
          </a:prstGeom>
          <a:ln w="9525">
            <a:solidFill>
              <a:schemeClr val="tx2"/>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 name="Rectangle 1">
            <a:extLst>
              <a:ext uri="{FF2B5EF4-FFF2-40B4-BE49-F238E27FC236}">
                <a16:creationId xmlns="" xmlns:a16="http://schemas.microsoft.com/office/drawing/2014/main" id="{AF8E96EF-A7FB-4038-9763-6E029E3656B3}"/>
              </a:ext>
            </a:extLst>
          </p:cNvPr>
          <p:cNvSpPr/>
          <p:nvPr/>
        </p:nvSpPr>
        <p:spPr>
          <a:xfrm>
            <a:off x="7697662" y="5251694"/>
            <a:ext cx="3726181" cy="553998"/>
          </a:xfrm>
          <a:prstGeom prst="rect">
            <a:avLst/>
          </a:prstGeom>
        </p:spPr>
        <p:txBody>
          <a:bodyPr wrap="square">
            <a:spAutoFit/>
          </a:bodyPr>
          <a:lstStyle/>
          <a:p>
            <a:r>
              <a:rPr lang="el-GR" sz="1500" dirty="0">
                <a:solidFill>
                  <a:schemeClr val="bg1"/>
                </a:solidFill>
                <a:latin typeface="Georgia" panose="02040502050405020303" pitchFamily="18" charset="0"/>
              </a:rPr>
              <a:t>(</a:t>
            </a:r>
            <a:r>
              <a:rPr lang="el-GR" sz="1500" dirty="0" err="1">
                <a:solidFill>
                  <a:schemeClr val="bg1"/>
                </a:solidFill>
                <a:latin typeface="Georgia" panose="02040502050405020303" pitchFamily="18" charset="0"/>
              </a:rPr>
              <a:t>ΣτΕ</a:t>
            </a:r>
            <a:r>
              <a:rPr lang="el-GR" sz="1500" dirty="0">
                <a:solidFill>
                  <a:schemeClr val="bg1"/>
                </a:solidFill>
                <a:latin typeface="Georgia" panose="02040502050405020303" pitchFamily="18" charset="0"/>
              </a:rPr>
              <a:t> 355/2019 σκέψη 14 με </a:t>
            </a:r>
            <a:r>
              <a:rPr lang="en-US" sz="1500" dirty="0">
                <a:solidFill>
                  <a:schemeClr val="bg1"/>
                </a:solidFill>
                <a:latin typeface="Georgia" panose="02040502050405020303" pitchFamily="18" charset="0"/>
              </a:rPr>
              <a:t/>
            </a:r>
            <a:br>
              <a:rPr lang="en-US" sz="1500" dirty="0">
                <a:solidFill>
                  <a:schemeClr val="bg1"/>
                </a:solidFill>
                <a:latin typeface="Georgia" panose="02040502050405020303" pitchFamily="18" charset="0"/>
              </a:rPr>
            </a:br>
            <a:r>
              <a:rPr lang="el-GR" sz="1500" dirty="0">
                <a:solidFill>
                  <a:schemeClr val="bg1"/>
                </a:solidFill>
                <a:latin typeface="Georgia" panose="02040502050405020303" pitchFamily="18" charset="0"/>
              </a:rPr>
              <a:t>παραπομπή σε ΔΕΕ Τ2, C-396/16)</a:t>
            </a:r>
            <a:endParaRPr lang="el-GR" dirty="0">
              <a:solidFill>
                <a:schemeClr val="bg1"/>
              </a:solidFill>
            </a:endParaRPr>
          </a:p>
        </p:txBody>
      </p:sp>
    </p:spTree>
    <p:extLst>
      <p:ext uri="{BB962C8B-B14F-4D97-AF65-F5344CB8AC3E}">
        <p14:creationId xmlns:p14="http://schemas.microsoft.com/office/powerpoint/2010/main" val="2384263089"/>
      </p:ext>
    </p:extLst>
  </p:cSld>
  <p:clrMapOvr>
    <a:masterClrMapping/>
  </p:clrMapOvr>
  <mc:AlternateContent xmlns:mc="http://schemas.openxmlformats.org/markup-compatibility/2006" xmlns:p14="http://schemas.microsoft.com/office/powerpoint/2010/main">
    <mc:Choice Requires="p14">
      <p:transition spd="slow" p14:dur="2000">
        <p14:window dir="ver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Jh7V3HelRp.m_rmjSYLtH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Jh7V3HelRp.m_rmjSYLtH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h7V3HelRp.m_rmjSYLtH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Jh7V3HelRp.m_rmjSYLtH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h7V3HelRp.m_rmjSYLtH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Jh7V3HelRp.m_rmjSYLtH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Jh7V3HelRp.m_rmjSYLtH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Jh7V3HelRp.m_rmjSYLtH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Jh7V3HelRp.m_rmjSYLtH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B3peYGpeTzKs57mqqeqQ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Jh7V3HelRp.m_rmjSYLtH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Jh7V3HelRp.m_rmjSYLtH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Jh7V3HelRp.m_rmjSYLtHQ"/>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925</Words>
  <Application>Microsoft Office PowerPoint</Application>
  <PresentationFormat>Custom</PresentationFormat>
  <Paragraphs>126</Paragraphs>
  <Slides>16</Slides>
  <Notes>4</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3" baseType="lpstr">
      <vt:lpstr>Arial</vt:lpstr>
      <vt:lpstr>EYInterstate</vt:lpstr>
      <vt:lpstr>EYInterstate Light</vt:lpstr>
      <vt:lpstr>Georgia</vt:lpstr>
      <vt:lpstr>EY dark background</vt:lpstr>
      <vt:lpstr>EY light background</vt:lpstr>
      <vt:lpstr>think-cell Slide</vt:lpstr>
      <vt:lpstr>Ελληνογαλλικό Εμπορικό &amp; Βιομηχανικό Επιμελητήριο  Ημερίδα Φορολογικής Επιτροπής </vt:lpstr>
      <vt:lpstr>Μείωση φορολογητέας βάσης ΦΠΑ στις ανεξόφλητες απαιτήσεις  Η Νομολογία ΔΕΕ</vt:lpstr>
      <vt:lpstr>Μείωση φορολογητέας βάσης ΦΠΑ στις ανεξόφλητες απαιτήσεις  Η Νομολογία ΔΕΕ</vt:lpstr>
      <vt:lpstr>Μείωση φορολογητέας βάσης ΦΠΑ στις ανεξόφλητες απαιτήσεις  Η Νομολογία ΔΕΕ</vt:lpstr>
      <vt:lpstr>Μείωση φορολογητέας βάσης ΦΠΑ στις ανεξόφλητες απαιτήσεις   Η Νομολογία ΔΕΕ</vt:lpstr>
      <vt:lpstr>Μείωση φορολογητέας βάσης ΦΠΑ στις ανεξόφλητες απαιτήσεις   Η Νομολογία ΔΕΕ</vt:lpstr>
      <vt:lpstr>Μείωση φορολογητέας βάσης ΦΠΑ στις ανεξόφλητες απαιτήσεις  Η Νομολογία ΔΕΕ</vt:lpstr>
      <vt:lpstr>Μείωση φορολογητέας βάσης ΦΠΑ στις ανεξόφλητες απαιτήσεις  Η Απόφαση ΣτΕ 355/2019</vt:lpstr>
      <vt:lpstr>Μείωση φορολογητέας βάσης ΦΠΑ στις ανεξόφλητες απαιτήσεις  Η Απόφαση ΣτΕ 355/2019</vt:lpstr>
      <vt:lpstr>Μείωση φορολογητέας βάσης ΦΠΑ στις ανεξόφλητες απαιτήσεις  Η πρακτική εφαρμογή του δικαιώματος </vt:lpstr>
      <vt:lpstr>Μείωση φορολογητέας βάσης ΦΠΑ στις ανεξόφλητες απαιτήσεις  Η πρακτική εφαρμογή του δικαιώματος </vt:lpstr>
      <vt:lpstr>Μείωση φορολογητέας βάσης ΦΠΑ στις ανεξόφλητες απαιτήσεις  Η πρακτική εφαρμογή του δικαιώματος </vt:lpstr>
      <vt:lpstr>Μείωση φορολογητέας βάσης ΦΠΑ στα Rebates φαρμακευτικών εταιρειών  Διοικητικές εξελίξεις </vt:lpstr>
      <vt:lpstr>Μείωση φορολογητέας βάσης ΦΠΑ στα Rebates φαρμακευτικών εταιρειών  Διοικητικές εξελίξεις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2016-03-16T05:57:48Z</dcterms:created>
  <dcterms:modified xsi:type="dcterms:W3CDTF">2019-06-19T07:07:06Z</dcterms:modified>
  <cp:contentStatus/>
</cp:coreProperties>
</file>