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y Collins" initials="RC" lastIdx="0" clrIdx="0">
    <p:extLst>
      <p:ext uri="{19B8F6BF-5375-455C-9EA6-DF929625EA0E}">
        <p15:presenceInfo xmlns:p15="http://schemas.microsoft.com/office/powerpoint/2012/main" userId="S::Roy.Collins@edfenergy.com::0fb2e782-4491-482f-b636-a55fcdeb8a63" providerId="AD"/>
      </p:ext>
    </p:extLst>
  </p:cmAuthor>
  <p:cmAuthor id="2" name="Sedler, Rebecca" initials="SR" lastIdx="12" clrIdx="1">
    <p:extLst>
      <p:ext uri="{19B8F6BF-5375-455C-9EA6-DF929625EA0E}">
        <p15:presenceInfo xmlns:p15="http://schemas.microsoft.com/office/powerpoint/2012/main" userId="S::rebecca.sedler@edfenergy.com::2e64a4a7-7832-4b48-b1a5-f616b18a6966" providerId="AD"/>
      </p:ext>
    </p:extLst>
  </p:cmAuthor>
  <p:cmAuthor id="3" name="Beresford, Rebecca" initials="BR" lastIdx="13" clrIdx="2">
    <p:extLst>
      <p:ext uri="{19B8F6BF-5375-455C-9EA6-DF929625EA0E}">
        <p15:presenceInfo xmlns:p15="http://schemas.microsoft.com/office/powerpoint/2012/main" userId="S::Rebecca.Beresford@edfenergy.com::8f6c08bc-b8fd-4919-8b96-605d184f76ef" providerId="AD"/>
      </p:ext>
    </p:extLst>
  </p:cmAuthor>
  <p:cmAuthor id="4" name="Lahti, Makreeta" initials="LM" lastIdx="2" clrIdx="3">
    <p:extLst>
      <p:ext uri="{19B8F6BF-5375-455C-9EA6-DF929625EA0E}">
        <p15:presenceInfo xmlns:p15="http://schemas.microsoft.com/office/powerpoint/2012/main" userId="S::makreeta.lahti@edfenergy.com::ddd7170c-f732-41dd-8ff1-b314fb6af105" providerId="AD"/>
      </p:ext>
    </p:extLst>
  </p:cmAuthor>
  <p:cmAuthor id="5" name="Hargreaves, Steve" initials="HS" lastIdx="2" clrIdx="4">
    <p:extLst>
      <p:ext uri="{19B8F6BF-5375-455C-9EA6-DF929625EA0E}">
        <p15:presenceInfo xmlns:p15="http://schemas.microsoft.com/office/powerpoint/2012/main" userId="S::steve.hargreaves@edfenergy.com::8df2c62e-a2e2-446c-879a-980381d849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603"/>
    <a:srgbClr val="EEB500"/>
    <a:srgbClr val="F7C3C3"/>
    <a:srgbClr val="66CCFF"/>
    <a:srgbClr val="F79999"/>
    <a:srgbClr val="FC9595"/>
    <a:srgbClr val="FA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3817" autoAdjust="0"/>
  </p:normalViewPr>
  <p:slideViewPr>
    <p:cSldViewPr snapToGrid="0">
      <p:cViewPr varScale="1">
        <p:scale>
          <a:sx n="110" d="100"/>
          <a:sy n="110" d="100"/>
        </p:scale>
        <p:origin x="6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755A7-4555-4C45-B839-AE9442821830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A64A5-8915-42E6-A8A8-5833742D11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8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211138" y="815975"/>
            <a:ext cx="7250113" cy="4079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10244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utiger LT 45 Light" pitchFamily="34" charset="0"/>
              </a:defRPr>
            </a:lvl1pPr>
            <a:lvl2pPr marL="784781" indent="-301839">
              <a:defRPr>
                <a:solidFill>
                  <a:schemeClr val="tx1"/>
                </a:solidFill>
                <a:latin typeface="Frutiger LT 45 Light" pitchFamily="34" charset="0"/>
              </a:defRPr>
            </a:lvl2pPr>
            <a:lvl3pPr marL="1207358" indent="-241471">
              <a:defRPr>
                <a:solidFill>
                  <a:schemeClr val="tx1"/>
                </a:solidFill>
                <a:latin typeface="Frutiger LT 45 Light" pitchFamily="34" charset="0"/>
              </a:defRPr>
            </a:lvl3pPr>
            <a:lvl4pPr marL="1690300" indent="-241471">
              <a:defRPr>
                <a:solidFill>
                  <a:schemeClr val="tx1"/>
                </a:solidFill>
                <a:latin typeface="Frutiger LT 45 Light" pitchFamily="34" charset="0"/>
              </a:defRPr>
            </a:lvl4pPr>
            <a:lvl5pPr marL="2173243" indent="-241471">
              <a:defRPr>
                <a:solidFill>
                  <a:schemeClr val="tx1"/>
                </a:solidFill>
                <a:latin typeface="Frutiger LT 45 Light" pitchFamily="34" charset="0"/>
              </a:defRPr>
            </a:lvl5pPr>
            <a:lvl6pPr marL="2656185" indent="-2414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45 Light" pitchFamily="34" charset="0"/>
              </a:defRPr>
            </a:lvl6pPr>
            <a:lvl7pPr marL="3139128" indent="-2414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45 Light" pitchFamily="34" charset="0"/>
              </a:defRPr>
            </a:lvl7pPr>
            <a:lvl8pPr marL="3622071" indent="-2414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45 Light" pitchFamily="34" charset="0"/>
              </a:defRPr>
            </a:lvl8pPr>
            <a:lvl9pPr marL="4105014" indent="-2414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45 Ligh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utiger LT 45 Light" pitchFamily="34" charset="0"/>
              </a:defRPr>
            </a:lvl1pPr>
            <a:lvl2pPr marL="784781" indent="-301839">
              <a:defRPr>
                <a:solidFill>
                  <a:schemeClr val="tx1"/>
                </a:solidFill>
                <a:latin typeface="Frutiger LT 45 Light" pitchFamily="34" charset="0"/>
              </a:defRPr>
            </a:lvl2pPr>
            <a:lvl3pPr marL="1207358" indent="-241471">
              <a:defRPr>
                <a:solidFill>
                  <a:schemeClr val="tx1"/>
                </a:solidFill>
                <a:latin typeface="Frutiger LT 45 Light" pitchFamily="34" charset="0"/>
              </a:defRPr>
            </a:lvl3pPr>
            <a:lvl4pPr marL="1690300" indent="-241471">
              <a:defRPr>
                <a:solidFill>
                  <a:schemeClr val="tx1"/>
                </a:solidFill>
                <a:latin typeface="Frutiger LT 45 Light" pitchFamily="34" charset="0"/>
              </a:defRPr>
            </a:lvl4pPr>
            <a:lvl5pPr marL="2173243" indent="-241471">
              <a:defRPr>
                <a:solidFill>
                  <a:schemeClr val="tx1"/>
                </a:solidFill>
                <a:latin typeface="Frutiger LT 45 Light" pitchFamily="34" charset="0"/>
              </a:defRPr>
            </a:lvl5pPr>
            <a:lvl6pPr marL="2656185" indent="-2414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45 Light" pitchFamily="34" charset="0"/>
              </a:defRPr>
            </a:lvl6pPr>
            <a:lvl7pPr marL="3139128" indent="-2414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45 Light" pitchFamily="34" charset="0"/>
              </a:defRPr>
            </a:lvl7pPr>
            <a:lvl8pPr marL="3622071" indent="-2414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45 Light" pitchFamily="34" charset="0"/>
              </a:defRPr>
            </a:lvl8pPr>
            <a:lvl9pPr marL="4105014" indent="-2414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45 Ligh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utiger LT 45 Light" pitchFamily="34" charset="0"/>
              </a:defRPr>
            </a:lvl1pPr>
            <a:lvl2pPr marL="784781" indent="-301839">
              <a:defRPr>
                <a:solidFill>
                  <a:schemeClr val="tx1"/>
                </a:solidFill>
                <a:latin typeface="Frutiger LT 45 Light" pitchFamily="34" charset="0"/>
              </a:defRPr>
            </a:lvl2pPr>
            <a:lvl3pPr marL="1207358" indent="-241471">
              <a:defRPr>
                <a:solidFill>
                  <a:schemeClr val="tx1"/>
                </a:solidFill>
                <a:latin typeface="Frutiger LT 45 Light" pitchFamily="34" charset="0"/>
              </a:defRPr>
            </a:lvl3pPr>
            <a:lvl4pPr marL="1690300" indent="-241471">
              <a:defRPr>
                <a:solidFill>
                  <a:schemeClr val="tx1"/>
                </a:solidFill>
                <a:latin typeface="Frutiger LT 45 Light" pitchFamily="34" charset="0"/>
              </a:defRPr>
            </a:lvl4pPr>
            <a:lvl5pPr marL="2173243" indent="-241471">
              <a:defRPr>
                <a:solidFill>
                  <a:schemeClr val="tx1"/>
                </a:solidFill>
                <a:latin typeface="Frutiger LT 45 Light" pitchFamily="34" charset="0"/>
              </a:defRPr>
            </a:lvl5pPr>
            <a:lvl6pPr marL="2656185" indent="-2414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45 Light" pitchFamily="34" charset="0"/>
              </a:defRPr>
            </a:lvl6pPr>
            <a:lvl7pPr marL="3139128" indent="-2414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45 Light" pitchFamily="34" charset="0"/>
              </a:defRPr>
            </a:lvl7pPr>
            <a:lvl8pPr marL="3622071" indent="-2414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45 Light" pitchFamily="34" charset="0"/>
              </a:defRPr>
            </a:lvl8pPr>
            <a:lvl9pPr marL="4105014" indent="-2414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utiger LT 45 Light" pitchFamily="34" charset="0"/>
              </a:defRPr>
            </a:lvl9pPr>
          </a:lstStyle>
          <a:p>
            <a:fld id="{42887F08-4A61-4536-9D14-F6AB243F880C}" type="slidenum">
              <a:rPr lang="en-GB" altLang="en-US">
                <a:solidFill>
                  <a:prstClr val="black"/>
                </a:solidFill>
                <a:latin typeface="Calibri" pitchFamily="34" charset="0"/>
              </a:rPr>
              <a:pPr/>
              <a:t>1</a:t>
            </a:fld>
            <a:endParaRPr lang="en-GB" alt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74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ortant Informa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43200" y="6285074"/>
            <a:ext cx="8595360" cy="403225"/>
          </a:xfrm>
        </p:spPr>
        <p:txBody>
          <a:bodyPr/>
          <a:lstStyle>
            <a:lvl1pPr>
              <a:defRPr sz="933"/>
            </a:lvl1pPr>
          </a:lstStyle>
          <a:p>
            <a:r>
              <a:rPr lang="en-GB" altLang="en-US"/>
              <a:t>Heat Decarbonisation Policy | PROTECT – PRIVATE | © 2020 EDF Energy Ltd. All rights Reserved.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7200" y="6285074"/>
            <a:ext cx="575733" cy="403225"/>
          </a:xfrm>
        </p:spPr>
        <p:txBody>
          <a:bodyPr/>
          <a:lstStyle/>
          <a:p>
            <a:fld id="{352D268D-E5DB-4D76-8C43-F544D2039CA0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969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elcome Option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44236" y="6283201"/>
            <a:ext cx="8595360" cy="403225"/>
          </a:xfrm>
        </p:spPr>
        <p:txBody>
          <a:bodyPr/>
          <a:lstStyle/>
          <a:p>
            <a:r>
              <a:rPr lang="en-GB" altLang="en-US"/>
              <a:t>Heat Decarbonisation Policy | PROTECT – PRIVATE | © 2020 EDF Energy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6387" y="6283201"/>
            <a:ext cx="575733" cy="403225"/>
          </a:xfrm>
        </p:spPr>
        <p:txBody>
          <a:bodyPr/>
          <a:lstStyle/>
          <a:p>
            <a:fld id="{352D268D-E5DB-4D76-8C43-F544D2039CA0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073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43200" y="6283201"/>
            <a:ext cx="8595360" cy="403225"/>
          </a:xfrm>
        </p:spPr>
        <p:txBody>
          <a:bodyPr/>
          <a:lstStyle>
            <a:lvl1pPr>
              <a:defRPr sz="933"/>
            </a:lvl1pPr>
          </a:lstStyle>
          <a:p>
            <a:r>
              <a:rPr lang="en-GB" altLang="en-US"/>
              <a:t>Heat Decarbonisation Policy | PROTECT – PRIVATE | © 2020 EDF Energy Ltd. All rights Reserved.</a:t>
            </a:r>
          </a:p>
        </p:txBody>
      </p:sp>
      <p:sp>
        <p:nvSpPr>
          <p:cNvPr id="14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7200" y="6283201"/>
            <a:ext cx="575733" cy="403225"/>
          </a:xfrm>
        </p:spPr>
        <p:txBody>
          <a:bodyPr/>
          <a:lstStyle/>
          <a:p>
            <a:fld id="{352D268D-E5DB-4D76-8C43-F544D2039CA0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868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00" y="2672976"/>
            <a:ext cx="9216000" cy="540000"/>
          </a:xfrm>
        </p:spPr>
        <p:txBody>
          <a:bodyPr anchor="b" anchorCtr="0"/>
          <a:lstStyle>
            <a:lvl1pPr>
              <a:defRPr b="1" cap="none" baseline="0">
                <a:latin typeface="Frutiger LT 55 Roman" panose="020B06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440000" y="3212976"/>
            <a:ext cx="9216000" cy="432000"/>
          </a:xfrm>
        </p:spPr>
        <p:txBody>
          <a:bodyPr>
            <a:normAutofit/>
          </a:bodyPr>
          <a:lstStyle>
            <a:lvl1pPr marL="0" indent="0" algn="l">
              <a:buNone/>
              <a:defRPr lang="en-GB" sz="2400" kern="1200" cap="none" baseline="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43200" y="6285074"/>
            <a:ext cx="8595360" cy="403225"/>
          </a:xfrm>
        </p:spPr>
        <p:txBody>
          <a:bodyPr/>
          <a:lstStyle>
            <a:lvl1pPr>
              <a:defRPr sz="933"/>
            </a:lvl1pPr>
          </a:lstStyle>
          <a:p>
            <a:r>
              <a:rPr lang="en-GB" altLang="en-US"/>
              <a:t>Heat Decarbonisation Policy | PROTECT – PRIVATE | © 2020 EDF Energy Ltd. All rights Reserved.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7200" y="6285074"/>
            <a:ext cx="575733" cy="403225"/>
          </a:xfrm>
        </p:spPr>
        <p:txBody>
          <a:bodyPr/>
          <a:lstStyle/>
          <a:p>
            <a:fld id="{352D268D-E5DB-4D76-8C43-F544D2039CA0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5634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358901" y="424801"/>
            <a:ext cx="10441280" cy="867105"/>
          </a:xfrm>
        </p:spPr>
        <p:txBody>
          <a:bodyPr>
            <a:normAutofit/>
          </a:bodyPr>
          <a:lstStyle>
            <a:lvl1pPr>
              <a:defRPr sz="3467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2"/>
          </p:nvPr>
        </p:nvSpPr>
        <p:spPr>
          <a:xfrm>
            <a:off x="1358901" y="1268412"/>
            <a:ext cx="10441280" cy="4392000"/>
          </a:xfrm>
        </p:spPr>
        <p:txBody>
          <a:bodyPr>
            <a:normAutofit/>
          </a:bodyPr>
          <a:lstStyle>
            <a:lvl1pPr marL="455989" indent="-455989">
              <a:buFont typeface="Arial" panose="020B0604020202020204" pitchFamily="34" charset="0"/>
              <a:buChar char="•"/>
              <a:defRPr sz="2667"/>
            </a:lvl1pPr>
            <a:lvl2pPr marL="921577" indent="-446389">
              <a:buFont typeface="Arial" panose="020B0604020202020204" pitchFamily="34" charset="0"/>
              <a:buChar char="-"/>
              <a:tabLst/>
              <a:defRPr lang="en-US" sz="2667" kern="1200" dirty="0" smtClean="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2pPr>
            <a:lvl3pPr marL="1377566" indent="-455989" defTabSz="1312301">
              <a:defRPr lang="en-US" sz="2667" kern="1200" dirty="0" smtClean="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3pPr>
            <a:lvl4pPr marL="1847954" indent="-446389">
              <a:buFont typeface="Arial" panose="020B0604020202020204" pitchFamily="34" charset="0"/>
              <a:buChar char="-"/>
              <a:tabLst/>
              <a:defRPr lang="en-US" sz="2667" kern="1200" dirty="0" smtClean="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4pPr>
            <a:lvl5pPr marL="2366341" indent="-513587">
              <a:tabLst/>
              <a:defRPr lang="en-GB" sz="2667" kern="1200" dirty="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43199" y="6285074"/>
            <a:ext cx="8595360" cy="403225"/>
          </a:xfrm>
        </p:spPr>
        <p:txBody>
          <a:bodyPr/>
          <a:lstStyle>
            <a:lvl1pPr>
              <a:defRPr sz="933"/>
            </a:lvl1pPr>
          </a:lstStyle>
          <a:p>
            <a:r>
              <a:rPr lang="en-GB" altLang="en-US"/>
              <a:t>Heat Decarbonisation Policy | PROTECT – PRIVATE | © 2020 EDF Energy Ltd. All rights Reserved.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7200" y="6285074"/>
            <a:ext cx="575733" cy="403225"/>
          </a:xfrm>
        </p:spPr>
        <p:txBody>
          <a:bodyPr/>
          <a:lstStyle/>
          <a:p>
            <a:fld id="{352D268D-E5DB-4D76-8C43-F544D2039CA0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094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s and Bullet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359161" y="424801"/>
            <a:ext cx="10430941" cy="8671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1358901" y="1268412"/>
            <a:ext cx="10441279" cy="4392000"/>
          </a:xfrm>
        </p:spPr>
        <p:txBody>
          <a:bodyPr>
            <a:normAutofit/>
          </a:bodyPr>
          <a:lstStyle>
            <a:lvl1pPr marL="455989" indent="-455989">
              <a:buFont typeface="+mj-lt"/>
              <a:buAutoNum type="arabicPeriod"/>
              <a:defRPr sz="2667"/>
            </a:lvl1pPr>
            <a:lvl2pPr marL="921577" indent="-446389">
              <a:defRPr lang="en-US" sz="2667" kern="1200" dirty="0" smtClean="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2pPr>
            <a:lvl3pPr marL="1377566" indent="-455989">
              <a:defRPr lang="en-US" sz="2667" kern="1200" dirty="0" smtClean="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3pPr>
            <a:lvl4pPr marL="1847954" indent="-446389">
              <a:defRPr lang="en-US" sz="2667" kern="1200" dirty="0" smtClean="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4pPr>
            <a:lvl5pPr marL="2366341" indent="-513587">
              <a:defRPr lang="en-GB" sz="2667" kern="1200" dirty="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43197" y="6285074"/>
            <a:ext cx="8595360" cy="403225"/>
          </a:xfrm>
        </p:spPr>
        <p:txBody>
          <a:bodyPr/>
          <a:lstStyle>
            <a:lvl1pPr>
              <a:defRPr sz="933"/>
            </a:lvl1pPr>
          </a:lstStyle>
          <a:p>
            <a:r>
              <a:rPr lang="en-GB" altLang="en-US"/>
              <a:t>Heat Decarbonisation Policy | PROTECT – PRIVATE | © 2020 EDF Energy Ltd. All rights Reserved.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7200" y="6285074"/>
            <a:ext cx="575733" cy="403225"/>
          </a:xfrm>
        </p:spPr>
        <p:txBody>
          <a:bodyPr/>
          <a:lstStyle/>
          <a:p>
            <a:fld id="{352D268D-E5DB-4D76-8C43-F544D2039CA0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866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18" y="424801"/>
            <a:ext cx="11361780" cy="8671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43199" y="6285074"/>
            <a:ext cx="8594967" cy="403225"/>
          </a:xfrm>
        </p:spPr>
        <p:txBody>
          <a:bodyPr/>
          <a:lstStyle>
            <a:lvl1pPr>
              <a:defRPr sz="933"/>
            </a:lvl1pPr>
          </a:lstStyle>
          <a:p>
            <a:r>
              <a:rPr lang="en-GB" altLang="en-US"/>
              <a:t>Heat Decarbonisation Policy | PROTECT – PRIVATE | © 2020 EDF Energy Ltd. All rights Reserved.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7200" y="6285074"/>
            <a:ext cx="575733" cy="403225"/>
          </a:xfrm>
        </p:spPr>
        <p:txBody>
          <a:bodyPr/>
          <a:lstStyle/>
          <a:p>
            <a:fld id="{352D268D-E5DB-4D76-8C43-F544D2039CA0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526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18" y="424801"/>
            <a:ext cx="11361780" cy="86710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0"/>
          </p:nvPr>
        </p:nvSpPr>
        <p:spPr>
          <a:xfrm>
            <a:off x="433918" y="1773239"/>
            <a:ext cx="11326284" cy="4824412"/>
          </a:xfrm>
        </p:spPr>
        <p:txBody>
          <a:bodyPr/>
          <a:lstStyle/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70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ank You Option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44236" y="6283201"/>
            <a:ext cx="8595360" cy="403225"/>
          </a:xfrm>
        </p:spPr>
        <p:txBody>
          <a:bodyPr/>
          <a:lstStyle/>
          <a:p>
            <a:r>
              <a:rPr lang="en-GB" altLang="en-US"/>
              <a:t>Heat Decarbonisation Policy | PROTECT – PRIVATE | © 2020 EDF Energy Ltd. All rights Reserved.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6387" y="6283201"/>
            <a:ext cx="575733" cy="403225"/>
          </a:xfrm>
        </p:spPr>
        <p:txBody>
          <a:bodyPr/>
          <a:lstStyle/>
          <a:p>
            <a:fld id="{352D268D-E5DB-4D76-8C43-F544D2039CA0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9249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844" y="424801"/>
            <a:ext cx="11154853" cy="86710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844" y="1299600"/>
            <a:ext cx="11155200" cy="4392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200" y="6283201"/>
            <a:ext cx="859536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33">
                <a:solidFill>
                  <a:schemeClr val="tx1"/>
                </a:solidFill>
              </a:defRPr>
            </a:lvl1pPr>
          </a:lstStyle>
          <a:p>
            <a:r>
              <a:rPr lang="en-GB" altLang="en-US"/>
              <a:t>Heat Decarbonisation Policy | PROTECT – PRIVATE | © 2020 EDF Energy Ltd. All rights Reserved.</a:t>
            </a: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200" y="6283201"/>
            <a:ext cx="575733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333">
                <a:solidFill>
                  <a:schemeClr val="tx1"/>
                </a:solidFill>
              </a:defRPr>
            </a:lvl1pPr>
          </a:lstStyle>
          <a:p>
            <a:fld id="{352D268D-E5DB-4D76-8C43-F544D2039CA0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56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l" defTabSz="1219170" rtl="0" eaLnBrk="1" latinLnBrk="0" hangingPunct="1">
        <a:spcBef>
          <a:spcPct val="0"/>
        </a:spcBef>
        <a:buNone/>
        <a:defRPr lang="en-GB" sz="3467" kern="1200" dirty="0">
          <a:solidFill>
            <a:schemeClr val="accent1"/>
          </a:solidFill>
          <a:latin typeface="Frutiger LT 45 Light" pitchFamily="34" charset="0"/>
          <a:ea typeface="+mj-ea"/>
          <a:cs typeface="+mj-cs"/>
        </a:defRPr>
      </a:lvl1pPr>
    </p:titleStyle>
    <p:bodyStyle>
      <a:lvl1pPr marL="455989" indent="-455989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lang="en-US" sz="2667" kern="1200" dirty="0" smtClean="0">
          <a:solidFill>
            <a:schemeClr val="tx1"/>
          </a:solidFill>
          <a:latin typeface="Frutiger LT 45 Light" pitchFamily="34" charset="0"/>
          <a:ea typeface="+mn-ea"/>
          <a:cs typeface="+mn-cs"/>
        </a:defRPr>
      </a:lvl1pPr>
      <a:lvl2pPr marL="920728" indent="-446389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-"/>
        <a:defRPr lang="en-US" sz="2667" kern="1200" dirty="0" smtClean="0">
          <a:solidFill>
            <a:schemeClr val="tx1"/>
          </a:solidFill>
          <a:latin typeface="Frutiger LT 45 Light" pitchFamily="34" charset="0"/>
          <a:ea typeface="+mn-ea"/>
          <a:cs typeface="+mn-cs"/>
        </a:defRPr>
      </a:lvl2pPr>
      <a:lvl3pPr marL="1377916" indent="-455989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lang="en-US" sz="2667" kern="1200" dirty="0" smtClean="0">
          <a:solidFill>
            <a:schemeClr val="tx1"/>
          </a:solidFill>
          <a:latin typeface="Frutiger LT 45 Light" pitchFamily="34" charset="0"/>
          <a:ea typeface="+mn-ea"/>
          <a:cs typeface="+mn-cs"/>
        </a:defRPr>
      </a:lvl3pPr>
      <a:lvl4pPr marL="1847804" indent="-446389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-"/>
        <a:defRPr lang="en-US" sz="2667" kern="1200" dirty="0" smtClean="0">
          <a:solidFill>
            <a:schemeClr val="tx1"/>
          </a:solidFill>
          <a:latin typeface="Frutiger LT 45 Light" pitchFamily="34" charset="0"/>
          <a:ea typeface="+mn-ea"/>
          <a:cs typeface="+mn-cs"/>
        </a:defRPr>
      </a:lvl4pPr>
      <a:lvl5pPr marL="2368491" indent="-514338" algn="l" defTabSz="12191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lang="en-GB" sz="2667" kern="1200" dirty="0">
          <a:solidFill>
            <a:schemeClr val="tx1"/>
          </a:solidFill>
          <a:latin typeface="Frutiger LT 45 Light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lide Number Placeholder 4">
            <a:extLst>
              <a:ext uri="{FF2B5EF4-FFF2-40B4-BE49-F238E27FC236}">
                <a16:creationId xmlns:a16="http://schemas.microsoft.com/office/drawing/2014/main" id="{ABCD08FA-8FAA-6941-BF01-FD6AB2C1D43D}"/>
              </a:ext>
            </a:extLst>
          </p:cNvPr>
          <p:cNvSpPr txBox="1">
            <a:spLocks/>
          </p:cNvSpPr>
          <p:nvPr/>
        </p:nvSpPr>
        <p:spPr bwMode="auto">
          <a:xfrm>
            <a:off x="95793" y="6530976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0" latinLnBrk="0" hangingPunct="0">
              <a:defRPr sz="1000" kern="120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9pPr>
          </a:lstStyle>
          <a:p>
            <a:fld id="{20497E4A-8D13-42AE-8BA1-E520BC0B8D66}" type="slidenum">
              <a:rPr lang="en-US" altLang="en-US">
                <a:solidFill>
                  <a:prstClr val="black"/>
                </a:solidFill>
              </a:rPr>
              <a:pPr/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F715327-D4F5-4EE8-8C82-3E394BE8D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405" y="270823"/>
            <a:ext cx="99669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rtlCol="0" anchor="ctr">
            <a:spAutoFit/>
          </a:bodyPr>
          <a:lstStyle>
            <a:lvl1pPr>
              <a:spcBef>
                <a:spcPct val="0"/>
              </a:spcBef>
              <a:buNone/>
              <a:defRPr lang="en-GB" sz="2400" dirty="0">
                <a:solidFill>
                  <a:srgbClr val="FE5716"/>
                </a:solidFill>
                <a:latin typeface="Frutiger LT 55 Roman" panose="020B0602020204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altLang="en-US" dirty="0">
                <a:solidFill>
                  <a:schemeClr val="accent1"/>
                </a:solidFill>
                <a:ea typeface="+mj-ea"/>
                <a:cs typeface="+mj-cs"/>
              </a:rPr>
              <a:t>ESG reporting for EDF UK – focus on climate change</a:t>
            </a:r>
          </a:p>
        </p:txBody>
      </p:sp>
      <p:sp>
        <p:nvSpPr>
          <p:cNvPr id="70" name="Footer Placeholder 1">
            <a:extLst>
              <a:ext uri="{FF2B5EF4-FFF2-40B4-BE49-F238E27FC236}">
                <a16:creationId xmlns:a16="http://schemas.microsoft.com/office/drawing/2014/main" id="{54B342CF-7E68-41E3-820A-E93907A793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358" y="6527522"/>
            <a:ext cx="8595360" cy="403225"/>
          </a:xfrm>
        </p:spPr>
        <p:txBody>
          <a:bodyPr/>
          <a:lstStyle/>
          <a:p>
            <a:r>
              <a:rPr lang="en-GB" altLang="en-US" dirty="0"/>
              <a:t>EDF UK ESG reporting | © 2020 EDF Energy Ltd. All rights Reserved.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B3439DD-095D-4389-912B-89CC82F9FE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421145"/>
              </p:ext>
            </p:extLst>
          </p:nvPr>
        </p:nvGraphicFramePr>
        <p:xfrm>
          <a:off x="396405" y="876620"/>
          <a:ext cx="11386292" cy="297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3024">
                  <a:extLst>
                    <a:ext uri="{9D8B030D-6E8A-4147-A177-3AD203B41FA5}">
                      <a16:colId xmlns:a16="http://schemas.microsoft.com/office/drawing/2014/main" val="4052104419"/>
                    </a:ext>
                  </a:extLst>
                </a:gridCol>
                <a:gridCol w="5730240">
                  <a:extLst>
                    <a:ext uri="{9D8B030D-6E8A-4147-A177-3AD203B41FA5}">
                      <a16:colId xmlns:a16="http://schemas.microsoft.com/office/drawing/2014/main" val="964798153"/>
                    </a:ext>
                  </a:extLst>
                </a:gridCol>
                <a:gridCol w="4093028">
                  <a:extLst>
                    <a:ext uri="{9D8B030D-6E8A-4147-A177-3AD203B41FA5}">
                      <a16:colId xmlns:a16="http://schemas.microsoft.com/office/drawing/2014/main" val="3447913864"/>
                    </a:ext>
                  </a:extLst>
                </a:gridCol>
              </a:tblGrid>
              <a:tr h="383951">
                <a:tc>
                  <a:txBody>
                    <a:bodyPr/>
                    <a:lstStyle/>
                    <a:p>
                      <a:r>
                        <a:rPr lang="en-GB" sz="1600" dirty="0"/>
                        <a:t>Selected key ESG disclosures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UK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EU / EDF Group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4130271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Mandatory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182563" marR="0" lvl="0" indent="-18256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/>
                        <a:t>UK ETS </a:t>
                      </a:r>
                    </a:p>
                    <a:p>
                      <a:pPr marL="182563" marR="0" lvl="0" indent="-18256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/>
                        <a:t>Streamlined Energy and Carbon Reporting (SECR) </a:t>
                      </a:r>
                    </a:p>
                    <a:p>
                      <a:pPr marL="182563" marR="0" lvl="0" indent="-18256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/>
                        <a:t>Energy Saving Opportunity Scheme (ESOS) </a:t>
                      </a:r>
                    </a:p>
                    <a:p>
                      <a:pPr marL="182563" marR="0" lvl="0" indent="-18256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/>
                        <a:t>Public procurement (PPN 06/21) </a:t>
                      </a:r>
                    </a:p>
                    <a:p>
                      <a:pPr marL="182563" marR="0" lvl="0" indent="-18256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i="1" dirty="0"/>
                        <a:t>TCFD / UK climate-related disclosures (from FY 2023)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182563" marR="0" lvl="0" indent="-18256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Non-financial performance declaration / Universal Registration Document (EU NFRD); GHG footprint and other ESG indicators</a:t>
                      </a:r>
                    </a:p>
                    <a:p>
                      <a:pPr marL="182563" marR="0" lvl="0" indent="-18256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Green taxonomy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74346268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GB" sz="1600" dirty="0"/>
                        <a:t>Voluntary</a:t>
                      </a:r>
                    </a:p>
                  </a:txBody>
                  <a:tcPr marL="36000" marR="36000" marT="36000" marB="3600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Sustainable business update (incl. greenhouse gas footprint)</a:t>
                      </a:r>
                    </a:p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Socio-economic analyses</a:t>
                      </a:r>
                    </a:p>
                  </a:txBody>
                  <a:tcPr marL="36000" marR="36000" marT="36000" marB="3600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/>
                        <a:t>TCFD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Impact report</a:t>
                      </a:r>
                    </a:p>
                  </a:txBody>
                  <a:tcPr marL="36000" marR="36000" marT="36000" marB="3600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4510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Carbon avoided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Engagement on ESG ratings</a:t>
                      </a:r>
                    </a:p>
                  </a:txBody>
                  <a:tcPr marL="36000" marR="36000" marT="36000" marB="3600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311864"/>
                  </a:ext>
                </a:extLst>
              </a:tr>
            </a:tbl>
          </a:graphicData>
        </a:graphic>
      </p:graphicFrame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44934F7-B4F2-4557-9FCF-8B770EC280BB}"/>
              </a:ext>
            </a:extLst>
          </p:cNvPr>
          <p:cNvSpPr txBox="1">
            <a:spLocks/>
          </p:cNvSpPr>
          <p:nvPr/>
        </p:nvSpPr>
        <p:spPr>
          <a:xfrm>
            <a:off x="152555" y="4076418"/>
            <a:ext cx="12039445" cy="2218093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 marL="455989" indent="-455989" algn="l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en-US" sz="2667" kern="120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1pPr>
            <a:lvl2pPr marL="921577" indent="-446389" algn="l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-"/>
              <a:tabLst/>
              <a:defRPr lang="en-US" sz="2667" kern="1200" dirty="0" smtClean="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2pPr>
            <a:lvl3pPr marL="1377566" indent="-455989" algn="l" defTabSz="1312301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en-US" sz="2667" kern="1200" dirty="0" smtClean="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3pPr>
            <a:lvl4pPr marL="1847954" indent="-446389" algn="l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-"/>
              <a:tabLst/>
              <a:defRPr lang="en-US" sz="2667" kern="1200" dirty="0" smtClean="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4pPr>
            <a:lvl5pPr marL="2366341" indent="-513587" algn="l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tabLst/>
              <a:defRPr lang="en-GB" sz="2667" kern="1200" dirty="0">
                <a:solidFill>
                  <a:schemeClr val="tx1"/>
                </a:solidFill>
                <a:latin typeface="Frutiger LT 45 Light" pitchFamily="34" charset="0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GB" sz="1600" b="1" dirty="0">
                <a:latin typeface="+mj-lt"/>
              </a:rPr>
              <a:t>Key considerations for delivery </a:t>
            </a:r>
          </a:p>
          <a:p>
            <a:pPr marL="234945" indent="-234945">
              <a:spcBef>
                <a:spcPts val="600"/>
              </a:spcBef>
            </a:pPr>
            <a:r>
              <a:rPr lang="en-GB" sz="1600" dirty="0">
                <a:latin typeface="+mj-lt"/>
              </a:rPr>
              <a:t>Sustainability, Finance, Legal &amp; Business Units </a:t>
            </a:r>
            <a:r>
              <a:rPr lang="en-GB" sz="1600" b="1" dirty="0">
                <a:latin typeface="+mj-lt"/>
              </a:rPr>
              <a:t>working together</a:t>
            </a:r>
            <a:r>
              <a:rPr lang="en-GB" sz="1600" dirty="0">
                <a:latin typeface="+mj-lt"/>
              </a:rPr>
              <a:t>; various setups can work as long as roles &amp; responsibilities clear. Diversity of EDF business requires </a:t>
            </a:r>
            <a:r>
              <a:rPr lang="en-GB" sz="1600" b="1" dirty="0">
                <a:latin typeface="+mj-lt"/>
              </a:rPr>
              <a:t>flexibility in approach to meet differing BU needs</a:t>
            </a:r>
          </a:p>
          <a:p>
            <a:pPr marL="234945" indent="-234945">
              <a:spcBef>
                <a:spcPts val="600"/>
              </a:spcBef>
            </a:pPr>
            <a:r>
              <a:rPr lang="en-GB" sz="1600" dirty="0">
                <a:latin typeface="+mj-lt"/>
              </a:rPr>
              <a:t>For simplicity and governance of data management, key role for a </a:t>
            </a:r>
            <a:r>
              <a:rPr lang="en-GB" sz="1600" b="1" dirty="0">
                <a:latin typeface="+mj-lt"/>
              </a:rPr>
              <a:t>central auditable reporting platform</a:t>
            </a:r>
          </a:p>
          <a:p>
            <a:pPr marL="234945" indent="-234945">
              <a:spcBef>
                <a:spcPts val="600"/>
              </a:spcBef>
            </a:pPr>
            <a:r>
              <a:rPr lang="en-GB" sz="1600" dirty="0">
                <a:latin typeface="+mj-lt"/>
              </a:rPr>
              <a:t>New requirements </a:t>
            </a:r>
            <a:r>
              <a:rPr lang="en-GB" sz="1600" b="1" dirty="0">
                <a:latin typeface="+mj-lt"/>
              </a:rPr>
              <a:t>embedded in existing </a:t>
            </a:r>
            <a:r>
              <a:rPr lang="en-GB" sz="1600" dirty="0">
                <a:latin typeface="+mj-lt"/>
              </a:rPr>
              <a:t>processes where possible</a:t>
            </a:r>
          </a:p>
          <a:p>
            <a:pPr marL="234945" indent="-234945">
              <a:spcBef>
                <a:spcPts val="600"/>
              </a:spcBef>
            </a:pPr>
            <a:r>
              <a:rPr lang="en-GB" sz="1600" b="1" dirty="0">
                <a:latin typeface="+mj-lt"/>
              </a:rPr>
              <a:t>Same data </a:t>
            </a:r>
            <a:r>
              <a:rPr lang="en-GB" sz="1600" dirty="0">
                <a:latin typeface="+mj-lt"/>
              </a:rPr>
              <a:t>often used for several reports but may be </a:t>
            </a:r>
            <a:r>
              <a:rPr lang="en-GB" sz="1600" b="1" dirty="0">
                <a:latin typeface="+mj-lt"/>
              </a:rPr>
              <a:t>presented differently </a:t>
            </a:r>
            <a:r>
              <a:rPr lang="en-GB" sz="1600" dirty="0">
                <a:latin typeface="+mj-lt"/>
              </a:rPr>
              <a:t>– maintain </a:t>
            </a:r>
            <a:r>
              <a:rPr lang="en-GB" sz="1600" b="1" dirty="0">
                <a:latin typeface="+mj-lt"/>
              </a:rPr>
              <a:t>reconciliation </a:t>
            </a:r>
          </a:p>
          <a:p>
            <a:pPr marL="234945" indent="-234945">
              <a:spcBef>
                <a:spcPts val="600"/>
              </a:spcBef>
            </a:pPr>
            <a:r>
              <a:rPr lang="en-GB" sz="1600" dirty="0">
                <a:latin typeface="+mj-lt"/>
              </a:rPr>
              <a:t>Data quality </a:t>
            </a:r>
            <a:r>
              <a:rPr lang="en-GB" sz="1600" b="1" dirty="0">
                <a:latin typeface="+mj-lt"/>
              </a:rPr>
              <a:t>improving over time</a:t>
            </a:r>
            <a:r>
              <a:rPr lang="en-GB" sz="1600" dirty="0">
                <a:latin typeface="+mj-lt"/>
              </a:rPr>
              <a:t>; new processes require practicing with </a:t>
            </a:r>
            <a:r>
              <a:rPr lang="en-GB" sz="1600" b="1" dirty="0">
                <a:latin typeface="+mj-lt"/>
              </a:rPr>
              <a:t>advance engagement </a:t>
            </a:r>
            <a:r>
              <a:rPr lang="en-GB" sz="1600" dirty="0">
                <a:latin typeface="+mj-lt"/>
              </a:rPr>
              <a:t>to ensure requirements understood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095C689-1825-4AD4-AF6A-688528830561}"/>
              </a:ext>
            </a:extLst>
          </p:cNvPr>
          <p:cNvCxnSpPr/>
          <p:nvPr/>
        </p:nvCxnSpPr>
        <p:spPr>
          <a:xfrm flipV="1">
            <a:off x="8525685" y="2595153"/>
            <a:ext cx="0" cy="330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62177"/>
      </p:ext>
    </p:extLst>
  </p:cSld>
  <p:clrMapOvr>
    <a:masterClrMapping/>
  </p:clrMapOvr>
</p:sld>
</file>

<file path=ppt/theme/theme1.xml><?xml version="1.0" encoding="utf-8"?>
<a:theme xmlns:a="http://schemas.openxmlformats.org/drawingml/2006/main" name="Generic Template 16.9_Format_FINAL">
  <a:themeElements>
    <a:clrScheme name="EDF Energy RGB NEW">
      <a:dk1>
        <a:sysClr val="windowText" lastClr="000000"/>
      </a:dk1>
      <a:lt1>
        <a:sysClr val="window" lastClr="FFFFFF"/>
      </a:lt1>
      <a:dk2>
        <a:srgbClr val="7F7F7F"/>
      </a:dk2>
      <a:lt2>
        <a:srgbClr val="BFBFBF"/>
      </a:lt2>
      <a:accent1>
        <a:srgbClr val="FE5716"/>
      </a:accent1>
      <a:accent2>
        <a:srgbClr val="FF861D"/>
      </a:accent2>
      <a:accent3>
        <a:srgbClr val="10367A"/>
      </a:accent3>
      <a:accent4>
        <a:srgbClr val="1057C8"/>
      </a:accent4>
      <a:accent5>
        <a:srgbClr val="4F9E30"/>
      </a:accent5>
      <a:accent6>
        <a:srgbClr val="C0E410"/>
      </a:accent6>
      <a:hlink>
        <a:srgbClr val="1057C8"/>
      </a:hlink>
      <a:folHlink>
        <a:srgbClr val="000000"/>
      </a:folHlink>
    </a:clrScheme>
    <a:fontScheme name="EDF Fonts">
      <a:majorFont>
        <a:latin typeface="Frutiger LT 45 Light"/>
        <a:ea typeface=""/>
        <a:cs typeface=""/>
      </a:majorFont>
      <a:minorFont>
        <a:latin typeface="Frutiger LT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F_Template_ORANGE_DARK_16x9  -  Read-Only" id="{01941A3F-47C0-4E0F-8853-B01258FBA19A}" vid="{DCE45F79-8F21-4400-B2ED-65BF540987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F647DC63A0F14AA099FBDFCD69927A" ma:contentTypeVersion="12" ma:contentTypeDescription="Create a new document." ma:contentTypeScope="" ma:versionID="c6db173606f7b3a5ea0dae1e98845416">
  <xsd:schema xmlns:xsd="http://www.w3.org/2001/XMLSchema" xmlns:xs="http://www.w3.org/2001/XMLSchema" xmlns:p="http://schemas.microsoft.com/office/2006/metadata/properties" xmlns:ns3="111832a5-cdb3-446d-ad3d-42a1ff962c93" xmlns:ns4="0a940d10-c78b-4f8b-92ba-8dc45e503dc0" targetNamespace="http://schemas.microsoft.com/office/2006/metadata/properties" ma:root="true" ma:fieldsID="01c77784db76b5ddb7aa132f4e6e1e5e" ns3:_="" ns4:_="">
    <xsd:import namespace="111832a5-cdb3-446d-ad3d-42a1ff962c93"/>
    <xsd:import namespace="0a940d10-c78b-4f8b-92ba-8dc45e503d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832a5-cdb3-446d-ad3d-42a1ff962c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940d10-c78b-4f8b-92ba-8dc45e503dc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BB5E67-B5B0-4247-B257-799D21988B23}">
  <ds:schemaRefs>
    <ds:schemaRef ds:uri="http://schemas.microsoft.com/office/2006/metadata/properties"/>
    <ds:schemaRef ds:uri="http://purl.org/dc/dcmitype/"/>
    <ds:schemaRef ds:uri="111832a5-cdb3-446d-ad3d-42a1ff962c93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0a940d10-c78b-4f8b-92ba-8dc45e503dc0"/>
  </ds:schemaRefs>
</ds:datastoreItem>
</file>

<file path=customXml/itemProps2.xml><?xml version="1.0" encoding="utf-8"?>
<ds:datastoreItem xmlns:ds="http://schemas.openxmlformats.org/officeDocument/2006/customXml" ds:itemID="{D8B73927-71C9-40D3-BB5D-8535DF504B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832a5-cdb3-446d-ad3d-42a1ff962c93"/>
    <ds:schemaRef ds:uri="0a940d10-c78b-4f8b-92ba-8dc45e503d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C91DB4-CDDD-49A4-855E-0FEDDE8711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11160</TotalTime>
  <Words>207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Frutiger LT 45 Light</vt:lpstr>
      <vt:lpstr>Frutiger LT 55 Roman</vt:lpstr>
      <vt:lpstr>Generic Template 16.9_Format_FINAL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Beresford</dc:creator>
  <cp:lastModifiedBy>Lahti, Makreeta</cp:lastModifiedBy>
  <cp:revision>933</cp:revision>
  <dcterms:created xsi:type="dcterms:W3CDTF">2020-12-10T09:50:18Z</dcterms:created>
  <dcterms:modified xsi:type="dcterms:W3CDTF">2022-11-09T14:37:04Z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0x01010099F647DC63A0F14AA099FBDFCD69927A</vt:lpwstr>
  </property>
  <property fmtid="{D5CDD505-2E9C-101B-9397-08002B2CF9AE}" pid="3" name="MSIP_Label_2d26f538-337a-4593-a7e6-123667b1a538_Enabled">
    <vt:lpwstr>true</vt:lpwstr>
  </property>
  <property fmtid="{D5CDD505-2E9C-101B-9397-08002B2CF9AE}" pid="4" name="MSIP_Label_2d26f538-337a-4593-a7e6-123667b1a538_SetDate">
    <vt:lpwstr>2022-03-25T15:24:18Z</vt:lpwstr>
  </property>
  <property fmtid="{D5CDD505-2E9C-101B-9397-08002B2CF9AE}" pid="5" name="MSIP_Label_2d26f538-337a-4593-a7e6-123667b1a538_Method">
    <vt:lpwstr>Standard</vt:lpwstr>
  </property>
  <property fmtid="{D5CDD505-2E9C-101B-9397-08002B2CF9AE}" pid="6" name="MSIP_Label_2d26f538-337a-4593-a7e6-123667b1a538_Name">
    <vt:lpwstr>C1 Interne</vt:lpwstr>
  </property>
  <property fmtid="{D5CDD505-2E9C-101B-9397-08002B2CF9AE}" pid="7" name="MSIP_Label_2d26f538-337a-4593-a7e6-123667b1a538_SiteId">
    <vt:lpwstr>e242425b-70fc-44dc-9ddf-c21e304e6c80</vt:lpwstr>
  </property>
  <property fmtid="{D5CDD505-2E9C-101B-9397-08002B2CF9AE}" pid="8" name="MSIP_Label_2d26f538-337a-4593-a7e6-123667b1a538_ActionId">
    <vt:lpwstr>72c7d5b7-6fcd-4233-aeea-7498b879755f</vt:lpwstr>
  </property>
  <property fmtid="{D5CDD505-2E9C-101B-9397-08002B2CF9AE}" pid="9" name="MSIP_Label_2d26f538-337a-4593-a7e6-123667b1a538_ContentBits">
    <vt:lpwstr>0</vt:lpwstr>
  </property>
</Properties>
</file>