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84" r:id="rId4"/>
    <p:sldMasterId id="2147483687" r:id="rId5"/>
  </p:sldMasterIdLst>
  <p:notesMasterIdLst>
    <p:notesMasterId r:id="rId17"/>
  </p:notesMasterIdLst>
  <p:sldIdLst>
    <p:sldId id="1346" r:id="rId6"/>
    <p:sldId id="1377" r:id="rId7"/>
    <p:sldId id="1383" r:id="rId8"/>
    <p:sldId id="1379" r:id="rId9"/>
    <p:sldId id="1382" r:id="rId10"/>
    <p:sldId id="1378" r:id="rId11"/>
    <p:sldId id="1381" r:id="rId12"/>
    <p:sldId id="1380" r:id="rId13"/>
    <p:sldId id="1375" r:id="rId14"/>
    <p:sldId id="1384" r:id="rId15"/>
    <p:sldId id="13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a:srgbClr val="D98A3E"/>
    <a:srgbClr val="003F6F"/>
    <a:srgbClr val="17207D"/>
    <a:srgbClr val="7F7F7F"/>
    <a:srgbClr val="E65100"/>
    <a:srgbClr val="DE8D3F"/>
    <a:srgbClr val="0F4A77"/>
    <a:srgbClr val="004070"/>
    <a:srgbClr val="445D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4660"/>
  </p:normalViewPr>
  <p:slideViewPr>
    <p:cSldViewPr snapToGrid="0">
      <p:cViewPr varScale="1">
        <p:scale>
          <a:sx n="108" d="100"/>
          <a:sy n="108" d="100"/>
        </p:scale>
        <p:origin x="9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853FB-F139-490F-ADB4-53782A257D8D}" type="datetimeFigureOut">
              <a:rPr lang="en-GB" smtClean="0"/>
              <a:t>13/12/2021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E880D-0087-4DE6-92B6-07FFA99E129C}" type="slidenum">
              <a:rPr lang="en-GB" smtClean="0"/>
              <a:t>‹#›</a:t>
            </a:fld>
            <a:endParaRPr lang="en-GB"/>
          </a:p>
        </p:txBody>
      </p:sp>
    </p:spTree>
    <p:extLst>
      <p:ext uri="{BB962C8B-B14F-4D97-AF65-F5344CB8AC3E}">
        <p14:creationId xmlns:p14="http://schemas.microsoft.com/office/powerpoint/2010/main" val="77344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5" name="Picture 4" descr="A close up of a sign&#10;&#10;Description generated with high confidence">
            <a:extLst>
              <a:ext uri="{FF2B5EF4-FFF2-40B4-BE49-F238E27FC236}">
                <a16:creationId xmlns:a16="http://schemas.microsoft.com/office/drawing/2014/main" id="{96EFD9B2-03C0-485B-AB9B-36881EB3C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234866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11" name="think-cell Slide" r:id="rId4" imgW="395" imgH="396" progId="TCLayout.ActiveDocument.1">
                  <p:embed/>
                </p:oleObj>
              </mc:Choice>
              <mc:Fallback>
                <p:oleObj name="think-cell Slide" r:id="rId4" imgW="395" imgH="396"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p:txBody>
          <a:bodyPr/>
          <a:lstStyle/>
          <a:p>
            <a:endParaRPr lang="el-GR" dirty="0"/>
          </a:p>
        </p:txBody>
      </p:sp>
      <p:sp>
        <p:nvSpPr>
          <p:cNvPr id="5" name="Footer Placeholder 4"/>
          <p:cNvSpPr>
            <a:spLocks noGrp="1"/>
          </p:cNvSpPr>
          <p:nvPr>
            <p:ph type="ftr" sz="quarter" idx="12"/>
          </p:nvPr>
        </p:nvSpPr>
        <p:spPr/>
        <p:txBody>
          <a:bodyPr/>
          <a:lstStyle/>
          <a:p>
            <a:r>
              <a:rPr lang="en-US"/>
              <a:t>Business Plan 2019 – 2023</a:t>
            </a:r>
            <a:endParaRPr lang="el-GR" dirty="0"/>
          </a:p>
        </p:txBody>
      </p:sp>
    </p:spTree>
    <p:extLst>
      <p:ext uri="{BB962C8B-B14F-4D97-AF65-F5344CB8AC3E}">
        <p14:creationId xmlns:p14="http://schemas.microsoft.com/office/powerpoint/2010/main" val="130748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olo Sott. e contenuto testo 20p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35" name="think-cell Slide" r:id="rId4" imgW="473" imgH="473" progId="TCLayout.ActiveDocument.1">
                  <p:embed/>
                </p:oleObj>
              </mc:Choice>
              <mc:Fallback>
                <p:oleObj name="think-cell Slide" r:id="rId4" imgW="473" imgH="47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r>
              <a:rPr lang="it-IT"/>
              <a:t>Formato data GG/MM/AAAA</a:t>
            </a:r>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r>
              <a:rPr lang="en-GB"/>
              <a:t>Titolo presentazione   </a:t>
            </a:r>
            <a:r>
              <a:rPr lang="en-GB">
                <a:solidFill>
                  <a:schemeClr val="tx2"/>
                </a:solidFill>
              </a:rPr>
              <a:t>I</a:t>
            </a:r>
            <a:r>
              <a:rPr lang="en-GB"/>
              <a:t>   Nome relatore</a:t>
            </a:r>
            <a:endParaRPr lang="en-GB" dirty="0"/>
          </a:p>
        </p:txBody>
      </p:sp>
    </p:spTree>
    <p:extLst>
      <p:ext uri="{BB962C8B-B14F-4D97-AF65-F5344CB8AC3E}">
        <p14:creationId xmlns:p14="http://schemas.microsoft.com/office/powerpoint/2010/main" val="143481939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ice">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6"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272009" y="1958664"/>
            <a:ext cx="6356861" cy="346386"/>
          </a:xfrm>
          <a:prstGeom prst="rect">
            <a:avLst/>
          </a:prstGeom>
        </p:spPr>
        <p:txBody>
          <a:bodyPr vert="horz" lIns="0" tIns="45720" rIns="91440" bIns="45720" rtlCol="0" anchor="ctr" anchorCtr="0">
            <a:normAutofit/>
          </a:bodyPr>
          <a:lstStyle>
            <a:lvl1pPr algn="l">
              <a:defRPr lang="it-IT" sz="2000" baseline="0" smtClean="0">
                <a:solidFill>
                  <a:schemeClr val="bg2"/>
                </a:solidFill>
              </a:defRPr>
            </a:lvl1pPr>
            <a:lvl2pPr>
              <a:defRPr lang="it-IT" smtClean="0"/>
            </a:lvl2pPr>
            <a:lvl3pPr>
              <a:defRPr lang="it-IT" smtClean="0"/>
            </a:lvl3pPr>
            <a:lvl4pPr>
              <a:defRPr lang="it-IT" smtClean="0"/>
            </a:lvl4pPr>
            <a:lvl5pPr>
              <a:defRPr lang="it-IT"/>
            </a:lvl5pPr>
          </a:lstStyle>
          <a:p>
            <a:pPr lvl="0"/>
            <a:r>
              <a:rPr lang="it-IT" dirty="0"/>
              <a:t>Indice</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0" hasCustomPrompt="1"/>
          </p:nvPr>
        </p:nvSpPr>
        <p:spPr>
          <a:xfrm>
            <a:off x="10778424" y="1958663"/>
            <a:ext cx="543732" cy="346387"/>
          </a:xfrm>
          <a:prstGeom prst="rect">
            <a:avLst/>
          </a:prstGeom>
        </p:spPr>
        <p:txBody>
          <a:bodyPr vert="horz" lIns="0" tIns="45720" rIns="91440" bIns="45720" rtlCol="0" anchor="ctr" anchorCtr="0">
            <a:normAutofit/>
          </a:bodyPr>
          <a:lstStyle>
            <a:lvl1pPr algn="r">
              <a:defRPr lang="it-IT" sz="2000" baseline="0" smtClean="0">
                <a:solidFill>
                  <a:schemeClr val="bg2"/>
                </a:solidFill>
              </a:defRPr>
            </a:lvl1pPr>
            <a:lvl2pPr>
              <a:defRPr lang="it-IT" smtClean="0"/>
            </a:lvl2pPr>
            <a:lvl3pPr>
              <a:defRPr lang="it-IT" smtClean="0"/>
            </a:lvl3pPr>
            <a:lvl4pPr>
              <a:defRPr lang="it-IT" smtClean="0"/>
            </a:lvl4pPr>
            <a:lvl5pPr>
              <a:defRPr lang="it-IT"/>
            </a:lvl5pPr>
          </a:lstStyle>
          <a:p>
            <a:pPr lvl="0"/>
            <a:r>
              <a:rPr lang="it-IT" dirty="0"/>
              <a:t>N </a:t>
            </a:r>
          </a:p>
        </p:txBody>
      </p:sp>
      <p:sp>
        <p:nvSpPr>
          <p:cNvPr id="28" name="CasellaDiTesto 27"/>
          <p:cNvSpPr txBox="1"/>
          <p:nvPr userDrawn="1"/>
        </p:nvSpPr>
        <p:spPr>
          <a:xfrm>
            <a:off x="9506078" y="1119200"/>
            <a:ext cx="1812275" cy="646331"/>
          </a:xfrm>
          <a:prstGeom prst="rect">
            <a:avLst/>
          </a:prstGeom>
          <a:noFill/>
        </p:spPr>
        <p:txBody>
          <a:bodyPr wrap="square" rtlCol="0">
            <a:spAutoFit/>
          </a:bodyPr>
          <a:lstStyle/>
          <a:p>
            <a:pPr algn="r"/>
            <a:r>
              <a:rPr lang="it-IT" sz="3600" b="1" kern="1200" dirty="0">
                <a:solidFill>
                  <a:schemeClr val="tx2"/>
                </a:solidFill>
                <a:latin typeface="+mj-lt"/>
                <a:ea typeface="+mj-ea"/>
                <a:cs typeface="+mj-cs"/>
              </a:rPr>
              <a:t>INDEX</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11" hasCustomPrompt="1"/>
          </p:nvPr>
        </p:nvSpPr>
        <p:spPr>
          <a:xfrm>
            <a:off x="2673265" y="1958663"/>
            <a:ext cx="1366560" cy="346387"/>
          </a:xfrm>
          <a:prstGeom prst="rect">
            <a:avLst/>
          </a:prstGeom>
        </p:spPr>
        <p:txBody>
          <a:bodyPr vert="horz" lIns="0" tIns="45720" rIns="91440" bIns="45720" rtlCol="0" anchor="ctr" anchorCtr="0">
            <a:normAutofit/>
          </a:bodyPr>
          <a:lstStyle>
            <a:lvl1pPr algn="r">
              <a:defRPr lang="it-IT" sz="2000" b="1" baseline="0" smtClean="0">
                <a:solidFill>
                  <a:schemeClr val="tx2"/>
                </a:solidFill>
              </a:defRPr>
            </a:lvl1pPr>
            <a:lvl2pPr>
              <a:defRPr lang="it-IT" smtClean="0"/>
            </a:lvl2pPr>
            <a:lvl3pPr>
              <a:defRPr lang="it-IT" smtClean="0"/>
            </a:lvl3pPr>
            <a:lvl4pPr>
              <a:defRPr lang="it-IT" smtClean="0"/>
            </a:lvl4pPr>
            <a:lvl5pPr>
              <a:defRPr lang="it-IT"/>
            </a:lvl5pPr>
          </a:lstStyle>
          <a:p>
            <a:pPr lvl="0"/>
            <a:r>
              <a:rPr lang="it-IT" dirty="0"/>
              <a:t>00</a:t>
            </a:r>
          </a:p>
        </p:txBody>
      </p:sp>
      <p:sp>
        <p:nvSpPr>
          <p:cNvPr id="3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a:t>
            </a:fld>
            <a:endParaRPr lang="it-IT" dirty="0"/>
          </a:p>
        </p:txBody>
      </p:sp>
    </p:spTree>
    <p:extLst>
      <p:ext uri="{BB962C8B-B14F-4D97-AF65-F5344CB8AC3E}">
        <p14:creationId xmlns:p14="http://schemas.microsoft.com/office/powerpoint/2010/main" val="1211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5" name="Picture 4" descr="A close up of a sign&#10;&#10;Description generated with high confidence">
            <a:extLst>
              <a:ext uri="{FF2B5EF4-FFF2-40B4-BE49-F238E27FC236}">
                <a16:creationId xmlns:a16="http://schemas.microsoft.com/office/drawing/2014/main" id="{96EFD9B2-03C0-485B-AB9B-36881EB3C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405339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pic>
        <p:nvPicPr>
          <p:cNvPr id="12" name="Picture 11" descr="A close up of a sign&#10;&#10;Description generated with high confidence">
            <a:extLst>
              <a:ext uri="{FF2B5EF4-FFF2-40B4-BE49-F238E27FC236}">
                <a16:creationId xmlns:a16="http://schemas.microsoft.com/office/drawing/2014/main" id="{DFF0765E-CF47-4A0F-9FE1-D801E72688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322510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5" name="Picture 4" descr="A close up of a sign&#10;&#10;Description generated with high confidence">
            <a:extLst>
              <a:ext uri="{FF2B5EF4-FFF2-40B4-BE49-F238E27FC236}">
                <a16:creationId xmlns:a16="http://schemas.microsoft.com/office/drawing/2014/main" id="{96EFD9B2-03C0-485B-AB9B-36881EB3C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292974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pic>
        <p:nvPicPr>
          <p:cNvPr id="12" name="Picture 11" descr="A close up of a sign&#10;&#10;Description generated with high confidence">
            <a:extLst>
              <a:ext uri="{FF2B5EF4-FFF2-40B4-BE49-F238E27FC236}">
                <a16:creationId xmlns:a16="http://schemas.microsoft.com/office/drawing/2014/main" id="{DFF0765E-CF47-4A0F-9FE1-D801E72688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142511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pic>
        <p:nvPicPr>
          <p:cNvPr id="12" name="Picture 11" descr="A close up of a sign&#10;&#10;Description generated with high confidence">
            <a:extLst>
              <a:ext uri="{FF2B5EF4-FFF2-40B4-BE49-F238E27FC236}">
                <a16:creationId xmlns:a16="http://schemas.microsoft.com/office/drawing/2014/main" id="{DFF0765E-CF47-4A0F-9FE1-D801E72688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7569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srgbClr val="FFFFFF"/>
              </a:solidFill>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5" name="Picture 4" descr="A close up of a sign&#10;&#10;Description generated with high confidence">
            <a:extLst>
              <a:ext uri="{FF2B5EF4-FFF2-40B4-BE49-F238E27FC236}">
                <a16:creationId xmlns:a16="http://schemas.microsoft.com/office/drawing/2014/main" id="{96EFD9B2-03C0-485B-AB9B-36881EB3C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300950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pic>
        <p:nvPicPr>
          <p:cNvPr id="12" name="Picture 11" descr="A close up of a sign&#10;&#10;Description generated with high confidence">
            <a:extLst>
              <a:ext uri="{FF2B5EF4-FFF2-40B4-BE49-F238E27FC236}">
                <a16:creationId xmlns:a16="http://schemas.microsoft.com/office/drawing/2014/main" id="{DFF0765E-CF47-4A0F-9FE1-D801E72688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661" y="5947350"/>
            <a:ext cx="1882954" cy="594177"/>
          </a:xfrm>
          <a:prstGeom prst="rect">
            <a:avLst/>
          </a:prstGeom>
        </p:spPr>
      </p:pic>
    </p:spTree>
    <p:extLst>
      <p:ext uri="{BB962C8B-B14F-4D97-AF65-F5344CB8AC3E}">
        <p14:creationId xmlns:p14="http://schemas.microsoft.com/office/powerpoint/2010/main" val="370384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63" name="think-cell Slide" r:id="rId4" imgW="473" imgH="473" progId="TCLayout.ActiveDocument.1">
                  <p:embed/>
                </p:oleObj>
              </mc:Choice>
              <mc:Fallback>
                <p:oleObj name="think-cell Slide" r:id="rId4" imgW="473" imgH="47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11200" y="685800"/>
            <a:ext cx="10769600" cy="914400"/>
          </a:xfrm>
        </p:spPr>
        <p:txBody>
          <a:bodyPr/>
          <a:lstStyle>
            <a:lvl1pPr>
              <a:defRPr>
                <a:latin typeface="Arial" panose="020B0604020202020204" pitchFamily="34" charset="0"/>
                <a:cs typeface="Arial" panose="020B0604020202020204" pitchFamily="34" charset="0"/>
              </a:defRPr>
            </a:lvl1pPr>
          </a:lstStyle>
          <a:p>
            <a:r>
              <a:rPr lang="el-GR" noProof="0" dirty="0" err="1"/>
              <a:t>Click</a:t>
            </a:r>
            <a:r>
              <a:rPr lang="el-GR" noProof="0" dirty="0"/>
              <a:t> </a:t>
            </a:r>
            <a:r>
              <a:rPr lang="el-GR" noProof="0" dirty="0" err="1"/>
              <a:t>to</a:t>
            </a:r>
            <a:r>
              <a:rPr lang="el-GR" noProof="0" dirty="0"/>
              <a:t> </a:t>
            </a:r>
            <a:r>
              <a:rPr lang="el-GR" noProof="0" dirty="0" err="1"/>
              <a:t>edit</a:t>
            </a:r>
            <a:r>
              <a:rPr lang="el-GR" noProof="0" dirty="0"/>
              <a:t> </a:t>
            </a:r>
            <a:r>
              <a:rPr lang="el-GR" noProof="0" dirty="0" err="1"/>
              <a:t>Master</a:t>
            </a:r>
            <a:r>
              <a:rPr lang="el-GR" noProof="0" dirty="0"/>
              <a:t> </a:t>
            </a:r>
            <a:r>
              <a:rPr lang="el-GR" noProof="0" dirty="0" err="1"/>
              <a:t>title</a:t>
            </a:r>
            <a:r>
              <a:rPr lang="el-GR" noProof="0" dirty="0"/>
              <a:t> </a:t>
            </a:r>
            <a:r>
              <a:rPr lang="el-GR" noProof="0" dirty="0" err="1"/>
              <a:t>style</a:t>
            </a:r>
            <a:endParaRPr lang="el-GR" noProof="0" dirty="0"/>
          </a:p>
        </p:txBody>
      </p:sp>
      <p:sp>
        <p:nvSpPr>
          <p:cNvPr id="31" name="Content Placeholder 26"/>
          <p:cNvSpPr>
            <a:spLocks noGrp="1"/>
          </p:cNvSpPr>
          <p:nvPr>
            <p:ph sz="quarter" idx="15"/>
          </p:nvPr>
        </p:nvSpPr>
        <p:spPr>
          <a:xfrm>
            <a:off x="711200" y="1752600"/>
            <a:ext cx="10769600" cy="4419600"/>
          </a:xfrm>
        </p:spPr>
        <p:txBody>
          <a:bodyPr/>
          <a:lstStyle>
            <a:lvl1pPr>
              <a:defRPr baseline="0">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l-GR" noProof="0" dirty="0" err="1"/>
              <a:t>Click</a:t>
            </a:r>
            <a:r>
              <a:rPr lang="el-GR" noProof="0" dirty="0"/>
              <a:t> </a:t>
            </a:r>
            <a:r>
              <a:rPr lang="el-GR" noProof="0" dirty="0" err="1"/>
              <a:t>to</a:t>
            </a:r>
            <a:r>
              <a:rPr lang="el-GR" noProof="0" dirty="0"/>
              <a:t> </a:t>
            </a:r>
            <a:r>
              <a:rPr lang="el-GR" noProof="0" dirty="0" err="1"/>
              <a:t>edit</a:t>
            </a:r>
            <a:r>
              <a:rPr lang="el-GR" noProof="0" dirty="0"/>
              <a:t> </a:t>
            </a:r>
            <a:r>
              <a:rPr lang="el-GR" noProof="0" dirty="0" err="1"/>
              <a:t>Master</a:t>
            </a:r>
            <a:r>
              <a:rPr lang="el-GR" noProof="0" dirty="0"/>
              <a:t> </a:t>
            </a:r>
            <a:r>
              <a:rPr lang="el-GR" noProof="0" dirty="0" err="1"/>
              <a:t>text</a:t>
            </a:r>
            <a:r>
              <a:rPr lang="el-GR" noProof="0" dirty="0"/>
              <a:t> </a:t>
            </a:r>
            <a:r>
              <a:rPr lang="el-GR" noProof="0" dirty="0" err="1"/>
              <a:t>styles</a:t>
            </a:r>
            <a:endParaRPr lang="el-GR" noProof="0" dirty="0"/>
          </a:p>
          <a:p>
            <a:pPr lvl="1"/>
            <a:r>
              <a:rPr lang="el-GR" noProof="0" dirty="0" err="1"/>
              <a:t>Second</a:t>
            </a:r>
            <a:r>
              <a:rPr lang="el-GR" noProof="0" dirty="0"/>
              <a:t> </a:t>
            </a:r>
            <a:r>
              <a:rPr lang="el-GR" noProof="0" dirty="0" err="1"/>
              <a:t>level</a:t>
            </a:r>
            <a:endParaRPr lang="el-GR" noProof="0" dirty="0"/>
          </a:p>
          <a:p>
            <a:pPr lvl="2"/>
            <a:r>
              <a:rPr lang="el-GR" noProof="0" dirty="0" err="1"/>
              <a:t>Third</a:t>
            </a:r>
            <a:r>
              <a:rPr lang="el-GR" noProof="0" dirty="0"/>
              <a:t> </a:t>
            </a:r>
            <a:r>
              <a:rPr lang="el-GR" noProof="0" dirty="0" err="1"/>
              <a:t>level</a:t>
            </a:r>
            <a:endParaRPr lang="el-GR" noProof="0" dirty="0"/>
          </a:p>
          <a:p>
            <a:pPr lvl="3"/>
            <a:r>
              <a:rPr lang="el-GR" noProof="0" dirty="0" err="1"/>
              <a:t>Fourth</a:t>
            </a:r>
            <a:r>
              <a:rPr lang="el-GR" noProof="0" dirty="0"/>
              <a:t> </a:t>
            </a:r>
            <a:r>
              <a:rPr lang="el-GR" noProof="0" dirty="0" err="1"/>
              <a:t>level</a:t>
            </a:r>
            <a:endParaRPr lang="el-GR" noProof="0" dirty="0"/>
          </a:p>
          <a:p>
            <a:pPr lvl="4"/>
            <a:r>
              <a:rPr lang="el-GR" noProof="0" dirty="0" err="1"/>
              <a:t>Fifth</a:t>
            </a:r>
            <a:r>
              <a:rPr lang="el-GR" noProof="0" dirty="0"/>
              <a:t> </a:t>
            </a:r>
            <a:r>
              <a:rPr lang="el-GR" noProof="0" dirty="0" err="1"/>
              <a:t>level</a:t>
            </a:r>
            <a:endParaRPr lang="el-GR" noProof="0" dirty="0"/>
          </a:p>
        </p:txBody>
      </p:sp>
      <p:sp>
        <p:nvSpPr>
          <p:cNvPr id="10"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l-GR" dirty="0"/>
          </a:p>
        </p:txBody>
      </p:sp>
      <p:pic>
        <p:nvPicPr>
          <p:cNvPr id="12" name="Εικόνα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52384" y="123577"/>
            <a:ext cx="1937793" cy="458611"/>
          </a:xfrm>
          <a:prstGeom prst="rect">
            <a:avLst/>
          </a:prstGeom>
          <a:solidFill>
            <a:schemeClr val="bg1"/>
          </a:solidFill>
        </p:spPr>
      </p:pic>
      <p:sp>
        <p:nvSpPr>
          <p:cNvPr id="14" name="Footer Placeholder 4"/>
          <p:cNvSpPr>
            <a:spLocks noGrp="1"/>
          </p:cNvSpPr>
          <p:nvPr>
            <p:ph type="ftr" sz="quarter" idx="3"/>
          </p:nvPr>
        </p:nvSpPr>
        <p:spPr>
          <a:xfrm>
            <a:off x="521696"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dirty="0"/>
              <a:t>Business Plan 2019 – 2023</a:t>
            </a:r>
            <a:endParaRPr lang="el-GR" dirty="0"/>
          </a:p>
        </p:txBody>
      </p:sp>
    </p:spTree>
    <p:extLst>
      <p:ext uri="{BB962C8B-B14F-4D97-AF65-F5344CB8AC3E}">
        <p14:creationId xmlns:p14="http://schemas.microsoft.com/office/powerpoint/2010/main" val="103266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87" name="think-cell Slide" r:id="rId4" imgW="395" imgH="396" progId="TCLayout.ActiveDocument.1">
                  <p:embed/>
                </p:oleObj>
              </mc:Choice>
              <mc:Fallback>
                <p:oleObj name="think-cell Slide" r:id="rId4" imgW="395" imgH="39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11200" y="685800"/>
            <a:ext cx="10769600" cy="914400"/>
          </a:xfrm>
        </p:spPr>
        <p:txBody>
          <a:bodyPr/>
          <a:lstStyle/>
          <a:p>
            <a:r>
              <a:rPr lang="el-GR" noProof="0" dirty="0" err="1"/>
              <a:t>Click</a:t>
            </a:r>
            <a:r>
              <a:rPr lang="el-GR" noProof="0" dirty="0"/>
              <a:t> </a:t>
            </a:r>
            <a:r>
              <a:rPr lang="el-GR" noProof="0" dirty="0" err="1"/>
              <a:t>to</a:t>
            </a:r>
            <a:r>
              <a:rPr lang="el-GR" noProof="0" dirty="0"/>
              <a:t> </a:t>
            </a:r>
            <a:r>
              <a:rPr lang="el-GR" noProof="0" dirty="0" err="1"/>
              <a:t>edit</a:t>
            </a:r>
            <a:r>
              <a:rPr lang="el-GR" noProof="0" dirty="0"/>
              <a:t> </a:t>
            </a:r>
            <a:r>
              <a:rPr lang="el-GR" noProof="0" dirty="0" err="1"/>
              <a:t>Master</a:t>
            </a:r>
            <a:r>
              <a:rPr lang="el-GR" noProof="0" dirty="0"/>
              <a:t> </a:t>
            </a:r>
            <a:r>
              <a:rPr lang="el-GR" noProof="0" dirty="0" err="1"/>
              <a:t>title</a:t>
            </a:r>
            <a:r>
              <a:rPr lang="el-GR" noProof="0" dirty="0"/>
              <a:t> </a:t>
            </a:r>
            <a:r>
              <a:rPr lang="el-GR" noProof="0" dirty="0" err="1"/>
              <a:t>style</a:t>
            </a:r>
            <a:endParaRPr lang="el-GR" noProof="0" dirty="0"/>
          </a:p>
        </p:txBody>
      </p:sp>
      <p:sp>
        <p:nvSpPr>
          <p:cNvPr id="9"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l-GR" dirty="0"/>
          </a:p>
        </p:txBody>
      </p:sp>
      <p:sp>
        <p:nvSpPr>
          <p:cNvPr id="16" name="Footer Placeholder 4"/>
          <p:cNvSpPr>
            <a:spLocks noGrp="1"/>
          </p:cNvSpPr>
          <p:nvPr>
            <p:ph type="ftr" sz="quarter" idx="3"/>
          </p:nvPr>
        </p:nvSpPr>
        <p:spPr>
          <a:xfrm>
            <a:off x="521696"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dirty="0"/>
              <a:t>Business Plan 2019 – 2023</a:t>
            </a:r>
            <a:endParaRPr lang="el-GR" dirty="0"/>
          </a:p>
        </p:txBody>
      </p:sp>
    </p:spTree>
    <p:extLst>
      <p:ext uri="{BB962C8B-B14F-4D97-AF65-F5344CB8AC3E}">
        <p14:creationId xmlns:p14="http://schemas.microsoft.com/office/powerpoint/2010/main" val="83042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521696"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dirty="0"/>
              <a:t>Business Plan 2019 – 2023</a:t>
            </a:r>
            <a:endParaRPr lang="el-GR" dirty="0"/>
          </a:p>
        </p:txBody>
      </p:sp>
    </p:spTree>
    <p:extLst>
      <p:ext uri="{BB962C8B-B14F-4D97-AF65-F5344CB8AC3E}">
        <p14:creationId xmlns:p14="http://schemas.microsoft.com/office/powerpoint/2010/main" val="352189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l-GR" dirty="0"/>
          </a:p>
        </p:txBody>
      </p:sp>
      <p:sp>
        <p:nvSpPr>
          <p:cNvPr id="9" name="Footer Placeholder 4"/>
          <p:cNvSpPr>
            <a:spLocks noGrp="1"/>
          </p:cNvSpPr>
          <p:nvPr>
            <p:ph type="ftr" sz="quarter" idx="3"/>
          </p:nvPr>
        </p:nvSpPr>
        <p:spPr>
          <a:xfrm>
            <a:off x="521696"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dirty="0"/>
              <a:t>Business Plan 2019 – 2023</a:t>
            </a:r>
            <a:endParaRPr lang="el-GR" dirty="0"/>
          </a:p>
        </p:txBody>
      </p:sp>
    </p:spTree>
    <p:extLst>
      <p:ext uri="{BB962C8B-B14F-4D97-AF65-F5344CB8AC3E}">
        <p14:creationId xmlns:p14="http://schemas.microsoft.com/office/powerpoint/2010/main" val="193233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sp>
        <p:nvSpPr>
          <p:cNvPr id="142" name="Title 1"/>
          <p:cNvSpPr>
            <a:spLocks noGrp="1"/>
          </p:cNvSpPr>
          <p:nvPr>
            <p:ph type="ctrTitle" hasCustomPrompt="1"/>
          </p:nvPr>
        </p:nvSpPr>
        <p:spPr bwMode="black">
          <a:xfrm>
            <a:off x="2527301" y="838200"/>
            <a:ext cx="7124700" cy="914400"/>
          </a:xfrm>
        </p:spPr>
        <p:txBody>
          <a:bodyPr anchor="t" anchorCtr="0">
            <a:noAutofit/>
          </a:bodyPr>
          <a:lstStyle>
            <a:lvl1pPr>
              <a:lnSpc>
                <a:spcPct val="90000"/>
              </a:lnSpc>
              <a:defRPr sz="3200" b="1" i="1" baseline="0">
                <a:solidFill>
                  <a:schemeClr val="tx1"/>
                </a:solidFill>
              </a:defRPr>
            </a:lvl1pPr>
          </a:lstStyle>
          <a:p>
            <a:r>
              <a:rPr lang="el-GR" noProof="0" dirty="0" err="1"/>
              <a:t>Click</a:t>
            </a:r>
            <a:r>
              <a:rPr lang="el-GR" noProof="0" dirty="0"/>
              <a:t> </a:t>
            </a:r>
            <a:r>
              <a:rPr lang="el-GR" noProof="0" dirty="0" err="1"/>
              <a:t>to</a:t>
            </a:r>
            <a:r>
              <a:rPr lang="el-GR" noProof="0" dirty="0"/>
              <a:t> </a:t>
            </a:r>
            <a:r>
              <a:rPr lang="el-GR" noProof="0" dirty="0" err="1"/>
              <a:t>add</a:t>
            </a:r>
            <a:r>
              <a:rPr lang="el-GR" noProof="0" dirty="0"/>
              <a:t> </a:t>
            </a:r>
            <a:r>
              <a:rPr lang="el-GR" noProof="0" dirty="0" err="1"/>
              <a:t>the</a:t>
            </a:r>
            <a:r>
              <a:rPr lang="el-GR" noProof="0" dirty="0"/>
              <a:t> </a:t>
            </a:r>
            <a:r>
              <a:rPr lang="el-GR" noProof="0" dirty="0" err="1"/>
              <a:t>presentation’s</a:t>
            </a:r>
            <a:r>
              <a:rPr lang="el-GR" noProof="0" dirty="0"/>
              <a:t> </a:t>
            </a:r>
            <a:r>
              <a:rPr lang="el-GR" noProof="0" dirty="0" err="1"/>
              <a:t>main</a:t>
            </a:r>
            <a:r>
              <a:rPr lang="el-GR" noProof="0" dirty="0"/>
              <a:t> </a:t>
            </a:r>
            <a:r>
              <a:rPr lang="el-GR" noProof="0" dirty="0" err="1"/>
              <a:t>title</a:t>
            </a:r>
            <a:endParaRPr lang="el-GR" noProof="0" dirty="0"/>
          </a:p>
        </p:txBody>
      </p:sp>
      <p:sp>
        <p:nvSpPr>
          <p:cNvPr id="143" name="Subtitle 2"/>
          <p:cNvSpPr>
            <a:spLocks noGrp="1"/>
          </p:cNvSpPr>
          <p:nvPr>
            <p:ph type="subTitle" idx="1" hasCustomPrompt="1"/>
          </p:nvPr>
        </p:nvSpPr>
        <p:spPr bwMode="black">
          <a:xfrm>
            <a:off x="2527301" y="1828800"/>
            <a:ext cx="7124700"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l-GR" noProof="0" dirty="0" err="1"/>
              <a:t>Subtitle</a:t>
            </a:r>
            <a:r>
              <a:rPr lang="el-GR" noProof="0" dirty="0"/>
              <a:t> </a:t>
            </a:r>
            <a:r>
              <a:rPr lang="el-GR" noProof="0" dirty="0" err="1"/>
              <a:t>and</a:t>
            </a:r>
            <a:r>
              <a:rPr lang="el-GR" noProof="0" dirty="0"/>
              <a:t> </a:t>
            </a:r>
            <a:r>
              <a:rPr lang="el-GR" noProof="0" dirty="0" err="1"/>
              <a:t>date</a:t>
            </a:r>
            <a:r>
              <a:rPr lang="el-GR" noProof="0" dirty="0"/>
              <a:t> (</a:t>
            </a:r>
            <a:r>
              <a:rPr lang="el-GR" noProof="0" dirty="0" err="1"/>
              <a:t>move</a:t>
            </a:r>
            <a:r>
              <a:rPr lang="el-GR" noProof="0" dirty="0"/>
              <a:t> </a:t>
            </a:r>
            <a:r>
              <a:rPr lang="el-GR" noProof="0" dirty="0" err="1"/>
              <a:t>higher</a:t>
            </a:r>
            <a:r>
              <a:rPr lang="el-GR" noProof="0" dirty="0"/>
              <a:t> </a:t>
            </a:r>
            <a:r>
              <a:rPr lang="el-GR" noProof="0" dirty="0" err="1"/>
              <a:t>if</a:t>
            </a:r>
            <a:r>
              <a:rPr lang="el-GR" noProof="0" dirty="0"/>
              <a:t> </a:t>
            </a:r>
            <a:r>
              <a:rPr lang="el-GR" noProof="0" dirty="0" err="1"/>
              <a:t>title</a:t>
            </a:r>
            <a:r>
              <a:rPr lang="el-GR" noProof="0" dirty="0"/>
              <a:t> </a:t>
            </a:r>
            <a:r>
              <a:rPr lang="el-GR" noProof="0" dirty="0" err="1"/>
              <a:t>is</a:t>
            </a:r>
            <a:r>
              <a:rPr lang="el-GR" noProof="0" dirty="0"/>
              <a:t> </a:t>
            </a:r>
            <a:r>
              <a:rPr lang="el-GR" noProof="0" dirty="0" err="1"/>
              <a:t>only</a:t>
            </a:r>
            <a:r>
              <a:rPr lang="el-GR" noProof="0" dirty="0"/>
              <a:t> </a:t>
            </a:r>
            <a:r>
              <a:rPr lang="el-GR" noProof="0" dirty="0" err="1"/>
              <a:t>one</a:t>
            </a:r>
            <a:r>
              <a:rPr lang="el-GR" noProof="0" dirty="0"/>
              <a:t> </a:t>
            </a:r>
            <a:r>
              <a:rPr lang="el-GR" noProof="0" dirty="0" err="1"/>
              <a:t>line</a:t>
            </a:r>
            <a:r>
              <a:rPr lang="el-GR" noProof="0" dirty="0"/>
              <a:t>)</a:t>
            </a:r>
          </a:p>
        </p:txBody>
      </p:sp>
      <p:sp>
        <p:nvSpPr>
          <p:cNvPr id="35" name="Footer Placeholder 4"/>
          <p:cNvSpPr>
            <a:spLocks noGrp="1"/>
          </p:cNvSpPr>
          <p:nvPr>
            <p:ph type="ftr" sz="quarter" idx="3"/>
          </p:nvPr>
        </p:nvSpPr>
        <p:spPr>
          <a:xfrm>
            <a:off x="521696"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dirty="0"/>
              <a:t>Business Plan 2019 – 2023</a:t>
            </a:r>
            <a:endParaRPr lang="el-GR" dirty="0"/>
          </a:p>
        </p:txBody>
      </p:sp>
    </p:spTree>
    <p:extLst>
      <p:ext uri="{BB962C8B-B14F-4D97-AF65-F5344CB8AC3E}">
        <p14:creationId xmlns:p14="http://schemas.microsoft.com/office/powerpoint/2010/main" val="272487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tags" Target="../tags/tag2.xml"/><Relationship Id="rId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3.xml"/><Relationship Id="rId5" Type="http://schemas.openxmlformats.org/officeDocument/2006/relationships/slideLayout" Target="../slideLayouts/slideLayout9.xml"/><Relationship Id="rId15" Type="http://schemas.openxmlformats.org/officeDocument/2006/relationships/image" Target="../media/image5.png"/><Relationship Id="rId10" Type="http://schemas.openxmlformats.org/officeDocument/2006/relationships/vmlDrawing" Target="../drawings/vmlDrawing3.vml"/><Relationship Id="rId4" Type="http://schemas.openxmlformats.org/officeDocument/2006/relationships/slideLayout" Target="../slideLayouts/slideLayout8.xml"/><Relationship Id="rId9" Type="http://schemas.openxmlformats.org/officeDocument/2006/relationships/theme" Target="../theme/theme3.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oleObject" Target="../embeddings/oleObject8.bin"/><Relationship Id="rId5" Type="http://schemas.openxmlformats.org/officeDocument/2006/relationships/tags" Target="../tags/tag9.xml"/><Relationship Id="rId4" Type="http://schemas.openxmlformats.org/officeDocument/2006/relationships/vmlDrawing" Target="../drawings/vmlDrawing8.v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9.bin"/><Relationship Id="rId5" Type="http://schemas.openxmlformats.org/officeDocument/2006/relationships/tags" Target="../tags/tag10.xml"/><Relationship Id="rId4" Type="http://schemas.openxmlformats.org/officeDocument/2006/relationships/vmlDrawing" Target="../drawings/vmlDrawing9.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E33C10-2F9A-4FBA-B4D0-F51C9809A1AE}"/>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1"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72E33C10-2F9A-4FBA-B4D0-F51C9809A1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4" name="Immagine 23"/>
          <p:cNvPicPr>
            <a:picLocks noChangeAspect="1"/>
          </p:cNvPicPr>
          <p:nvPr userDrawn="1"/>
        </p:nvPicPr>
        <p:blipFill rotWithShape="1">
          <a:blip r:embed="rId8"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861226085"/>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E33C10-2F9A-4FBA-B4D0-F51C9809A1AE}"/>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5"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72E33C10-2F9A-4FBA-B4D0-F51C9809A1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4" name="Immagine 23"/>
          <p:cNvPicPr>
            <a:picLocks noChangeAspect="1"/>
          </p:cNvPicPr>
          <p:nvPr userDrawn="1"/>
        </p:nvPicPr>
        <p:blipFill rotWithShape="1">
          <a:blip r:embed="rId8"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spTree>
    <p:extLst>
      <p:ext uri="{BB962C8B-B14F-4D97-AF65-F5344CB8AC3E}">
        <p14:creationId xmlns:p14="http://schemas.microsoft.com/office/powerpoint/2010/main" val="3111753226"/>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9" name="think-cell Slide" r:id="rId13" imgW="270" imgH="270" progId="TCLayout.ActiveDocument.1">
                  <p:embed/>
                </p:oleObj>
              </mc:Choice>
              <mc:Fallback>
                <p:oleObj name="think-cell Slide" r:id="rId13" imgW="270" imgH="270" progId="TCLayout.ActiveDocument.1">
                  <p:embed/>
                  <p:pic>
                    <p:nvPicPr>
                      <p:cNvPr id="5" name="Object 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7FCA9D-6269-4D0B-937A-E0FCA466F998}"/>
              </a:ext>
            </a:extLst>
          </p:cNvPr>
          <p:cNvSpPr/>
          <p:nvPr userDrawn="1">
            <p:custDataLst>
              <p:tags r:id="rId12"/>
            </p:custDataLst>
          </p:nvPr>
        </p:nvSpPr>
        <p:spPr bwMode="ltGray">
          <a:xfrm>
            <a:off x="0" y="0"/>
            <a:ext cx="158750" cy="15875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l-GR" sz="2000" b="1" i="1"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711201" y="685800"/>
            <a:ext cx="10769601" cy="914400"/>
          </a:xfrm>
          <a:prstGeom prst="rect">
            <a:avLst/>
          </a:prstGeom>
        </p:spPr>
        <p:txBody>
          <a:bodyPr vert="horz" lIns="0" tIns="0" rIns="0" bIns="0" rtlCol="0" anchor="t" anchorCtr="0">
            <a:noAutofit/>
          </a:bodyPr>
          <a:lstStyle/>
          <a:p>
            <a:r>
              <a:rPr lang="el-GR" noProof="0" dirty="0" err="1"/>
              <a:t>Click</a:t>
            </a:r>
            <a:r>
              <a:rPr lang="el-GR" noProof="0" dirty="0"/>
              <a:t> </a:t>
            </a:r>
            <a:r>
              <a:rPr lang="el-GR" noProof="0" dirty="0" err="1"/>
              <a:t>to</a:t>
            </a:r>
            <a:r>
              <a:rPr lang="el-GR" noProof="0" dirty="0"/>
              <a:t> </a:t>
            </a:r>
            <a:r>
              <a:rPr lang="el-GR" noProof="0" dirty="0" err="1"/>
              <a:t>edit</a:t>
            </a:r>
            <a:r>
              <a:rPr lang="en-US" noProof="0" dirty="0"/>
              <a:t> </a:t>
            </a:r>
            <a:r>
              <a:rPr lang="el-GR" noProof="0" dirty="0" err="1"/>
              <a:t>Master</a:t>
            </a:r>
            <a:r>
              <a:rPr lang="el-GR" noProof="0" dirty="0"/>
              <a:t> </a:t>
            </a:r>
            <a:r>
              <a:rPr lang="el-GR" noProof="0" dirty="0" err="1"/>
              <a:t>title</a:t>
            </a:r>
            <a:r>
              <a:rPr lang="el-GR" noProof="0" dirty="0"/>
              <a:t> </a:t>
            </a:r>
            <a:r>
              <a:rPr lang="el-GR" noProof="0" dirty="0" err="1"/>
              <a:t>style</a:t>
            </a:r>
            <a:endParaRPr lang="el-GR" noProof="0" dirty="0"/>
          </a:p>
        </p:txBody>
      </p:sp>
      <p:sp>
        <p:nvSpPr>
          <p:cNvPr id="3" name="Text Placeholder 2"/>
          <p:cNvSpPr>
            <a:spLocks noGrp="1"/>
          </p:cNvSpPr>
          <p:nvPr>
            <p:ph type="body" idx="1"/>
          </p:nvPr>
        </p:nvSpPr>
        <p:spPr>
          <a:xfrm>
            <a:off x="711202" y="1752600"/>
            <a:ext cx="10769599" cy="4419600"/>
          </a:xfrm>
          <a:prstGeom prst="rect">
            <a:avLst/>
          </a:prstGeom>
        </p:spPr>
        <p:txBody>
          <a:bodyPr vert="horz" lIns="0" tIns="0" rIns="0" bIns="0" rtlCol="0">
            <a:noAutofit/>
          </a:bodyPr>
          <a:lstStyle/>
          <a:p>
            <a:pPr lvl="0"/>
            <a:r>
              <a:rPr lang="el-GR" noProof="0" dirty="0" err="1"/>
              <a:t>Click</a:t>
            </a:r>
            <a:r>
              <a:rPr lang="el-GR" noProof="0" dirty="0"/>
              <a:t> </a:t>
            </a:r>
            <a:r>
              <a:rPr lang="el-GR" noProof="0" dirty="0" err="1"/>
              <a:t>to</a:t>
            </a:r>
            <a:r>
              <a:rPr lang="el-GR" noProof="0" dirty="0"/>
              <a:t> </a:t>
            </a:r>
            <a:r>
              <a:rPr lang="el-GR" noProof="0" dirty="0" err="1"/>
              <a:t>edit</a:t>
            </a:r>
            <a:r>
              <a:rPr lang="el-GR" noProof="0" dirty="0"/>
              <a:t> </a:t>
            </a:r>
            <a:r>
              <a:rPr lang="el-GR" noProof="0" dirty="0" err="1"/>
              <a:t>Master</a:t>
            </a:r>
            <a:r>
              <a:rPr lang="el-GR" noProof="0" dirty="0"/>
              <a:t> </a:t>
            </a:r>
            <a:r>
              <a:rPr lang="el-GR" noProof="0" dirty="0" err="1"/>
              <a:t>text</a:t>
            </a:r>
            <a:r>
              <a:rPr lang="el-GR" noProof="0" dirty="0"/>
              <a:t> </a:t>
            </a:r>
            <a:r>
              <a:rPr lang="el-GR" noProof="0" dirty="0" err="1"/>
              <a:t>styles</a:t>
            </a:r>
            <a:endParaRPr lang="el-GR" noProof="0" dirty="0"/>
          </a:p>
          <a:p>
            <a:pPr lvl="1"/>
            <a:r>
              <a:rPr lang="el-GR" noProof="0" dirty="0" err="1"/>
              <a:t>Second</a:t>
            </a:r>
            <a:r>
              <a:rPr lang="el-GR" noProof="0" dirty="0"/>
              <a:t> </a:t>
            </a:r>
            <a:r>
              <a:rPr lang="el-GR" noProof="0" dirty="0" err="1"/>
              <a:t>level</a:t>
            </a:r>
            <a:endParaRPr lang="el-GR" noProof="0" dirty="0"/>
          </a:p>
          <a:p>
            <a:pPr lvl="2"/>
            <a:r>
              <a:rPr lang="el-GR" noProof="0" dirty="0" err="1"/>
              <a:t>Third</a:t>
            </a:r>
            <a:r>
              <a:rPr lang="el-GR" noProof="0" dirty="0"/>
              <a:t> </a:t>
            </a:r>
            <a:r>
              <a:rPr lang="el-GR" noProof="0" dirty="0" err="1"/>
              <a:t>level</a:t>
            </a:r>
            <a:endParaRPr lang="el-GR" noProof="0" dirty="0"/>
          </a:p>
          <a:p>
            <a:pPr lvl="3"/>
            <a:r>
              <a:rPr lang="el-GR" noProof="0" dirty="0" err="1"/>
              <a:t>Fourth</a:t>
            </a:r>
            <a:r>
              <a:rPr lang="el-GR" noProof="0" dirty="0"/>
              <a:t> </a:t>
            </a:r>
            <a:r>
              <a:rPr lang="el-GR" noProof="0" dirty="0" err="1"/>
              <a:t>level</a:t>
            </a:r>
            <a:endParaRPr lang="el-GR" noProof="0" dirty="0"/>
          </a:p>
          <a:p>
            <a:pPr lvl="4"/>
            <a:r>
              <a:rPr lang="el-GR" noProof="0" dirty="0" err="1"/>
              <a:t>Fifth</a:t>
            </a:r>
            <a:r>
              <a:rPr lang="el-GR" noProof="0" dirty="0"/>
              <a:t> </a:t>
            </a:r>
            <a:r>
              <a:rPr lang="el-GR" noProof="0" dirty="0" err="1"/>
              <a:t>level</a:t>
            </a:r>
            <a:endParaRPr lang="el-GR" noProof="0" dirty="0"/>
          </a:p>
        </p:txBody>
      </p:sp>
      <p:sp>
        <p:nvSpPr>
          <p:cNvPr id="6"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l-GR" dirty="0"/>
          </a:p>
        </p:txBody>
      </p:sp>
      <p:sp>
        <p:nvSpPr>
          <p:cNvPr id="7" name="Footer Placeholder 4"/>
          <p:cNvSpPr>
            <a:spLocks noGrp="1"/>
          </p:cNvSpPr>
          <p:nvPr>
            <p:ph type="ftr" sz="quarter" idx="3"/>
          </p:nvPr>
        </p:nvSpPr>
        <p:spPr>
          <a:xfrm>
            <a:off x="521696"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dirty="0"/>
              <a:t>Business Plan 2019 – 2023</a:t>
            </a:r>
            <a:endParaRPr lang="el-GR" dirty="0"/>
          </a:p>
        </p:txBody>
      </p:sp>
      <p:cxnSp>
        <p:nvCxnSpPr>
          <p:cNvPr id="8" name="Straight Connector 7"/>
          <p:cNvCxnSpPr/>
          <p:nvPr userDrawn="1"/>
        </p:nvCxnSpPr>
        <p:spPr>
          <a:xfrm>
            <a:off x="508001" y="644571"/>
            <a:ext cx="10980000"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PwCFirm"/>
          <p:cNvSpPr txBox="1"/>
          <p:nvPr userDrawn="1"/>
        </p:nvSpPr>
        <p:spPr>
          <a:xfrm>
            <a:off x="525760" y="6477001"/>
            <a:ext cx="3454400" cy="152401"/>
          </a:xfrm>
          <a:prstGeom prst="rect">
            <a:avLst/>
          </a:prstGeom>
          <a:noFill/>
        </p:spPr>
        <p:txBody>
          <a:bodyPr vert="horz" wrap="square" lIns="0" tIns="0" rIns="0" bIns="0" rtlCol="0" anchor="t" anchorCtr="0">
            <a:noAutofit/>
          </a:bodyPr>
          <a:lstStyle/>
          <a:p>
            <a:r>
              <a:rPr lang="en-US" sz="1000" noProof="0" dirty="0">
                <a:latin typeface="Arial" pitchFamily="34" charset="0"/>
                <a:cs typeface="Arial" pitchFamily="34" charset="0"/>
              </a:rPr>
              <a:t>TRAINOSE</a:t>
            </a:r>
            <a:r>
              <a:rPr lang="en-US" sz="1000" baseline="0" noProof="0" dirty="0">
                <a:latin typeface="Arial" pitchFamily="34" charset="0"/>
                <a:cs typeface="Arial" pitchFamily="34" charset="0"/>
              </a:rPr>
              <a:t> S.A.</a:t>
            </a:r>
            <a:endParaRPr lang="el-GR" sz="1000" noProof="0" dirty="0">
              <a:latin typeface="Arial" pitchFamily="34" charset="0"/>
              <a:cs typeface="Arial" pitchFamily="34" charset="0"/>
            </a:endParaRPr>
          </a:p>
        </p:txBody>
      </p:sp>
      <p:cxnSp>
        <p:nvCxnSpPr>
          <p:cNvPr id="11" name="Straight Connector 10"/>
          <p:cNvCxnSpPr/>
          <p:nvPr userDrawn="1"/>
        </p:nvCxnSpPr>
        <p:spPr>
          <a:xfrm>
            <a:off x="508001" y="6290070"/>
            <a:ext cx="10980000"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rgbClr val="DC00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5"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26"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panose="020F0502020204030204"/>
              </a:endParaRPr>
            </a:p>
          </p:txBody>
        </p:sp>
        <p:sp>
          <p:nvSpPr>
            <p:cNvPr id="27"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panose="020F0502020204030204"/>
              </a:endParaRPr>
            </a:p>
          </p:txBody>
        </p:sp>
        <p:sp>
          <p:nvSpPr>
            <p:cNvPr id="28"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panose="020F0502020204030204"/>
              </a:endParaRPr>
            </a:p>
          </p:txBody>
        </p:sp>
        <p:sp>
          <p:nvSpPr>
            <p:cNvPr id="29"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panose="020F0502020204030204"/>
              </a:endParaRPr>
            </a:p>
          </p:txBody>
        </p:sp>
        <p:sp>
          <p:nvSpPr>
            <p:cNvPr id="30"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panose="020F0502020204030204"/>
              </a:endParaRPr>
            </a:p>
          </p:txBody>
        </p:sp>
        <p:sp>
          <p:nvSpPr>
            <p:cNvPr id="31"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Calibri" panose="020F0502020204030204"/>
              </a:endParaRPr>
            </a:p>
          </p:txBody>
        </p:sp>
      </p:grpSp>
      <p:sp>
        <p:nvSpPr>
          <p:cNvPr id="32"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a:t>
            </a:fld>
            <a:endParaRPr lang="it-IT" dirty="0"/>
          </a:p>
        </p:txBody>
      </p:sp>
      <p:pic>
        <p:nvPicPr>
          <p:cNvPr id="38" name="Picture 3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11555" y="62749"/>
            <a:ext cx="1569245" cy="495184"/>
          </a:xfrm>
          <a:prstGeom prst="rect">
            <a:avLst/>
          </a:prstGeom>
        </p:spPr>
      </p:pic>
    </p:spTree>
    <p:extLst>
      <p:ext uri="{BB962C8B-B14F-4D97-AF65-F5344CB8AC3E}">
        <p14:creationId xmlns:p14="http://schemas.microsoft.com/office/powerpoint/2010/main" val="3080095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dt="0"/>
  <p:txStyles>
    <p:titleStyle>
      <a:lvl1pPr algn="l" defTabSz="914400" rtl="0" eaLnBrk="1" latinLnBrk="0" hangingPunct="1">
        <a:lnSpc>
          <a:spcPct val="100000"/>
        </a:lnSpc>
        <a:spcBef>
          <a:spcPct val="0"/>
        </a:spcBef>
        <a:buNone/>
        <a:defRPr sz="2000" b="1" i="1" kern="1200">
          <a:solidFill>
            <a:schemeClr val="tx1"/>
          </a:solidFill>
          <a:latin typeface="Arial" panose="020B0604020202020204" pitchFamily="34" charset="0"/>
          <a:ea typeface="+mj-ea"/>
          <a:cs typeface="Arial" panose="020B0604020202020204" pitchFamily="34" charset="0"/>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mn-lt"/>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mn-lt"/>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E33C10-2F9A-4FBA-B4D0-F51C9809A1AE}"/>
              </a:ext>
            </a:extLst>
          </p:cNvPr>
          <p:cNvGraphicFramePr>
            <a:graphicFrameLocks noChangeAspect="1"/>
          </p:cNvGraphicFramePr>
          <p:nvPr userDrawn="1">
            <p:custDataLst>
              <p:tags r:id="rId5"/>
            </p:custDataLst>
            <p:extLst>
              <p:ext uri="{D42A27DB-BD31-4B8C-83A1-F6EECF244321}">
                <p14:modId xmlns:p14="http://schemas.microsoft.com/office/powerpoint/2010/main" val="3658938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59"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72E33C10-2F9A-4FBA-B4D0-F51C9809A1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4" name="Immagine 23"/>
          <p:cNvPicPr>
            <a:picLocks noChangeAspect="1"/>
          </p:cNvPicPr>
          <p:nvPr userDrawn="1"/>
        </p:nvPicPr>
        <p:blipFill rotWithShape="1">
          <a:blip r:embed="rId8"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1644102131"/>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E33C10-2F9A-4FBA-B4D0-F51C9809A1AE}"/>
              </a:ext>
            </a:extLst>
          </p:cNvPr>
          <p:cNvGraphicFramePr>
            <a:graphicFrameLocks noChangeAspect="1"/>
          </p:cNvGraphicFramePr>
          <p:nvPr userDrawn="1">
            <p:custDataLst>
              <p:tags r:id="rId5"/>
            </p:custDataLst>
            <p:extLst>
              <p:ext uri="{D42A27DB-BD31-4B8C-83A1-F6EECF244321}">
                <p14:modId xmlns:p14="http://schemas.microsoft.com/office/powerpoint/2010/main" val="312636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3"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72E33C10-2F9A-4FBA-B4D0-F51C9809A1A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4" name="Immagine 23"/>
          <p:cNvPicPr>
            <a:picLocks noChangeAspect="1"/>
          </p:cNvPicPr>
          <p:nvPr userDrawn="1"/>
        </p:nvPicPr>
        <p:blipFill rotWithShape="1">
          <a:blip r:embed="rId8"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372922635"/>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0" name="think-cell Slide" r:id="rId5" imgW="473" imgH="473" progId="TCLayout.ActiveDocument.1">
                  <p:embed/>
                </p:oleObj>
              </mc:Choice>
              <mc:Fallback>
                <p:oleObj name="think-cell Slide" r:id="rId5" imgW="473" imgH="473" progId="TCLayout.ActiveDocument.1">
                  <p:embed/>
                  <p:pic>
                    <p:nvPicPr>
                      <p:cNvPr id="8" name="Object 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FFD32BB-57F0-45B4-B620-093F22B0FE3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 name="Title 1"/>
          <p:cNvSpPr>
            <a:spLocks noGrp="1"/>
          </p:cNvSpPr>
          <p:nvPr>
            <p:ph type="title"/>
          </p:nvPr>
        </p:nvSpPr>
        <p:spPr>
          <a:xfrm>
            <a:off x="1026058" y="1544058"/>
            <a:ext cx="10514848" cy="797251"/>
          </a:xfrm>
        </p:spPr>
        <p:txBody>
          <a:bodyPr/>
          <a:lstStyle/>
          <a:p>
            <a:r>
              <a:rPr lang="en-US" dirty="0"/>
              <a:t>Sustainable Railway Transportation</a:t>
            </a:r>
            <a:endParaRPr lang="en-US" i="0" dirty="0"/>
          </a:p>
        </p:txBody>
      </p:sp>
      <p:sp>
        <p:nvSpPr>
          <p:cNvPr id="9" name="Text Placeholder 6">
            <a:extLst>
              <a:ext uri="{FF2B5EF4-FFF2-40B4-BE49-F238E27FC236}">
                <a16:creationId xmlns:a16="http://schemas.microsoft.com/office/drawing/2014/main" id="{8A0D57E7-BA81-4994-A620-247A41D5E3AA}"/>
              </a:ext>
            </a:extLst>
          </p:cNvPr>
          <p:cNvSpPr txBox="1">
            <a:spLocks/>
          </p:cNvSpPr>
          <p:nvPr/>
        </p:nvSpPr>
        <p:spPr>
          <a:xfrm>
            <a:off x="335360" y="5301208"/>
            <a:ext cx="1872208" cy="468572"/>
          </a:xfrm>
          <a:prstGeom prst="rect">
            <a:avLst/>
          </a:prstGeom>
          <a:noFill/>
          <a:effectLst/>
        </p:spPr>
        <p:txBody>
          <a:bodyPr vert="horz" wrap="square" lIns="0" tIns="45720" rIns="0" bIns="144000" rtlCol="0" anchor="t">
            <a:spAutoFit/>
          </a:bodyPr>
          <a:lstStyle>
            <a:lvl1pPr marL="0" indent="0" algn="r" defTabSz="914400" rtl="0" eaLnBrk="1" latinLnBrk="0" hangingPunct="1">
              <a:lnSpc>
                <a:spcPct val="90000"/>
              </a:lnSpc>
              <a:spcBef>
                <a:spcPts val="1000"/>
              </a:spcBef>
              <a:buFont typeface="Arial" panose="020B0604020202020204" pitchFamily="34" charset="0"/>
              <a:buNone/>
              <a:defRPr lang="it-IT" sz="3200" b="0" kern="1200" dirty="0">
                <a:solidFill>
                  <a:schemeClr val="bg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noProof="0" dirty="0">
                <a:solidFill>
                  <a:srgbClr val="FFFFFF"/>
                </a:solidFill>
                <a:latin typeface="Calibri" panose="020F0502020204030204"/>
              </a:rPr>
              <a:t>13</a:t>
            </a:r>
            <a:r>
              <a:rPr kumimoji="0" lang="en-US" sz="2000" b="0" i="0" u="none" strike="noStrike" kern="1200" cap="none" spc="0" normalizeH="0" baseline="0" noProof="0" dirty="0">
                <a:ln>
                  <a:noFill/>
                </a:ln>
                <a:solidFill>
                  <a:srgbClr val="FFFFFF"/>
                </a:solidFill>
                <a:effectLst/>
                <a:uLnTx/>
                <a:uFillTx/>
                <a:latin typeface="Calibri" panose="020F0502020204030204"/>
                <a:ea typeface="+mj-ea"/>
                <a:cs typeface="+mj-cs"/>
              </a:rPr>
              <a:t>/12/2021</a:t>
            </a:r>
          </a:p>
        </p:txBody>
      </p:sp>
    </p:spTree>
    <p:extLst>
      <p:ext uri="{BB962C8B-B14F-4D97-AF65-F5344CB8AC3E}">
        <p14:creationId xmlns:p14="http://schemas.microsoft.com/office/powerpoint/2010/main" val="7188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Digital Transformation of Railways</a:t>
            </a:r>
            <a:endParaRPr lang="el-GR" dirty="0">
              <a:solidFill>
                <a:srgbClr val="003F6F"/>
              </a:solidFill>
            </a:endParaRPr>
          </a:p>
        </p:txBody>
      </p:sp>
      <p:sp>
        <p:nvSpPr>
          <p:cNvPr id="8" name="Rectangle 7"/>
          <p:cNvSpPr/>
          <p:nvPr/>
        </p:nvSpPr>
        <p:spPr>
          <a:xfrm>
            <a:off x="518252" y="756769"/>
            <a:ext cx="10965294" cy="307777"/>
          </a:xfrm>
          <a:prstGeom prst="rect">
            <a:avLst/>
          </a:prstGeom>
          <a:solidFill>
            <a:schemeClr val="accent2"/>
          </a:solidFill>
        </p:spPr>
        <p:txBody>
          <a:bodyPr wrap="square" anchor="ctr">
            <a:spAutoFit/>
          </a:bodyPr>
          <a:lstStyle/>
          <a:p>
            <a:pPr algn="ctr"/>
            <a:r>
              <a:rPr lang="en-US" sz="1400" b="1" dirty="0"/>
              <a:t>Digital Transformation’s Impact in Railways</a:t>
            </a:r>
          </a:p>
        </p:txBody>
      </p:sp>
      <p:sp>
        <p:nvSpPr>
          <p:cNvPr id="6" name="TextBox 5">
            <a:extLst>
              <a:ext uri="{FF2B5EF4-FFF2-40B4-BE49-F238E27FC236}">
                <a16:creationId xmlns:a16="http://schemas.microsoft.com/office/drawing/2014/main" id="{BC6D5089-F752-4694-9F2E-5055A3EFA657}"/>
              </a:ext>
            </a:extLst>
          </p:cNvPr>
          <p:cNvSpPr txBox="1"/>
          <p:nvPr/>
        </p:nvSpPr>
        <p:spPr>
          <a:xfrm>
            <a:off x="6096000" y="1064546"/>
            <a:ext cx="5384800" cy="4892698"/>
          </a:xfrm>
          <a:prstGeom prst="rect">
            <a:avLst/>
          </a:prstGeom>
          <a:noFill/>
        </p:spPr>
        <p:txBody>
          <a:bodyPr wrap="square" lIns="0" tIns="0" rIns="0" bIns="0" rtlCol="0">
            <a:noAutofit/>
          </a:bodyPr>
          <a:lstStyle/>
          <a:p>
            <a:pPr marL="285750" indent="-285750" algn="just">
              <a:lnSpc>
                <a:spcPct val="200000"/>
              </a:lnSpc>
              <a:spcAft>
                <a:spcPts val="900"/>
              </a:spcAft>
              <a:buFont typeface="Wingdings" panose="05000000000000000000" pitchFamily="2" charset="2"/>
              <a:buChar char="ü"/>
            </a:pPr>
            <a:r>
              <a:rPr lang="en-US" sz="1400" dirty="0"/>
              <a:t>In Greece an innovative breakthrough digitization agenda is promoted by the respective authorities expected to boost Greek economy, creating at the same time new investment and development opportunities. </a:t>
            </a:r>
            <a:endParaRPr lang="en-US" sz="1050" dirty="0"/>
          </a:p>
          <a:p>
            <a:pPr marL="285750" indent="-285750" algn="just">
              <a:lnSpc>
                <a:spcPct val="200000"/>
              </a:lnSpc>
              <a:spcAft>
                <a:spcPts val="900"/>
              </a:spcAft>
              <a:buFont typeface="Wingdings" panose="05000000000000000000" pitchFamily="2" charset="2"/>
              <a:buChar char="ü"/>
            </a:pPr>
            <a:endParaRPr lang="en-US" sz="400" dirty="0"/>
          </a:p>
          <a:p>
            <a:pPr marL="285750" indent="-285750" algn="just">
              <a:lnSpc>
                <a:spcPct val="200000"/>
              </a:lnSpc>
              <a:spcAft>
                <a:spcPts val="900"/>
              </a:spcAft>
              <a:buFont typeface="Wingdings" panose="05000000000000000000" pitchFamily="2" charset="2"/>
              <a:buChar char="ü"/>
            </a:pPr>
            <a:r>
              <a:rPr lang="en-US" sz="1400" dirty="0"/>
              <a:t>The digital transformation of transport sector is a necessary condition for the development of the country. </a:t>
            </a:r>
          </a:p>
          <a:p>
            <a:pPr marL="285750" indent="-285750" algn="just">
              <a:lnSpc>
                <a:spcPct val="200000"/>
              </a:lnSpc>
              <a:spcAft>
                <a:spcPts val="900"/>
              </a:spcAft>
              <a:buFont typeface="Wingdings" panose="05000000000000000000" pitchFamily="2" charset="2"/>
              <a:buChar char="ü"/>
            </a:pPr>
            <a:endParaRPr lang="en-US" sz="300" dirty="0"/>
          </a:p>
          <a:p>
            <a:pPr marL="285750" indent="-285750" algn="just">
              <a:lnSpc>
                <a:spcPct val="200000"/>
              </a:lnSpc>
              <a:spcAft>
                <a:spcPts val="900"/>
              </a:spcAft>
              <a:buFont typeface="Wingdings" panose="05000000000000000000" pitchFamily="2" charset="2"/>
              <a:buChar char="ü"/>
            </a:pPr>
            <a:r>
              <a:rPr lang="en-US" sz="1400" dirty="0"/>
              <a:t>TRAINOSE following the aforementioned principles continuously adopts innovative technologies in order to improve the experience of its customers for both passenger and freight transportation. </a:t>
            </a:r>
          </a:p>
        </p:txBody>
      </p:sp>
      <p:pic>
        <p:nvPicPr>
          <p:cNvPr id="13316" name="Picture 4" descr="Digital Services | Rail Services | Siemens Mobility USA">
            <a:extLst>
              <a:ext uri="{FF2B5EF4-FFF2-40B4-BE49-F238E27FC236}">
                <a16:creationId xmlns:a16="http://schemas.microsoft.com/office/drawing/2014/main" id="{3139FB1D-4843-432F-856C-3C84403AF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52" y="1372323"/>
            <a:ext cx="5575003" cy="4371024"/>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9827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1" name="think-cell Slide" r:id="rId4" imgW="473" imgH="473" progId="TCLayout.ActiveDocument.1">
                  <p:embed/>
                </p:oleObj>
              </mc:Choice>
              <mc:Fallback>
                <p:oleObj name="think-cell Slide" r:id="rId4" imgW="473" imgH="473"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93517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Sustainable Transportation</a:t>
            </a:r>
            <a:endParaRPr lang="el-GR" dirty="0">
              <a:solidFill>
                <a:srgbClr val="003F6F"/>
              </a:solidFill>
            </a:endParaRPr>
          </a:p>
        </p:txBody>
      </p:sp>
      <p:sp>
        <p:nvSpPr>
          <p:cNvPr id="86" name="Rectangle 85"/>
          <p:cNvSpPr/>
          <p:nvPr/>
        </p:nvSpPr>
        <p:spPr>
          <a:xfrm>
            <a:off x="518247" y="1546884"/>
            <a:ext cx="11013349" cy="307777"/>
          </a:xfrm>
          <a:prstGeom prst="rect">
            <a:avLst/>
          </a:prstGeom>
          <a:solidFill>
            <a:schemeClr val="accent2"/>
          </a:solidFill>
        </p:spPr>
        <p:txBody>
          <a:bodyPr wrap="square" anchor="ctr">
            <a:spAutoFit/>
          </a:bodyPr>
          <a:lstStyle/>
          <a:p>
            <a:pPr algn="ctr"/>
            <a:r>
              <a:rPr lang="en-US" sz="1400" b="1" dirty="0"/>
              <a:t>Sustainability Competitive Advantages of Rail Transportation</a:t>
            </a:r>
          </a:p>
        </p:txBody>
      </p:sp>
      <p:pic>
        <p:nvPicPr>
          <p:cNvPr id="5" name="Εικόνα 4" descr="Εικόνα που περιέχει δέντρο, χλόη, υπαίθριος, δάσος&#10;&#10;Περιγραφή που δημιουργήθηκε αυτόματα">
            <a:extLst>
              <a:ext uri="{FF2B5EF4-FFF2-40B4-BE49-F238E27FC236}">
                <a16:creationId xmlns:a16="http://schemas.microsoft.com/office/drawing/2014/main" id="{FAC05D52-3B0D-4CC8-9D08-30E9BAB6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48" y="2056240"/>
            <a:ext cx="5239854" cy="4172119"/>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9" name="TextBox 8">
            <a:extLst>
              <a:ext uri="{FF2B5EF4-FFF2-40B4-BE49-F238E27FC236}">
                <a16:creationId xmlns:a16="http://schemas.microsoft.com/office/drawing/2014/main" id="{42EF6780-695A-479E-BD4B-E97CEC5EF8E3}"/>
              </a:ext>
            </a:extLst>
          </p:cNvPr>
          <p:cNvSpPr txBox="1"/>
          <p:nvPr/>
        </p:nvSpPr>
        <p:spPr>
          <a:xfrm>
            <a:off x="518248" y="711726"/>
            <a:ext cx="11013349" cy="633580"/>
          </a:xfrm>
          <a:prstGeom prst="rect">
            <a:avLst/>
          </a:prstGeom>
          <a:noFill/>
          <a:ln w="28575">
            <a:noFill/>
            <a:prstDash val="sysDash"/>
          </a:ln>
        </p:spPr>
        <p:txBody>
          <a:bodyPr wrap="square" lIns="0" tIns="0" rIns="0" bIns="0" rtlCol="0">
            <a:noAutofit/>
          </a:bodyPr>
          <a:lstStyle>
            <a:defPPr>
              <a:defRPr lang="en-US"/>
            </a:defPPr>
            <a:lvl1pPr algn="ctr">
              <a:lnSpc>
                <a:spcPct val="150000"/>
              </a:lnSpc>
              <a:spcAft>
                <a:spcPts val="900"/>
              </a:spcAft>
              <a:defRPr sz="1400"/>
            </a:lvl1pPr>
          </a:lstStyle>
          <a:p>
            <a:pPr algn="l"/>
            <a:r>
              <a:rPr lang="en-US" dirty="0"/>
              <a:t>During the latest years European Union has emphasized the significance of Railway transportation highlighting its sustainability aspect since rail is the most eco-friendly means of transportation of passengers as well as of freight.</a:t>
            </a:r>
          </a:p>
        </p:txBody>
      </p:sp>
      <p:sp>
        <p:nvSpPr>
          <p:cNvPr id="16" name="TextBox 15"/>
          <p:cNvSpPr txBox="1"/>
          <p:nvPr/>
        </p:nvSpPr>
        <p:spPr>
          <a:xfrm>
            <a:off x="6291744" y="1974155"/>
            <a:ext cx="5239854" cy="4172119"/>
          </a:xfrm>
          <a:prstGeom prst="rect">
            <a:avLst/>
          </a:prstGeom>
          <a:noFill/>
        </p:spPr>
        <p:txBody>
          <a:bodyPr wrap="square" lIns="0" tIns="0" rIns="0" bIns="0" rtlCol="0">
            <a:noAutofit/>
          </a:bodyPr>
          <a:lstStyle/>
          <a:p>
            <a:pPr algn="just">
              <a:lnSpc>
                <a:spcPct val="200000"/>
              </a:lnSpc>
              <a:spcAft>
                <a:spcPts val="900"/>
              </a:spcAft>
            </a:pPr>
            <a:r>
              <a:rPr lang="en-US" sz="1400" dirty="0"/>
              <a:t>Railway transportation has multiple competitive advantage over the other modes of transport in various aspects, among which are:</a:t>
            </a:r>
          </a:p>
          <a:p>
            <a:pPr algn="just">
              <a:lnSpc>
                <a:spcPct val="200000"/>
              </a:lnSpc>
              <a:spcAft>
                <a:spcPts val="900"/>
              </a:spcAft>
            </a:pPr>
            <a:endParaRPr lang="en-US" sz="300" dirty="0"/>
          </a:p>
          <a:p>
            <a:pPr marL="285750" indent="-285750" algn="just">
              <a:lnSpc>
                <a:spcPct val="200000"/>
              </a:lnSpc>
              <a:spcAft>
                <a:spcPts val="900"/>
              </a:spcAft>
              <a:buFont typeface="Wingdings" panose="05000000000000000000" pitchFamily="2" charset="2"/>
              <a:buChar char="ü"/>
            </a:pPr>
            <a:r>
              <a:rPr lang="en-US" sz="1400" dirty="0"/>
              <a:t>Railway is the most fuel-efficient land means of transportation </a:t>
            </a:r>
          </a:p>
          <a:p>
            <a:pPr marL="285750" indent="-285750" algn="just">
              <a:lnSpc>
                <a:spcPct val="200000"/>
              </a:lnSpc>
              <a:spcAft>
                <a:spcPts val="900"/>
              </a:spcAft>
              <a:buFont typeface="Wingdings" panose="05000000000000000000" pitchFamily="2" charset="2"/>
              <a:buChar char="ü"/>
            </a:pPr>
            <a:endParaRPr lang="en-US" sz="100" dirty="0"/>
          </a:p>
          <a:p>
            <a:pPr marL="285750" indent="-285750" algn="just">
              <a:lnSpc>
                <a:spcPct val="200000"/>
              </a:lnSpc>
              <a:spcAft>
                <a:spcPts val="900"/>
              </a:spcAft>
              <a:buFont typeface="Wingdings" panose="05000000000000000000" pitchFamily="2" charset="2"/>
              <a:buChar char="ü"/>
            </a:pPr>
            <a:r>
              <a:rPr lang="en-US" sz="1400" dirty="0"/>
              <a:t>Trains have fewer greenhouse gas emissions </a:t>
            </a:r>
          </a:p>
          <a:p>
            <a:pPr marL="285750" indent="-285750" algn="just">
              <a:lnSpc>
                <a:spcPct val="200000"/>
              </a:lnSpc>
              <a:spcAft>
                <a:spcPts val="900"/>
              </a:spcAft>
              <a:buFont typeface="Wingdings" panose="05000000000000000000" pitchFamily="2" charset="2"/>
              <a:buChar char="ü"/>
            </a:pPr>
            <a:endParaRPr lang="en-US" sz="100" dirty="0"/>
          </a:p>
          <a:p>
            <a:pPr marL="285750" indent="-285750" algn="just">
              <a:lnSpc>
                <a:spcPct val="200000"/>
              </a:lnSpc>
              <a:spcAft>
                <a:spcPts val="900"/>
              </a:spcAft>
              <a:buFont typeface="Wingdings" panose="05000000000000000000" pitchFamily="2" charset="2"/>
              <a:buChar char="ü"/>
            </a:pPr>
            <a:r>
              <a:rPr lang="en-US" sz="1400" dirty="0"/>
              <a:t>Railroads reduce highway congestion and pollution</a:t>
            </a:r>
          </a:p>
        </p:txBody>
      </p:sp>
    </p:spTree>
    <p:extLst>
      <p:ext uri="{BB962C8B-B14F-4D97-AF65-F5344CB8AC3E}">
        <p14:creationId xmlns:p14="http://schemas.microsoft.com/office/powerpoint/2010/main" val="326504955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Cross Border Rail Transportation </a:t>
            </a:r>
            <a:endParaRPr lang="el-GR" dirty="0">
              <a:solidFill>
                <a:srgbClr val="003F6F"/>
              </a:solidFill>
            </a:endParaRPr>
          </a:p>
        </p:txBody>
      </p:sp>
      <p:sp>
        <p:nvSpPr>
          <p:cNvPr id="84" name="Rectangle 83"/>
          <p:cNvSpPr/>
          <p:nvPr/>
        </p:nvSpPr>
        <p:spPr>
          <a:xfrm>
            <a:off x="518248" y="821859"/>
            <a:ext cx="11013349" cy="307777"/>
          </a:xfrm>
          <a:prstGeom prst="rect">
            <a:avLst/>
          </a:prstGeom>
          <a:solidFill>
            <a:schemeClr val="accent2"/>
          </a:solidFill>
        </p:spPr>
        <p:txBody>
          <a:bodyPr wrap="square" anchor="ctr">
            <a:spAutoFit/>
          </a:bodyPr>
          <a:lstStyle/>
          <a:p>
            <a:pPr algn="ctr"/>
            <a:r>
              <a:rPr lang="en-US" sz="1400" b="1" dirty="0"/>
              <a:t>Obstacles for cross-border transportation in Europe</a:t>
            </a:r>
          </a:p>
        </p:txBody>
      </p:sp>
      <p:sp>
        <p:nvSpPr>
          <p:cNvPr id="85" name="TextBox 84"/>
          <p:cNvSpPr txBox="1"/>
          <p:nvPr/>
        </p:nvSpPr>
        <p:spPr>
          <a:xfrm>
            <a:off x="518248" y="2596748"/>
            <a:ext cx="3308026" cy="1890511"/>
          </a:xfrm>
          <a:prstGeom prst="rect">
            <a:avLst/>
          </a:prstGeom>
          <a:noFill/>
        </p:spPr>
        <p:txBody>
          <a:bodyPr wrap="square" lIns="0" tIns="0" rIns="0" bIns="0" rtlCol="0">
            <a:noAutofit/>
          </a:bodyPr>
          <a:lstStyle/>
          <a:p>
            <a:pPr marL="285750" indent="-285750">
              <a:lnSpc>
                <a:spcPct val="150000"/>
              </a:lnSpc>
              <a:spcAft>
                <a:spcPts val="900"/>
              </a:spcAft>
              <a:buFont typeface="Wingdings" panose="05000000000000000000" pitchFamily="2" charset="2"/>
              <a:buChar char="ü"/>
            </a:pPr>
            <a:r>
              <a:rPr lang="en-US" sz="1400" dirty="0"/>
              <a:t>Different national regulations</a:t>
            </a:r>
          </a:p>
          <a:p>
            <a:pPr marL="285750" indent="-285750">
              <a:lnSpc>
                <a:spcPct val="150000"/>
              </a:lnSpc>
              <a:spcAft>
                <a:spcPts val="900"/>
              </a:spcAft>
              <a:buFont typeface="Wingdings" panose="05000000000000000000" pitchFamily="2" charset="2"/>
              <a:buChar char="ü"/>
            </a:pPr>
            <a:r>
              <a:rPr lang="en-US" sz="1400" dirty="0"/>
              <a:t>Different signal and security systems</a:t>
            </a:r>
          </a:p>
          <a:p>
            <a:pPr marL="285750" indent="-285750">
              <a:lnSpc>
                <a:spcPct val="150000"/>
              </a:lnSpc>
              <a:spcAft>
                <a:spcPts val="900"/>
              </a:spcAft>
              <a:buFont typeface="Wingdings" panose="05000000000000000000" pitchFamily="2" charset="2"/>
              <a:buChar char="ü"/>
            </a:pPr>
            <a:r>
              <a:rPr lang="en-US" sz="1400" dirty="0"/>
              <a:t>Different track gauges </a:t>
            </a:r>
          </a:p>
          <a:p>
            <a:pPr marL="285750" indent="-285750">
              <a:lnSpc>
                <a:spcPct val="150000"/>
              </a:lnSpc>
              <a:spcAft>
                <a:spcPts val="900"/>
              </a:spcAft>
              <a:buFont typeface="Wingdings" panose="05000000000000000000" pitchFamily="2" charset="2"/>
              <a:buChar char="ü"/>
            </a:pPr>
            <a:r>
              <a:rPr lang="en-US" sz="1400" dirty="0"/>
              <a:t>Different voltage systems </a:t>
            </a:r>
          </a:p>
          <a:p>
            <a:pPr marL="285750" indent="-285750">
              <a:lnSpc>
                <a:spcPct val="150000"/>
              </a:lnSpc>
              <a:spcAft>
                <a:spcPts val="900"/>
              </a:spcAft>
              <a:buFont typeface="Wingdings" panose="05000000000000000000" pitchFamily="2" charset="2"/>
              <a:buChar char="ü"/>
            </a:pPr>
            <a:r>
              <a:rPr lang="en-US" sz="1400" dirty="0"/>
              <a:t>Lack of common railway language </a:t>
            </a:r>
            <a:endParaRPr lang="el-GR" sz="1400" dirty="0" err="1"/>
          </a:p>
        </p:txBody>
      </p:sp>
      <p:sp>
        <p:nvSpPr>
          <p:cNvPr id="10" name="TextBox 9">
            <a:extLst>
              <a:ext uri="{FF2B5EF4-FFF2-40B4-BE49-F238E27FC236}">
                <a16:creationId xmlns:a16="http://schemas.microsoft.com/office/drawing/2014/main" id="{0795D510-2691-4F9D-9E42-DCC5B7DE72E5}"/>
              </a:ext>
            </a:extLst>
          </p:cNvPr>
          <p:cNvSpPr txBox="1"/>
          <p:nvPr/>
        </p:nvSpPr>
        <p:spPr>
          <a:xfrm>
            <a:off x="518248" y="1266878"/>
            <a:ext cx="11013348" cy="1890511"/>
          </a:xfrm>
          <a:prstGeom prst="rect">
            <a:avLst/>
          </a:prstGeom>
          <a:noFill/>
        </p:spPr>
        <p:txBody>
          <a:bodyPr wrap="square" lIns="0" tIns="0" rIns="0" bIns="0" rtlCol="0">
            <a:noAutofit/>
          </a:bodyPr>
          <a:lstStyle/>
          <a:p>
            <a:pPr>
              <a:lnSpc>
                <a:spcPct val="150000"/>
              </a:lnSpc>
              <a:spcAft>
                <a:spcPts val="900"/>
              </a:spcAft>
            </a:pPr>
            <a:r>
              <a:rPr lang="en-US" sz="1400" dirty="0"/>
              <a:t>In the last decades transport policies in nearly all EU countries have favored road transportation. The railway sector in Europe still suffers from a variety of problems caused from a lack of necessary investment in railway infrastructure. Some of the most important obstacles for the cross-border rail transportation in Europe are:</a:t>
            </a:r>
            <a:endParaRPr lang="el-GR" sz="1400" dirty="0" err="1"/>
          </a:p>
        </p:txBody>
      </p:sp>
      <p:pic>
        <p:nvPicPr>
          <p:cNvPr id="12290" name="Picture 2" descr="Sustainable travel by train in Europe | Eurail Blog">
            <a:extLst>
              <a:ext uri="{FF2B5EF4-FFF2-40B4-BE49-F238E27FC236}">
                <a16:creationId xmlns:a16="http://schemas.microsoft.com/office/drawing/2014/main" id="{BFB3CCAA-6A8A-48A7-AF51-2222F2505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671" y="1969090"/>
            <a:ext cx="5556925" cy="3706468"/>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Rail Freight Transportation </a:t>
            </a:r>
            <a:endParaRPr lang="el-GR" dirty="0">
              <a:solidFill>
                <a:srgbClr val="003F6F"/>
              </a:solidFill>
            </a:endParaRPr>
          </a:p>
        </p:txBody>
      </p:sp>
      <p:sp>
        <p:nvSpPr>
          <p:cNvPr id="86" name="Rectangle 85"/>
          <p:cNvSpPr/>
          <p:nvPr/>
        </p:nvSpPr>
        <p:spPr>
          <a:xfrm>
            <a:off x="518249" y="765597"/>
            <a:ext cx="11013349" cy="307777"/>
          </a:xfrm>
          <a:prstGeom prst="rect">
            <a:avLst/>
          </a:prstGeom>
          <a:solidFill>
            <a:schemeClr val="accent2"/>
          </a:solidFill>
        </p:spPr>
        <p:txBody>
          <a:bodyPr wrap="square" anchor="ctr">
            <a:spAutoFit/>
          </a:bodyPr>
          <a:lstStyle/>
          <a:p>
            <a:pPr algn="ctr"/>
            <a:r>
              <a:rPr lang="en-US" sz="1400" b="1" dirty="0"/>
              <a:t>Important Facts Regarding the Rail Freight Transportation</a:t>
            </a:r>
          </a:p>
        </p:txBody>
      </p:sp>
      <p:pic>
        <p:nvPicPr>
          <p:cNvPr id="12290" name="Picture 2" descr="Specialised machines developed by ODIN Engineering will soon be operational  in Asia - ODIN Engineering ODIN Engineering">
            <a:extLst>
              <a:ext uri="{FF2B5EF4-FFF2-40B4-BE49-F238E27FC236}">
                <a16:creationId xmlns:a16="http://schemas.microsoft.com/office/drawing/2014/main" id="{E24C4DDE-C762-40D7-811A-826D211D7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50" y="1342239"/>
            <a:ext cx="5138727" cy="4385961"/>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10DB48-D48F-4C88-829B-82661B7B7C8A}"/>
              </a:ext>
            </a:extLst>
          </p:cNvPr>
          <p:cNvSpPr txBox="1"/>
          <p:nvPr/>
        </p:nvSpPr>
        <p:spPr>
          <a:xfrm>
            <a:off x="6249880" y="1342239"/>
            <a:ext cx="5281718" cy="4002576"/>
          </a:xfrm>
          <a:prstGeom prst="rect">
            <a:avLst/>
          </a:prstGeom>
          <a:noFill/>
        </p:spPr>
        <p:txBody>
          <a:bodyPr wrap="square" lIns="0" tIns="0" rIns="0" bIns="0" rtlCol="0">
            <a:noAutofit/>
          </a:bodyPr>
          <a:lstStyle/>
          <a:p>
            <a:pPr marL="285750" indent="-285750" algn="just">
              <a:lnSpc>
                <a:spcPct val="200000"/>
              </a:lnSpc>
              <a:spcAft>
                <a:spcPts val="900"/>
              </a:spcAft>
              <a:buFont typeface="Wingdings" panose="05000000000000000000" pitchFamily="2" charset="2"/>
              <a:buChar char="ü"/>
            </a:pPr>
            <a:r>
              <a:rPr lang="en-US" sz="1400" dirty="0"/>
              <a:t>Despite that initiative, still the road transport has the largest share (72.1%) of EU freight transport performance among the three inland transport modes. </a:t>
            </a:r>
          </a:p>
          <a:p>
            <a:pPr algn="just">
              <a:lnSpc>
                <a:spcPct val="200000"/>
              </a:lnSpc>
              <a:spcAft>
                <a:spcPts val="900"/>
              </a:spcAft>
            </a:pPr>
            <a:endParaRPr lang="en-US" sz="200" dirty="0"/>
          </a:p>
          <a:p>
            <a:pPr marL="285750" indent="-285750" algn="just">
              <a:lnSpc>
                <a:spcPct val="200000"/>
              </a:lnSpc>
              <a:spcAft>
                <a:spcPts val="900"/>
              </a:spcAft>
              <a:buFont typeface="Wingdings" panose="05000000000000000000" pitchFamily="2" charset="2"/>
              <a:buChar char="ü"/>
            </a:pPr>
            <a:r>
              <a:rPr lang="en-US" sz="1400" dirty="0"/>
              <a:t>The CO2 emissions of freight trains are 80% less than heavy goods vehicles per </a:t>
            </a:r>
            <a:r>
              <a:rPr lang="en-US" sz="1400" dirty="0" err="1"/>
              <a:t>tonne</a:t>
            </a:r>
            <a:r>
              <a:rPr lang="en-US" sz="1400" dirty="0"/>
              <a:t>-kilometer. </a:t>
            </a:r>
          </a:p>
          <a:p>
            <a:pPr marL="285750" indent="-285750" algn="just">
              <a:lnSpc>
                <a:spcPct val="200000"/>
              </a:lnSpc>
              <a:spcAft>
                <a:spcPts val="900"/>
              </a:spcAft>
              <a:buFont typeface="Wingdings" panose="05000000000000000000" pitchFamily="2" charset="2"/>
              <a:buChar char="ü"/>
            </a:pPr>
            <a:endParaRPr lang="en-US" sz="200" dirty="0"/>
          </a:p>
          <a:p>
            <a:pPr marL="285750" indent="-285750" algn="just">
              <a:lnSpc>
                <a:spcPct val="200000"/>
              </a:lnSpc>
              <a:spcAft>
                <a:spcPts val="900"/>
              </a:spcAft>
              <a:buFont typeface="Wingdings" panose="05000000000000000000" pitchFamily="2" charset="2"/>
              <a:buChar char="ü"/>
            </a:pPr>
            <a:r>
              <a:rPr lang="en-US" sz="1400" dirty="0"/>
              <a:t>It is noticeable though that, although the rail freight traffic between Asia and Europe has grown six-fold over the last five years, it still captures around 2% of the respective modal share.</a:t>
            </a:r>
          </a:p>
        </p:txBody>
      </p:sp>
      <p:sp>
        <p:nvSpPr>
          <p:cNvPr id="6" name="TextBox 5">
            <a:extLst>
              <a:ext uri="{FF2B5EF4-FFF2-40B4-BE49-F238E27FC236}">
                <a16:creationId xmlns:a16="http://schemas.microsoft.com/office/drawing/2014/main" id="{D5352878-F25C-4699-97C1-441D06F1AFD5}"/>
              </a:ext>
            </a:extLst>
          </p:cNvPr>
          <p:cNvSpPr txBox="1"/>
          <p:nvPr/>
        </p:nvSpPr>
        <p:spPr>
          <a:xfrm>
            <a:off x="518249" y="5817130"/>
            <a:ext cx="11013349" cy="397226"/>
          </a:xfrm>
          <a:prstGeom prst="rect">
            <a:avLst/>
          </a:prstGeom>
          <a:noFill/>
          <a:ln w="28575">
            <a:solidFill>
              <a:srgbClr val="DC002E"/>
            </a:solidFill>
            <a:prstDash val="sysDash"/>
          </a:ln>
        </p:spPr>
        <p:txBody>
          <a:bodyPr wrap="square" lIns="0" tIns="0" rIns="0" bIns="0" rtlCol="0">
            <a:noAutofit/>
          </a:bodyPr>
          <a:lstStyle/>
          <a:p>
            <a:pPr algn="ctr">
              <a:lnSpc>
                <a:spcPct val="150000"/>
              </a:lnSpc>
              <a:spcAft>
                <a:spcPts val="900"/>
              </a:spcAft>
            </a:pPr>
            <a:r>
              <a:rPr lang="en-US" sz="1400" dirty="0"/>
              <a:t>European Union’s transport policy has identified that </a:t>
            </a:r>
            <a:r>
              <a:rPr lang="en-US" sz="1400" b="1" dirty="0"/>
              <a:t>by 2030 30% of freight traffic over 350 km </a:t>
            </a:r>
            <a:r>
              <a:rPr lang="en-US" sz="1400" dirty="0"/>
              <a:t>will be conducted by </a:t>
            </a:r>
            <a:r>
              <a:rPr lang="en-US" sz="1400" b="1" dirty="0"/>
              <a:t>rail</a:t>
            </a:r>
            <a:endParaRPr lang="el-GR" sz="1400" b="1" dirty="0" err="1"/>
          </a:p>
        </p:txBody>
      </p:sp>
    </p:spTree>
    <p:extLst>
      <p:ext uri="{BB962C8B-B14F-4D97-AF65-F5344CB8AC3E}">
        <p14:creationId xmlns:p14="http://schemas.microsoft.com/office/powerpoint/2010/main" val="151332542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Rail Passenger and Freight Transportation </a:t>
            </a:r>
            <a:endParaRPr lang="el-GR" dirty="0">
              <a:solidFill>
                <a:srgbClr val="003F6F"/>
              </a:solidFill>
            </a:endParaRPr>
          </a:p>
        </p:txBody>
      </p:sp>
      <p:sp>
        <p:nvSpPr>
          <p:cNvPr id="86" name="Rectangle 85"/>
          <p:cNvSpPr/>
          <p:nvPr/>
        </p:nvSpPr>
        <p:spPr>
          <a:xfrm>
            <a:off x="518249" y="765597"/>
            <a:ext cx="11013349" cy="307777"/>
          </a:xfrm>
          <a:prstGeom prst="rect">
            <a:avLst/>
          </a:prstGeom>
          <a:solidFill>
            <a:schemeClr val="accent2"/>
          </a:solidFill>
        </p:spPr>
        <p:txBody>
          <a:bodyPr wrap="square" anchor="ctr">
            <a:spAutoFit/>
          </a:bodyPr>
          <a:lstStyle/>
          <a:p>
            <a:r>
              <a:rPr lang="en-US" sz="1400" b="1" dirty="0"/>
              <a:t>The Contribution of TRAINOSE</a:t>
            </a:r>
          </a:p>
        </p:txBody>
      </p:sp>
      <p:sp>
        <p:nvSpPr>
          <p:cNvPr id="12" name="TextBox 11">
            <a:extLst>
              <a:ext uri="{FF2B5EF4-FFF2-40B4-BE49-F238E27FC236}">
                <a16:creationId xmlns:a16="http://schemas.microsoft.com/office/drawing/2014/main" id="{E7C68FE1-6AB6-46C7-BE88-A1B6FF3EC0A5}"/>
              </a:ext>
            </a:extLst>
          </p:cNvPr>
          <p:cNvSpPr txBox="1"/>
          <p:nvPr/>
        </p:nvSpPr>
        <p:spPr>
          <a:xfrm>
            <a:off x="593750" y="3097934"/>
            <a:ext cx="5714771" cy="2832596"/>
          </a:xfrm>
          <a:prstGeom prst="rect">
            <a:avLst/>
          </a:prstGeom>
          <a:noFill/>
        </p:spPr>
        <p:txBody>
          <a:bodyPr wrap="square" lIns="0" tIns="0" rIns="0" bIns="0" rtlCol="0">
            <a:noAutofit/>
          </a:bodyPr>
          <a:lstStyle/>
          <a:p>
            <a:pPr marL="285750" indent="-285750" algn="just">
              <a:lnSpc>
                <a:spcPct val="150000"/>
              </a:lnSpc>
              <a:spcAft>
                <a:spcPts val="900"/>
              </a:spcAft>
              <a:buFont typeface="Wingdings" panose="05000000000000000000" pitchFamily="2" charset="2"/>
              <a:buChar char="ü"/>
            </a:pPr>
            <a:r>
              <a:rPr lang="en-US" sz="1300" dirty="0"/>
              <a:t>Through systematic actions and strategic collaborations, TRAINOSE aims to enhance its position within the freight transportation and the logistics sector, contributing to the transition of Greece into a dynamic and modern hub in Southeast Europe.</a:t>
            </a:r>
          </a:p>
          <a:p>
            <a:pPr marL="285750" indent="-285750" algn="just">
              <a:lnSpc>
                <a:spcPct val="150000"/>
              </a:lnSpc>
              <a:spcAft>
                <a:spcPts val="900"/>
              </a:spcAft>
              <a:buFont typeface="Wingdings" panose="05000000000000000000" pitchFamily="2" charset="2"/>
              <a:buChar char="ü"/>
            </a:pPr>
            <a:r>
              <a:rPr lang="en-US" sz="1300" dirty="0"/>
              <a:t>TRAINOSE also aims to increase the outreach of passenger rail transportation supplementing the improvements of the Greek infrastructure network with increased efficiency in order to reach the target of offering </a:t>
            </a:r>
            <a:r>
              <a:rPr lang="en-US" sz="1300" dirty="0" err="1"/>
              <a:t>offering</a:t>
            </a:r>
            <a:r>
              <a:rPr lang="en-US" sz="1300" dirty="0"/>
              <a:t> safe, affordable and environmentally friendly passenger transportation.</a:t>
            </a:r>
            <a:r>
              <a:rPr lang="el-GR" sz="1300" dirty="0"/>
              <a:t> </a:t>
            </a:r>
            <a:endParaRPr lang="en-US" sz="1300" dirty="0"/>
          </a:p>
        </p:txBody>
      </p:sp>
      <p:sp>
        <p:nvSpPr>
          <p:cNvPr id="9" name="TextBox 8">
            <a:extLst>
              <a:ext uri="{FF2B5EF4-FFF2-40B4-BE49-F238E27FC236}">
                <a16:creationId xmlns:a16="http://schemas.microsoft.com/office/drawing/2014/main" id="{DB2D6194-B69A-40CB-96B8-6ECF617811E1}"/>
              </a:ext>
            </a:extLst>
          </p:cNvPr>
          <p:cNvSpPr txBox="1"/>
          <p:nvPr/>
        </p:nvSpPr>
        <p:spPr>
          <a:xfrm>
            <a:off x="518248" y="1193839"/>
            <a:ext cx="11013349" cy="1783630"/>
          </a:xfrm>
          <a:prstGeom prst="rect">
            <a:avLst/>
          </a:prstGeom>
          <a:noFill/>
        </p:spPr>
        <p:txBody>
          <a:bodyPr wrap="square">
            <a:spAutoFit/>
          </a:bodyPr>
          <a:lstStyle/>
          <a:p>
            <a:pPr marL="285750" indent="-285750" algn="just">
              <a:lnSpc>
                <a:spcPct val="150000"/>
              </a:lnSpc>
              <a:spcAft>
                <a:spcPts val="900"/>
              </a:spcAft>
              <a:buFont typeface="Wingdings" panose="05000000000000000000" pitchFamily="2" charset="2"/>
              <a:buChar char="ü"/>
            </a:pPr>
            <a:r>
              <a:rPr lang="en-US" sz="1400" dirty="0"/>
              <a:t>TRAINOSE, as the largest railway passenger and freight operator in Greece, plays a crucial role in the continuous development and improvement of the rail freight transport sector in Greece. </a:t>
            </a:r>
          </a:p>
          <a:p>
            <a:pPr marL="285750" indent="-285750" algn="just">
              <a:lnSpc>
                <a:spcPct val="150000"/>
              </a:lnSpc>
              <a:spcAft>
                <a:spcPts val="900"/>
              </a:spcAft>
              <a:buFont typeface="Wingdings" panose="05000000000000000000" pitchFamily="2" charset="2"/>
              <a:buChar char="ü"/>
            </a:pPr>
            <a:r>
              <a:rPr lang="en-US" sz="1400" dirty="0"/>
              <a:t>Freight activity of TRAINOSE is expected to grow substantially over the years utilizing the upgrade of the Greek Railway Network, its connection through the international corridors Orient-East Med and Corridor X as well as the foreseen expansion of Greek Ports’ activities over the next years.  </a:t>
            </a:r>
          </a:p>
        </p:txBody>
      </p:sp>
      <p:pic>
        <p:nvPicPr>
          <p:cNvPr id="12294" name="Picture 6" descr="Railway to be built between Iraq&amp;#39;s Mosul, Turkey">
            <a:extLst>
              <a:ext uri="{FF2B5EF4-FFF2-40B4-BE49-F238E27FC236}">
                <a16:creationId xmlns:a16="http://schemas.microsoft.com/office/drawing/2014/main" id="{054CBAA8-0710-44C2-A822-FBC48CD29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873" y="2885814"/>
            <a:ext cx="5035724" cy="3044716"/>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0275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Railway Systems </a:t>
            </a:r>
            <a:endParaRPr lang="el-GR" dirty="0">
              <a:solidFill>
                <a:srgbClr val="003F6F"/>
              </a:solidFill>
            </a:endParaRPr>
          </a:p>
        </p:txBody>
      </p:sp>
      <p:pic>
        <p:nvPicPr>
          <p:cNvPr id="12290" name="Picture 2" descr="Research Cluster Railway Systems - TU G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361" y="1367406"/>
            <a:ext cx="4615670" cy="4724997"/>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F97E199-6622-4A45-88F9-F113D644EFDD}"/>
              </a:ext>
            </a:extLst>
          </p:cNvPr>
          <p:cNvSpPr/>
          <p:nvPr/>
        </p:nvSpPr>
        <p:spPr>
          <a:xfrm>
            <a:off x="518251" y="765597"/>
            <a:ext cx="10984780" cy="307777"/>
          </a:xfrm>
          <a:prstGeom prst="rect">
            <a:avLst/>
          </a:prstGeom>
          <a:solidFill>
            <a:schemeClr val="accent2"/>
          </a:solidFill>
        </p:spPr>
        <p:txBody>
          <a:bodyPr wrap="square" anchor="ctr">
            <a:spAutoFit/>
          </a:bodyPr>
          <a:lstStyle/>
          <a:p>
            <a:r>
              <a:rPr lang="en-US" sz="1400" b="1" dirty="0"/>
              <a:t>Railway Systems’ Contribution </a:t>
            </a:r>
          </a:p>
        </p:txBody>
      </p:sp>
      <p:sp>
        <p:nvSpPr>
          <p:cNvPr id="19" name="TextBox 18">
            <a:extLst>
              <a:ext uri="{FF2B5EF4-FFF2-40B4-BE49-F238E27FC236}">
                <a16:creationId xmlns:a16="http://schemas.microsoft.com/office/drawing/2014/main" id="{10BB5284-1D6A-4F56-B930-556269B61838}"/>
              </a:ext>
            </a:extLst>
          </p:cNvPr>
          <p:cNvSpPr txBox="1"/>
          <p:nvPr/>
        </p:nvSpPr>
        <p:spPr>
          <a:xfrm>
            <a:off x="518250" y="1199705"/>
            <a:ext cx="6016773" cy="4892698"/>
          </a:xfrm>
          <a:prstGeom prst="rect">
            <a:avLst/>
          </a:prstGeom>
          <a:noFill/>
        </p:spPr>
        <p:txBody>
          <a:bodyPr wrap="square" lIns="0" tIns="0" rIns="0" bIns="0" rtlCol="0">
            <a:noAutofit/>
          </a:bodyPr>
          <a:lstStyle/>
          <a:p>
            <a:pPr marL="285750" indent="-285750" algn="just">
              <a:lnSpc>
                <a:spcPct val="200000"/>
              </a:lnSpc>
              <a:spcAft>
                <a:spcPts val="900"/>
              </a:spcAft>
              <a:buFont typeface="Wingdings" panose="05000000000000000000" pitchFamily="2" charset="2"/>
              <a:buChar char="ü"/>
            </a:pPr>
            <a:r>
              <a:rPr lang="en-US" sz="1400" dirty="0"/>
              <a:t>The security and remote-control systems are of great importance for the smooth operation of the rail sector both in the Greek and European railway network. </a:t>
            </a:r>
          </a:p>
          <a:p>
            <a:pPr marL="285750" indent="-285750" algn="just">
              <a:lnSpc>
                <a:spcPct val="200000"/>
              </a:lnSpc>
              <a:spcAft>
                <a:spcPts val="900"/>
              </a:spcAft>
              <a:buFont typeface="Wingdings" panose="05000000000000000000" pitchFamily="2" charset="2"/>
              <a:buChar char="ü"/>
            </a:pPr>
            <a:r>
              <a:rPr lang="en-US" sz="1400" dirty="0"/>
              <a:t>For many years Greece had a railway network that was characterized as outdated with lack of state-of-the-art safety systems and without the possibility of remote-control capabilities and monitoring systems capable of preventing accidents. </a:t>
            </a:r>
          </a:p>
          <a:p>
            <a:pPr marL="285750" indent="-285750" algn="just">
              <a:lnSpc>
                <a:spcPct val="200000"/>
              </a:lnSpc>
              <a:spcAft>
                <a:spcPts val="900"/>
              </a:spcAft>
              <a:buFont typeface="Wingdings" panose="05000000000000000000" pitchFamily="2" charset="2"/>
              <a:buChar char="ü"/>
            </a:pPr>
            <a:r>
              <a:rPr lang="en-US" sz="1400" dirty="0"/>
              <a:t>The absence of the aforementioned systems had a negative impact in terms of capacity and punctuality and the conditions created did not allow the railway to be competitive against other means of transport. </a:t>
            </a:r>
          </a:p>
        </p:txBody>
      </p:sp>
    </p:spTree>
    <p:extLst>
      <p:ext uri="{BB962C8B-B14F-4D97-AF65-F5344CB8AC3E}">
        <p14:creationId xmlns:p14="http://schemas.microsoft.com/office/powerpoint/2010/main" val="147836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Railway Systems </a:t>
            </a:r>
            <a:endParaRPr lang="el-GR" dirty="0">
              <a:solidFill>
                <a:srgbClr val="003F6F"/>
              </a:solidFill>
            </a:endParaRPr>
          </a:p>
        </p:txBody>
      </p:sp>
      <p:sp>
        <p:nvSpPr>
          <p:cNvPr id="18" name="Rectangle 17">
            <a:extLst>
              <a:ext uri="{FF2B5EF4-FFF2-40B4-BE49-F238E27FC236}">
                <a16:creationId xmlns:a16="http://schemas.microsoft.com/office/drawing/2014/main" id="{7F97E199-6622-4A45-88F9-F113D644EFDD}"/>
              </a:ext>
            </a:extLst>
          </p:cNvPr>
          <p:cNvSpPr/>
          <p:nvPr/>
        </p:nvSpPr>
        <p:spPr>
          <a:xfrm>
            <a:off x="518251" y="765597"/>
            <a:ext cx="10984780" cy="307777"/>
          </a:xfrm>
          <a:prstGeom prst="rect">
            <a:avLst/>
          </a:prstGeom>
          <a:solidFill>
            <a:schemeClr val="accent2"/>
          </a:solidFill>
        </p:spPr>
        <p:txBody>
          <a:bodyPr wrap="square" anchor="ctr">
            <a:spAutoFit/>
          </a:bodyPr>
          <a:lstStyle/>
          <a:p>
            <a:pPr algn="r"/>
            <a:r>
              <a:rPr lang="en-US" sz="1400" b="1" dirty="0"/>
              <a:t>Railway Systems’ Contribution </a:t>
            </a:r>
          </a:p>
        </p:txBody>
      </p:sp>
      <p:sp>
        <p:nvSpPr>
          <p:cNvPr id="24" name="TextBox 23">
            <a:extLst>
              <a:ext uri="{FF2B5EF4-FFF2-40B4-BE49-F238E27FC236}">
                <a16:creationId xmlns:a16="http://schemas.microsoft.com/office/drawing/2014/main" id="{2E3A04B9-4157-4E2B-A63A-9CF610F53FEF}"/>
              </a:ext>
            </a:extLst>
          </p:cNvPr>
          <p:cNvSpPr txBox="1"/>
          <p:nvPr/>
        </p:nvSpPr>
        <p:spPr>
          <a:xfrm>
            <a:off x="6286152" y="1169958"/>
            <a:ext cx="5282267" cy="4680577"/>
          </a:xfrm>
          <a:prstGeom prst="rect">
            <a:avLst/>
          </a:prstGeom>
          <a:noFill/>
        </p:spPr>
        <p:txBody>
          <a:bodyPr wrap="square">
            <a:spAutoFit/>
          </a:bodyPr>
          <a:lstStyle/>
          <a:p>
            <a:pPr algn="just">
              <a:lnSpc>
                <a:spcPct val="200000"/>
              </a:lnSpc>
              <a:spcAft>
                <a:spcPts val="900"/>
              </a:spcAft>
            </a:pPr>
            <a:r>
              <a:rPr lang="en-US" sz="1400" dirty="0"/>
              <a:t>However, the foreseen installation of the aforementioned systems in the greatest part of the Greek rail network, will allow for the benefits and advantages of rail transportation to be realized as follows: </a:t>
            </a:r>
          </a:p>
          <a:p>
            <a:pPr marL="285750" indent="-285750" algn="just">
              <a:lnSpc>
                <a:spcPct val="200000"/>
              </a:lnSpc>
              <a:spcAft>
                <a:spcPts val="900"/>
              </a:spcAft>
              <a:buFont typeface="Wingdings" panose="05000000000000000000" pitchFamily="2" charset="2"/>
              <a:buChar char="ü"/>
            </a:pPr>
            <a:r>
              <a:rPr lang="en-US" sz="1400" dirty="0"/>
              <a:t>Offering efficient and safe transportation to passengers and goods.</a:t>
            </a:r>
          </a:p>
          <a:p>
            <a:pPr marL="285750" indent="-285750" algn="just">
              <a:lnSpc>
                <a:spcPct val="200000"/>
              </a:lnSpc>
              <a:spcAft>
                <a:spcPts val="900"/>
              </a:spcAft>
              <a:buFont typeface="Wingdings" panose="05000000000000000000" pitchFamily="2" charset="2"/>
              <a:buChar char="ü"/>
            </a:pPr>
            <a:r>
              <a:rPr lang="en-US" sz="1400" dirty="0"/>
              <a:t>Strengthening the role and the importance of rail transport in Greece. </a:t>
            </a:r>
          </a:p>
          <a:p>
            <a:pPr marL="285750" indent="-285750" algn="just">
              <a:lnSpc>
                <a:spcPct val="200000"/>
              </a:lnSpc>
              <a:spcAft>
                <a:spcPts val="900"/>
              </a:spcAft>
              <a:buFont typeface="Wingdings" panose="05000000000000000000" pitchFamily="2" charset="2"/>
              <a:buChar char="ü"/>
            </a:pPr>
            <a:r>
              <a:rPr lang="en-US" sz="1400" dirty="0"/>
              <a:t>Contributing to the transformation of Greece into the logistics hub of South-Eastern Europe.  </a:t>
            </a:r>
          </a:p>
        </p:txBody>
      </p:sp>
      <p:pic>
        <p:nvPicPr>
          <p:cNvPr id="16386" name="Picture 2" descr="voestalpine on Twitter: &amp;quot;We are the global market leader for #rail  infrastructure systems and #signaling technology in the Railway Systems  sector. #DYK that the special #turnouts produced by voestalpine Railway  Systems are">
            <a:extLst>
              <a:ext uri="{FF2B5EF4-FFF2-40B4-BE49-F238E27FC236}">
                <a16:creationId xmlns:a16="http://schemas.microsoft.com/office/drawing/2014/main" id="{3DCF2602-1814-436D-BBB5-9742EA2D8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51" y="1245612"/>
            <a:ext cx="5387599" cy="4593126"/>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Digital Transformation of Railways</a:t>
            </a:r>
            <a:endParaRPr lang="el-GR" dirty="0">
              <a:solidFill>
                <a:srgbClr val="003F6F"/>
              </a:solidFill>
            </a:endParaRPr>
          </a:p>
        </p:txBody>
      </p:sp>
      <p:sp>
        <p:nvSpPr>
          <p:cNvPr id="8" name="Rectangle 7"/>
          <p:cNvSpPr/>
          <p:nvPr/>
        </p:nvSpPr>
        <p:spPr>
          <a:xfrm>
            <a:off x="518252" y="756769"/>
            <a:ext cx="10965294" cy="307777"/>
          </a:xfrm>
          <a:prstGeom prst="rect">
            <a:avLst/>
          </a:prstGeom>
          <a:solidFill>
            <a:schemeClr val="accent2"/>
          </a:solidFill>
        </p:spPr>
        <p:txBody>
          <a:bodyPr wrap="square" anchor="ctr">
            <a:spAutoFit/>
          </a:bodyPr>
          <a:lstStyle/>
          <a:p>
            <a:pPr algn="just"/>
            <a:r>
              <a:rPr lang="en-US" sz="1400" b="1" dirty="0"/>
              <a:t>Digital Transformation’s Impact in Railways</a:t>
            </a:r>
          </a:p>
        </p:txBody>
      </p:sp>
      <p:sp>
        <p:nvSpPr>
          <p:cNvPr id="43" name="TextBox 42">
            <a:extLst>
              <a:ext uri="{FF2B5EF4-FFF2-40B4-BE49-F238E27FC236}">
                <a16:creationId xmlns:a16="http://schemas.microsoft.com/office/drawing/2014/main" id="{E2EC58A4-A45C-4C06-98F9-C76BCFC226B0}"/>
              </a:ext>
            </a:extLst>
          </p:cNvPr>
          <p:cNvSpPr txBox="1"/>
          <p:nvPr/>
        </p:nvSpPr>
        <p:spPr>
          <a:xfrm>
            <a:off x="518251" y="1190877"/>
            <a:ext cx="4841381" cy="4598023"/>
          </a:xfrm>
          <a:prstGeom prst="rect">
            <a:avLst/>
          </a:prstGeom>
          <a:noFill/>
        </p:spPr>
        <p:txBody>
          <a:bodyPr wrap="square" lIns="0" tIns="0" rIns="0" bIns="0" rtlCol="0">
            <a:noAutofit/>
          </a:bodyPr>
          <a:lstStyle/>
          <a:p>
            <a:pPr marL="285750" indent="-285750" algn="just">
              <a:lnSpc>
                <a:spcPct val="200000"/>
              </a:lnSpc>
              <a:spcAft>
                <a:spcPts val="900"/>
              </a:spcAft>
              <a:buFont typeface="Wingdings" panose="05000000000000000000" pitchFamily="2" charset="2"/>
              <a:buChar char="ü"/>
            </a:pPr>
            <a:r>
              <a:rPr lang="en-US" sz="1400" dirty="0"/>
              <a:t>Like most industries over the last few years, rail transport is experiencing a wave of digital transformation with significant impact. </a:t>
            </a:r>
          </a:p>
          <a:p>
            <a:pPr marL="285750" indent="-285750" algn="just">
              <a:lnSpc>
                <a:spcPct val="200000"/>
              </a:lnSpc>
              <a:spcAft>
                <a:spcPts val="900"/>
              </a:spcAft>
              <a:buFont typeface="Wingdings" panose="05000000000000000000" pitchFamily="2" charset="2"/>
              <a:buChar char="ü"/>
            </a:pPr>
            <a:r>
              <a:rPr lang="en-US" sz="1400" dirty="0"/>
              <a:t>Technological improvements like artificial intelligence, big data and cloud computing, connectivity and autonomous driving will impact the industry. </a:t>
            </a:r>
          </a:p>
          <a:p>
            <a:pPr marL="285750" indent="-285750" algn="just">
              <a:lnSpc>
                <a:spcPct val="200000"/>
              </a:lnSpc>
              <a:spcAft>
                <a:spcPts val="900"/>
              </a:spcAft>
              <a:buFont typeface="Wingdings" panose="05000000000000000000" pitchFamily="2" charset="2"/>
              <a:buChar char="ü"/>
            </a:pPr>
            <a:r>
              <a:rPr lang="en-US" sz="1400" dirty="0"/>
              <a:t>The aforementioned technological improvements are creating a new environment in which railway companies need to be more agile, continuously adaptive and to commit to innovation in order to promote the rail sector’s attractiveness.</a:t>
            </a:r>
          </a:p>
        </p:txBody>
      </p:sp>
      <p:pic>
        <p:nvPicPr>
          <p:cNvPr id="13314" name="Picture 2" descr="Digitalization – The Future of Rail Freight Transport – MMV – Rail Romania">
            <a:extLst>
              <a:ext uri="{FF2B5EF4-FFF2-40B4-BE49-F238E27FC236}">
                <a16:creationId xmlns:a16="http://schemas.microsoft.com/office/drawing/2014/main" id="{CFB2BD23-D4FC-44DE-B018-BFDCE8181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552" y="1282780"/>
            <a:ext cx="5782994" cy="450612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8512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718-B42B-4CDC-863D-79BBA0810499}"/>
              </a:ext>
            </a:extLst>
          </p:cNvPr>
          <p:cNvSpPr>
            <a:spLocks noGrp="1"/>
          </p:cNvSpPr>
          <p:nvPr>
            <p:ph type="title"/>
          </p:nvPr>
        </p:nvSpPr>
        <p:spPr>
          <a:xfrm>
            <a:off x="518252" y="331489"/>
            <a:ext cx="10769600" cy="434108"/>
          </a:xfrm>
        </p:spPr>
        <p:txBody>
          <a:bodyPr/>
          <a:lstStyle/>
          <a:p>
            <a:r>
              <a:rPr lang="en-US" dirty="0">
                <a:solidFill>
                  <a:srgbClr val="003F6F"/>
                </a:solidFill>
              </a:rPr>
              <a:t>Digital Transformation of Railways</a:t>
            </a:r>
            <a:endParaRPr lang="el-GR" dirty="0">
              <a:solidFill>
                <a:srgbClr val="003F6F"/>
              </a:solidFill>
            </a:endParaRPr>
          </a:p>
        </p:txBody>
      </p:sp>
      <p:sp>
        <p:nvSpPr>
          <p:cNvPr id="8" name="Rectangle 7"/>
          <p:cNvSpPr/>
          <p:nvPr/>
        </p:nvSpPr>
        <p:spPr>
          <a:xfrm>
            <a:off x="518252" y="756769"/>
            <a:ext cx="10965294" cy="307777"/>
          </a:xfrm>
          <a:prstGeom prst="rect">
            <a:avLst/>
          </a:prstGeom>
          <a:solidFill>
            <a:schemeClr val="accent2"/>
          </a:solidFill>
        </p:spPr>
        <p:txBody>
          <a:bodyPr wrap="square" anchor="ctr">
            <a:spAutoFit/>
          </a:bodyPr>
          <a:lstStyle/>
          <a:p>
            <a:pPr algn="just"/>
            <a:r>
              <a:rPr lang="en-US" sz="1400" b="1" dirty="0"/>
              <a:t>Digital Transformation’s Impact in Railways</a:t>
            </a:r>
          </a:p>
        </p:txBody>
      </p:sp>
      <p:pic>
        <p:nvPicPr>
          <p:cNvPr id="13324" name="Picture 12" descr="Low-Friction Train, Tramway, Railroad Bearing | G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749" y="1190878"/>
            <a:ext cx="4738796" cy="505892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E2EC58A4-A45C-4C06-98F9-C76BCFC226B0}"/>
              </a:ext>
            </a:extLst>
          </p:cNvPr>
          <p:cNvSpPr txBox="1"/>
          <p:nvPr/>
        </p:nvSpPr>
        <p:spPr>
          <a:xfrm>
            <a:off x="518252" y="1190877"/>
            <a:ext cx="5980201" cy="5058919"/>
          </a:xfrm>
          <a:prstGeom prst="rect">
            <a:avLst/>
          </a:prstGeom>
          <a:noFill/>
        </p:spPr>
        <p:txBody>
          <a:bodyPr wrap="square" lIns="0" tIns="0" rIns="0" bIns="0" rtlCol="0">
            <a:noAutofit/>
          </a:bodyPr>
          <a:lstStyle/>
          <a:p>
            <a:pPr algn="just">
              <a:lnSpc>
                <a:spcPct val="150000"/>
              </a:lnSpc>
              <a:spcAft>
                <a:spcPts val="900"/>
              </a:spcAft>
            </a:pPr>
            <a:r>
              <a:rPr lang="en-US" sz="1400" dirty="0"/>
              <a:t>The most important actions proposed from the rail sector to the European Commission for helping the digital transformation process are the following:</a:t>
            </a:r>
          </a:p>
          <a:p>
            <a:pPr algn="just">
              <a:lnSpc>
                <a:spcPct val="150000"/>
              </a:lnSpc>
              <a:spcAft>
                <a:spcPts val="900"/>
              </a:spcAft>
            </a:pPr>
            <a:endParaRPr lang="en-US" sz="400" dirty="0"/>
          </a:p>
          <a:p>
            <a:pPr marL="742950" lvl="1" indent="-285750" algn="just">
              <a:lnSpc>
                <a:spcPct val="150000"/>
              </a:lnSpc>
              <a:spcAft>
                <a:spcPts val="900"/>
              </a:spcAft>
              <a:buFont typeface="Arial" panose="020B0604020202020204" pitchFamily="34" charset="0"/>
              <a:buChar char="•"/>
            </a:pPr>
            <a:r>
              <a:rPr lang="en-US" sz="1400" b="1" dirty="0"/>
              <a:t>Developing connected railways: </a:t>
            </a:r>
            <a:r>
              <a:rPr lang="en-US" sz="1400" dirty="0"/>
              <a:t>Reliable and better connectivity will provide safe, efficient and attractive railways both for customers and staff</a:t>
            </a:r>
          </a:p>
          <a:p>
            <a:pPr marL="742950" lvl="1" indent="-285750" algn="just">
              <a:lnSpc>
                <a:spcPct val="150000"/>
              </a:lnSpc>
              <a:spcAft>
                <a:spcPts val="900"/>
              </a:spcAft>
              <a:buFont typeface="Arial" panose="020B0604020202020204" pitchFamily="34" charset="0"/>
              <a:buChar char="•"/>
            </a:pPr>
            <a:r>
              <a:rPr lang="en-US" sz="1400" b="1" dirty="0"/>
              <a:t>Enhancing customer experience: </a:t>
            </a:r>
            <a:r>
              <a:rPr lang="en-US" sz="1400" dirty="0"/>
              <a:t>Digitalization of railways will enhance customer experience</a:t>
            </a:r>
            <a:r>
              <a:rPr lang="en-US" sz="1400" dirty="0">
                <a:latin typeface="Times New Roman" panose="02020603050405020304" pitchFamily="18" charset="0"/>
              </a:rPr>
              <a:t> </a:t>
            </a:r>
          </a:p>
          <a:p>
            <a:pPr marL="742950" lvl="1" indent="-285750" algn="just">
              <a:lnSpc>
                <a:spcPct val="150000"/>
              </a:lnSpc>
              <a:spcAft>
                <a:spcPts val="900"/>
              </a:spcAft>
              <a:buFont typeface="Arial" panose="020B0604020202020204" pitchFamily="34" charset="0"/>
              <a:buChar char="•"/>
            </a:pPr>
            <a:r>
              <a:rPr lang="en-US" sz="1400" b="1" dirty="0"/>
              <a:t>Increasing capacity: </a:t>
            </a:r>
            <a:r>
              <a:rPr lang="en-US" sz="1400" dirty="0"/>
              <a:t>The use of the internet of things as well as the implementation of automatic train operations will increase the capacity, efficiency, and consequently the performance of railways </a:t>
            </a:r>
          </a:p>
          <a:p>
            <a:pPr marL="742950" lvl="1" indent="-285750" algn="just">
              <a:lnSpc>
                <a:spcPct val="150000"/>
              </a:lnSpc>
              <a:spcAft>
                <a:spcPts val="900"/>
              </a:spcAft>
              <a:buFont typeface="Arial" panose="020B0604020202020204" pitchFamily="34" charset="0"/>
              <a:buChar char="•"/>
            </a:pPr>
            <a:r>
              <a:rPr lang="en-US" sz="1400" b="1" dirty="0"/>
              <a:t>Boosting rail competitiveness: </a:t>
            </a:r>
            <a:r>
              <a:rPr lang="en-US" sz="1400" dirty="0"/>
              <a:t>The utilization and analysis of transport data to boost the competitiveness of railways</a:t>
            </a:r>
          </a:p>
        </p:txBody>
      </p:sp>
    </p:spTree>
    <p:extLst>
      <p:ext uri="{BB962C8B-B14F-4D97-AF65-F5344CB8AC3E}">
        <p14:creationId xmlns:p14="http://schemas.microsoft.com/office/powerpoint/2010/main" val="391263914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fvflCJPb89649mUk3AIJ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AYLsdQbZtP0KIeJUNY6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1 - Proiezio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1 - Proiezio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wC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4.xml><?xml version="1.0" encoding="utf-8"?>
<a:theme xmlns:a="http://schemas.openxmlformats.org/drawingml/2006/main" name="2_Cover 1 - Proiezio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ver 1 - Proiezio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3459</TotalTime>
  <Words>907</Words>
  <Application>Microsoft Office PowerPoint</Application>
  <PresentationFormat>Ευρεία οθόνη</PresentationFormat>
  <Paragraphs>65</Paragraphs>
  <Slides>11</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5</vt:i4>
      </vt:variant>
      <vt:variant>
        <vt:lpstr>Ενσωματωμένοι διακομιστές OLE</vt:lpstr>
      </vt:variant>
      <vt:variant>
        <vt:i4>1</vt:i4>
      </vt:variant>
      <vt:variant>
        <vt:lpstr>Τίτλοι διαφανειών</vt:lpstr>
      </vt:variant>
      <vt:variant>
        <vt:i4>11</vt:i4>
      </vt:variant>
    </vt:vector>
  </HeadingPairs>
  <TitlesOfParts>
    <vt:vector size="22" baseType="lpstr">
      <vt:lpstr>Arial</vt:lpstr>
      <vt:lpstr>Calibri</vt:lpstr>
      <vt:lpstr>Georgia</vt:lpstr>
      <vt:lpstr>Times New Roman</vt:lpstr>
      <vt:lpstr>Wingdings</vt:lpstr>
      <vt:lpstr>Cover 1 - Proiezione</vt:lpstr>
      <vt:lpstr>1_Cover 1 - Proiezione</vt:lpstr>
      <vt:lpstr>2_PwC Presentation</vt:lpstr>
      <vt:lpstr>2_Cover 1 - Proiezione</vt:lpstr>
      <vt:lpstr>3_Cover 1 - Proiezione</vt:lpstr>
      <vt:lpstr>think-cell Slide</vt:lpstr>
      <vt:lpstr>Sustainable Railway Transportation</vt:lpstr>
      <vt:lpstr>Sustainable Transportation</vt:lpstr>
      <vt:lpstr>Cross Border Rail Transportation </vt:lpstr>
      <vt:lpstr>Rail Freight Transportation </vt:lpstr>
      <vt:lpstr>Rail Passenger and Freight Transportation </vt:lpstr>
      <vt:lpstr>Railway Systems </vt:lpstr>
      <vt:lpstr>Railway Systems </vt:lpstr>
      <vt:lpstr>Digital Transformation of Railways</vt:lpstr>
      <vt:lpstr>Digital Transformation of Railways</vt:lpstr>
      <vt:lpstr>Digital Transformation of Railways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TRAINOSE S.A.</dc:title>
  <dc:creator>Petros Arvanitis</dc:creator>
  <cp:lastModifiedBy>Petros Arvanitis</cp:lastModifiedBy>
  <cp:revision>296</cp:revision>
  <dcterms:created xsi:type="dcterms:W3CDTF">2020-07-26T18:02:22Z</dcterms:created>
  <dcterms:modified xsi:type="dcterms:W3CDTF">2021-12-13T13:34:40Z</dcterms:modified>
</cp:coreProperties>
</file>