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341" r:id="rId2"/>
    <p:sldId id="262" r:id="rId3"/>
    <p:sldId id="364" r:id="rId4"/>
    <p:sldId id="344" r:id="rId5"/>
    <p:sldId id="362" r:id="rId6"/>
    <p:sldId id="358" r:id="rId7"/>
    <p:sldId id="360" r:id="rId8"/>
    <p:sldId id="359" r:id="rId9"/>
    <p:sldId id="349" r:id="rId10"/>
    <p:sldId id="361" r:id="rId11"/>
    <p:sldId id="347" r:id="rId12"/>
    <p:sldId id="350" r:id="rId13"/>
    <p:sldId id="352" r:id="rId14"/>
    <p:sldId id="365" r:id="rId15"/>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F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9" autoAdjust="0"/>
    <p:restoredTop sz="67319" autoAdjust="0"/>
  </p:normalViewPr>
  <p:slideViewPr>
    <p:cSldViewPr snapToGrid="0">
      <p:cViewPr varScale="1">
        <p:scale>
          <a:sx n="76" d="100"/>
          <a:sy n="76" d="100"/>
        </p:scale>
        <p:origin x="54" y="90"/>
      </p:cViewPr>
      <p:guideLst/>
    </p:cSldViewPr>
  </p:slideViewPr>
  <p:notesTextViewPr>
    <p:cViewPr>
      <p:scale>
        <a:sx n="1" d="1"/>
        <a:sy n="1" d="1"/>
      </p:scale>
      <p:origin x="0" y="0"/>
    </p:cViewPr>
  </p:notesTextViewPr>
  <p:notesViewPr>
    <p:cSldViewPr snapToGrid="0">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AA0C9A-0E11-4B81-A402-2C7655A82DD7}" type="datetimeFigureOut">
              <a:rPr lang="el-GR" smtClean="0"/>
              <a:t>13/4/2022</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A82F40-841A-493C-BBBF-B5E364B420FF}" type="slidenum">
              <a:rPr lang="el-GR" smtClean="0"/>
              <a:t>‹#›</a:t>
            </a:fld>
            <a:endParaRPr lang="el-GR"/>
          </a:p>
        </p:txBody>
      </p:sp>
    </p:spTree>
    <p:extLst>
      <p:ext uri="{BB962C8B-B14F-4D97-AF65-F5344CB8AC3E}">
        <p14:creationId xmlns:p14="http://schemas.microsoft.com/office/powerpoint/2010/main" val="2846216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FAA82F40-841A-493C-BBBF-B5E364B420FF}" type="slidenum">
              <a:rPr lang="el-GR" smtClean="0"/>
              <a:t>1</a:t>
            </a:fld>
            <a:endParaRPr lang="el-GR"/>
          </a:p>
        </p:txBody>
      </p:sp>
    </p:spTree>
    <p:extLst>
      <p:ext uri="{BB962C8B-B14F-4D97-AF65-F5344CB8AC3E}">
        <p14:creationId xmlns:p14="http://schemas.microsoft.com/office/powerpoint/2010/main" val="239811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baseline="0" dirty="0"/>
          </a:p>
          <a:p>
            <a:pPr marL="0" indent="0">
              <a:buFont typeface="Arial" panose="020B0604020202020204" pitchFamily="34" charset="0"/>
              <a:buNone/>
            </a:pPr>
            <a:endParaRPr lang="el-GR" dirty="0"/>
          </a:p>
        </p:txBody>
      </p:sp>
      <p:sp>
        <p:nvSpPr>
          <p:cNvPr id="4" name="Θέση αριθμού διαφάνειας 3"/>
          <p:cNvSpPr>
            <a:spLocks noGrp="1"/>
          </p:cNvSpPr>
          <p:nvPr>
            <p:ph type="sldNum" sz="quarter" idx="10"/>
          </p:nvPr>
        </p:nvSpPr>
        <p:spPr/>
        <p:txBody>
          <a:bodyPr/>
          <a:lstStyle/>
          <a:p>
            <a:fld id="{FAA82F40-841A-493C-BBBF-B5E364B420FF}" type="slidenum">
              <a:rPr lang="el-GR" smtClean="0"/>
              <a:t>2</a:t>
            </a:fld>
            <a:endParaRPr lang="el-GR"/>
          </a:p>
        </p:txBody>
      </p:sp>
    </p:spTree>
    <p:extLst>
      <p:ext uri="{BB962C8B-B14F-4D97-AF65-F5344CB8AC3E}">
        <p14:creationId xmlns:p14="http://schemas.microsoft.com/office/powerpoint/2010/main" val="2473996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FAA82F40-841A-493C-BBBF-B5E364B420FF}" type="slidenum">
              <a:rPr lang="el-GR" smtClean="0"/>
              <a:t>4</a:t>
            </a:fld>
            <a:endParaRPr lang="el-GR"/>
          </a:p>
        </p:txBody>
      </p:sp>
    </p:spTree>
    <p:extLst>
      <p:ext uri="{BB962C8B-B14F-4D97-AF65-F5344CB8AC3E}">
        <p14:creationId xmlns:p14="http://schemas.microsoft.com/office/powerpoint/2010/main" val="1556503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AA82F40-841A-493C-BBBF-B5E364B420FF}" type="slidenum">
              <a:rPr lang="el-GR" smtClean="0"/>
              <a:t>6</a:t>
            </a:fld>
            <a:endParaRPr lang="el-GR"/>
          </a:p>
        </p:txBody>
      </p:sp>
    </p:spTree>
    <p:extLst>
      <p:ext uri="{BB962C8B-B14F-4D97-AF65-F5344CB8AC3E}">
        <p14:creationId xmlns:p14="http://schemas.microsoft.com/office/powerpoint/2010/main" val="1353469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45B59D04-7FC5-414A-BABF-1F113ECE9F38}" type="slidenum">
              <a:rPr lang="el-GR" smtClean="0"/>
              <a:pPr/>
              <a:t>11</a:t>
            </a:fld>
            <a:endParaRPr lang="el-GR"/>
          </a:p>
        </p:txBody>
      </p:sp>
    </p:spTree>
    <p:extLst>
      <p:ext uri="{BB962C8B-B14F-4D97-AF65-F5344CB8AC3E}">
        <p14:creationId xmlns:p14="http://schemas.microsoft.com/office/powerpoint/2010/main" val="449770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AA82F40-841A-493C-BBBF-B5E364B420FF}" type="slidenum">
              <a:rPr lang="el-GR" smtClean="0"/>
              <a:t>12</a:t>
            </a:fld>
            <a:endParaRPr lang="el-GR"/>
          </a:p>
        </p:txBody>
      </p:sp>
    </p:spTree>
    <p:extLst>
      <p:ext uri="{BB962C8B-B14F-4D97-AF65-F5344CB8AC3E}">
        <p14:creationId xmlns:p14="http://schemas.microsoft.com/office/powerpoint/2010/main" val="1855995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AA82F40-841A-493C-BBBF-B5E364B420FF}" type="slidenum">
              <a:rPr lang="el-GR" smtClean="0"/>
              <a:t>13</a:t>
            </a:fld>
            <a:endParaRPr lang="el-GR"/>
          </a:p>
        </p:txBody>
      </p:sp>
    </p:spTree>
    <p:extLst>
      <p:ext uri="{BB962C8B-B14F-4D97-AF65-F5344CB8AC3E}">
        <p14:creationId xmlns:p14="http://schemas.microsoft.com/office/powerpoint/2010/main" val="4064680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Στυλ κύριου υπότιτλου</a:t>
            </a:r>
          </a:p>
        </p:txBody>
      </p:sp>
      <p:sp>
        <p:nvSpPr>
          <p:cNvPr id="4" name="Θέση ημερομηνίας 3"/>
          <p:cNvSpPr>
            <a:spLocks noGrp="1"/>
          </p:cNvSpPr>
          <p:nvPr>
            <p:ph type="dt" sz="half" idx="10"/>
          </p:nvPr>
        </p:nvSpPr>
        <p:spPr/>
        <p:txBody>
          <a:bodyPr/>
          <a:lstStyle/>
          <a:p>
            <a:fld id="{94D4E5F8-2F22-4C9B-B40C-3092CF0A48CC}" type="datetimeFigureOut">
              <a:rPr lang="el-GR" smtClean="0"/>
              <a:t>13/4/2022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D534DF95-87C2-46D7-ACAC-080331258466}" type="slidenum">
              <a:rPr lang="el-GR" smtClean="0"/>
              <a:t>‹#›</a:t>
            </a:fld>
            <a:endParaRPr lang="el-GR"/>
          </a:p>
        </p:txBody>
      </p:sp>
    </p:spTree>
    <p:extLst>
      <p:ext uri="{BB962C8B-B14F-4D97-AF65-F5344CB8AC3E}">
        <p14:creationId xmlns:p14="http://schemas.microsoft.com/office/powerpoint/2010/main" val="552239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94D4E5F8-2F22-4C9B-B40C-3092CF0A48CC}" type="datetimeFigureOut">
              <a:rPr lang="el-GR" smtClean="0"/>
              <a:t>13/4/2022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D534DF95-87C2-46D7-ACAC-080331258466}" type="slidenum">
              <a:rPr lang="el-GR" smtClean="0"/>
              <a:t>‹#›</a:t>
            </a:fld>
            <a:endParaRPr lang="el-GR"/>
          </a:p>
        </p:txBody>
      </p:sp>
    </p:spTree>
    <p:extLst>
      <p:ext uri="{BB962C8B-B14F-4D97-AF65-F5344CB8AC3E}">
        <p14:creationId xmlns:p14="http://schemas.microsoft.com/office/powerpoint/2010/main" val="884068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94D4E5F8-2F22-4C9B-B40C-3092CF0A48CC}" type="datetimeFigureOut">
              <a:rPr lang="el-GR" smtClean="0"/>
              <a:t>13/4/2022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D534DF95-87C2-46D7-ACAC-080331258466}" type="slidenum">
              <a:rPr lang="el-GR" smtClean="0"/>
              <a:t>‹#›</a:t>
            </a:fld>
            <a:endParaRPr lang="el-GR"/>
          </a:p>
        </p:txBody>
      </p:sp>
    </p:spTree>
    <p:extLst>
      <p:ext uri="{BB962C8B-B14F-4D97-AF65-F5344CB8AC3E}">
        <p14:creationId xmlns:p14="http://schemas.microsoft.com/office/powerpoint/2010/main" val="65919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94D4E5F8-2F22-4C9B-B40C-3092CF0A48CC}" type="datetimeFigureOut">
              <a:rPr lang="el-GR" smtClean="0"/>
              <a:t>13/4/2022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D534DF95-87C2-46D7-ACAC-080331258466}" type="slidenum">
              <a:rPr lang="el-GR" smtClean="0"/>
              <a:t>‹#›</a:t>
            </a:fld>
            <a:endParaRPr lang="el-GR"/>
          </a:p>
        </p:txBody>
      </p:sp>
    </p:spTree>
    <p:extLst>
      <p:ext uri="{BB962C8B-B14F-4D97-AF65-F5344CB8AC3E}">
        <p14:creationId xmlns:p14="http://schemas.microsoft.com/office/powerpoint/2010/main" val="1521169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p>
            <a:fld id="{94D4E5F8-2F22-4C9B-B40C-3092CF0A48CC}" type="datetimeFigureOut">
              <a:rPr lang="el-GR" smtClean="0"/>
              <a:t>13/4/2022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D534DF95-87C2-46D7-ACAC-080331258466}" type="slidenum">
              <a:rPr lang="el-GR" smtClean="0"/>
              <a:t>‹#›</a:t>
            </a:fld>
            <a:endParaRPr lang="el-GR"/>
          </a:p>
        </p:txBody>
      </p:sp>
    </p:spTree>
    <p:extLst>
      <p:ext uri="{BB962C8B-B14F-4D97-AF65-F5344CB8AC3E}">
        <p14:creationId xmlns:p14="http://schemas.microsoft.com/office/powerpoint/2010/main" val="731314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838200" y="1825625"/>
            <a:ext cx="51816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72200" y="1825625"/>
            <a:ext cx="51816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94D4E5F8-2F22-4C9B-B40C-3092CF0A48CC}" type="datetimeFigureOut">
              <a:rPr lang="el-GR" smtClean="0"/>
              <a:t>13/4/2022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D534DF95-87C2-46D7-ACAC-080331258466}" type="slidenum">
              <a:rPr lang="el-GR" smtClean="0"/>
              <a:t>‹#›</a:t>
            </a:fld>
            <a:endParaRPr lang="el-GR"/>
          </a:p>
        </p:txBody>
      </p:sp>
    </p:spTree>
    <p:extLst>
      <p:ext uri="{BB962C8B-B14F-4D97-AF65-F5344CB8AC3E}">
        <p14:creationId xmlns:p14="http://schemas.microsoft.com/office/powerpoint/2010/main" val="2288148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94D4E5F8-2F22-4C9B-B40C-3092CF0A48CC}" type="datetimeFigureOut">
              <a:rPr lang="el-GR" smtClean="0"/>
              <a:t>13/4/2022</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D534DF95-87C2-46D7-ACAC-080331258466}" type="slidenum">
              <a:rPr lang="el-GR" smtClean="0"/>
              <a:t>‹#›</a:t>
            </a:fld>
            <a:endParaRPr lang="el-GR"/>
          </a:p>
        </p:txBody>
      </p:sp>
    </p:spTree>
    <p:extLst>
      <p:ext uri="{BB962C8B-B14F-4D97-AF65-F5344CB8AC3E}">
        <p14:creationId xmlns:p14="http://schemas.microsoft.com/office/powerpoint/2010/main" val="4170168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94D4E5F8-2F22-4C9B-B40C-3092CF0A48CC}" type="datetimeFigureOut">
              <a:rPr lang="el-GR" smtClean="0"/>
              <a:t>13/4/2022</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D534DF95-87C2-46D7-ACAC-080331258466}" type="slidenum">
              <a:rPr lang="el-GR" smtClean="0"/>
              <a:t>‹#›</a:t>
            </a:fld>
            <a:endParaRPr lang="el-GR"/>
          </a:p>
        </p:txBody>
      </p:sp>
    </p:spTree>
    <p:extLst>
      <p:ext uri="{BB962C8B-B14F-4D97-AF65-F5344CB8AC3E}">
        <p14:creationId xmlns:p14="http://schemas.microsoft.com/office/powerpoint/2010/main" val="1449062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94D4E5F8-2F22-4C9B-B40C-3092CF0A48CC}" type="datetimeFigureOut">
              <a:rPr lang="el-GR" smtClean="0"/>
              <a:t>13/4/2022</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D534DF95-87C2-46D7-ACAC-080331258466}" type="slidenum">
              <a:rPr lang="el-GR" smtClean="0"/>
              <a:t>‹#›</a:t>
            </a:fld>
            <a:endParaRPr lang="el-GR"/>
          </a:p>
        </p:txBody>
      </p:sp>
    </p:spTree>
    <p:extLst>
      <p:ext uri="{BB962C8B-B14F-4D97-AF65-F5344CB8AC3E}">
        <p14:creationId xmlns:p14="http://schemas.microsoft.com/office/powerpoint/2010/main" val="2359715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94D4E5F8-2F22-4C9B-B40C-3092CF0A48CC}" type="datetimeFigureOut">
              <a:rPr lang="el-GR" smtClean="0"/>
              <a:t>13/4/2022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D534DF95-87C2-46D7-ACAC-080331258466}" type="slidenum">
              <a:rPr lang="el-GR" smtClean="0"/>
              <a:t>‹#›</a:t>
            </a:fld>
            <a:endParaRPr lang="el-GR"/>
          </a:p>
        </p:txBody>
      </p:sp>
    </p:spTree>
    <p:extLst>
      <p:ext uri="{BB962C8B-B14F-4D97-AF65-F5344CB8AC3E}">
        <p14:creationId xmlns:p14="http://schemas.microsoft.com/office/powerpoint/2010/main" val="353435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94D4E5F8-2F22-4C9B-B40C-3092CF0A48CC}" type="datetimeFigureOut">
              <a:rPr lang="el-GR" smtClean="0"/>
              <a:t>13/4/2022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D534DF95-87C2-46D7-ACAC-080331258466}" type="slidenum">
              <a:rPr lang="el-GR" smtClean="0"/>
              <a:t>‹#›</a:t>
            </a:fld>
            <a:endParaRPr lang="el-GR"/>
          </a:p>
        </p:txBody>
      </p:sp>
    </p:spTree>
    <p:extLst>
      <p:ext uri="{BB962C8B-B14F-4D97-AF65-F5344CB8AC3E}">
        <p14:creationId xmlns:p14="http://schemas.microsoft.com/office/powerpoint/2010/main" val="3961620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D4E5F8-2F22-4C9B-B40C-3092CF0A48CC}" type="datetimeFigureOut">
              <a:rPr lang="el-GR" smtClean="0"/>
              <a:t>13/4/2022</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34DF95-87C2-46D7-ACAC-080331258466}" type="slidenum">
              <a:rPr lang="el-GR" smtClean="0"/>
              <a:t>‹#›</a:t>
            </a:fld>
            <a:endParaRPr lang="el-GR"/>
          </a:p>
        </p:txBody>
      </p:sp>
    </p:spTree>
    <p:extLst>
      <p:ext uri="{BB962C8B-B14F-4D97-AF65-F5344CB8AC3E}">
        <p14:creationId xmlns:p14="http://schemas.microsoft.com/office/powerpoint/2010/main" val="1462416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8" name="Rectangle 74">
            <a:extLst>
              <a:ext uri="{FF2B5EF4-FFF2-40B4-BE49-F238E27FC236}">
                <a16:creationId xmlns:a16="http://schemas.microsoft.com/office/drawing/2014/main" xmlns="" id="{FC3D2873-2194-4FB0-BFBA-7E7EEB98486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https://www.ccifhel.org.gr/fileadmin/_processed_/f/9/csm_save-the-date-some-GR_5739fc3953.jpg"/>
          <p:cNvPicPr>
            <a:picLocks noChangeAspect="1" noChangeArrowheads="1"/>
          </p:cNvPicPr>
          <p:nvPr/>
        </p:nvPicPr>
        <p:blipFill rotWithShape="1">
          <a:blip r:embed="rId3">
            <a:extLst>
              <a:ext uri="{28A0092B-C50C-407E-A947-70E740481C1C}">
                <a14:useLocalDpi xmlns:a14="http://schemas.microsoft.com/office/drawing/2010/main" val="0"/>
              </a:ext>
            </a:extLst>
          </a:blip>
          <a:srcRect t="-16278" b="67848"/>
          <a:stretch/>
        </p:blipFill>
        <p:spPr bwMode="auto">
          <a:xfrm>
            <a:off x="5118927" y="3439956"/>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7" name="Freeform: Shape 76">
            <a:extLst>
              <a:ext uri="{FF2B5EF4-FFF2-40B4-BE49-F238E27FC236}">
                <a16:creationId xmlns:a16="http://schemas.microsoft.com/office/drawing/2014/main" xmlns="" id="{B228652A-FD81-4A3C-B164-2012BF4EEA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5927943" cy="6858000"/>
          </a:xfrm>
          <a:custGeom>
            <a:avLst/>
            <a:gdLst>
              <a:gd name="connsiteX0" fmla="*/ 0 w 5927943"/>
              <a:gd name="connsiteY0" fmla="*/ 0 h 6858000"/>
              <a:gd name="connsiteX1" fmla="*/ 5129522 w 5927943"/>
              <a:gd name="connsiteY1" fmla="*/ 0 h 6858000"/>
              <a:gd name="connsiteX2" fmla="*/ 5289639 w 5927943"/>
              <a:gd name="connsiteY2" fmla="*/ 323150 h 6858000"/>
              <a:gd name="connsiteX3" fmla="*/ 5927943 w 5927943"/>
              <a:gd name="connsiteY3" fmla="*/ 3476847 h 6858000"/>
              <a:gd name="connsiteX4" fmla="*/ 5289639 w 5927943"/>
              <a:gd name="connsiteY4" fmla="*/ 6630545 h 6858000"/>
              <a:gd name="connsiteX5" fmla="*/ 5176937 w 5927943"/>
              <a:gd name="connsiteY5" fmla="*/ 6858000 h 6858000"/>
              <a:gd name="connsiteX6" fmla="*/ 0 w 592794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7943" h="6858000">
                <a:moveTo>
                  <a:pt x="0" y="0"/>
                </a:moveTo>
                <a:lnTo>
                  <a:pt x="5129522" y="0"/>
                </a:lnTo>
                <a:lnTo>
                  <a:pt x="5289639" y="323150"/>
                </a:lnTo>
                <a:cubicBezTo>
                  <a:pt x="5692631" y="1223391"/>
                  <a:pt x="5927943" y="2308646"/>
                  <a:pt x="5927943" y="3476847"/>
                </a:cubicBezTo>
                <a:cubicBezTo>
                  <a:pt x="5927943" y="4645048"/>
                  <a:pt x="5692631" y="5730304"/>
                  <a:pt x="5289639" y="6630545"/>
                </a:cubicBezTo>
                <a:lnTo>
                  <a:pt x="517693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79" name="Freeform: Shape 78">
            <a:extLst>
              <a:ext uri="{FF2B5EF4-FFF2-40B4-BE49-F238E27FC236}">
                <a16:creationId xmlns:a16="http://schemas.microsoft.com/office/drawing/2014/main" xmlns="" id="{FE8F25D8-4980-4C67-9E0C-7BE94C9CBF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5917310" cy="6858000"/>
          </a:xfrm>
          <a:custGeom>
            <a:avLst/>
            <a:gdLst>
              <a:gd name="connsiteX0" fmla="*/ 0 w 5917310"/>
              <a:gd name="connsiteY0" fmla="*/ 0 h 6858000"/>
              <a:gd name="connsiteX1" fmla="*/ 5118889 w 5917310"/>
              <a:gd name="connsiteY1" fmla="*/ 0 h 6858000"/>
              <a:gd name="connsiteX2" fmla="*/ 5279006 w 5917310"/>
              <a:gd name="connsiteY2" fmla="*/ 323150 h 6858000"/>
              <a:gd name="connsiteX3" fmla="*/ 5917310 w 5917310"/>
              <a:gd name="connsiteY3" fmla="*/ 3476847 h 6858000"/>
              <a:gd name="connsiteX4" fmla="*/ 5279006 w 5917310"/>
              <a:gd name="connsiteY4" fmla="*/ 6630545 h 6858000"/>
              <a:gd name="connsiteX5" fmla="*/ 5166304 w 5917310"/>
              <a:gd name="connsiteY5" fmla="*/ 6858000 h 6858000"/>
              <a:gd name="connsiteX6" fmla="*/ 0 w 591731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7310" h="6858000">
                <a:moveTo>
                  <a:pt x="0" y="0"/>
                </a:moveTo>
                <a:lnTo>
                  <a:pt x="5118889" y="0"/>
                </a:lnTo>
                <a:lnTo>
                  <a:pt x="5279006" y="323150"/>
                </a:lnTo>
                <a:cubicBezTo>
                  <a:pt x="5681998" y="1223391"/>
                  <a:pt x="5917310" y="2308646"/>
                  <a:pt x="5917310" y="3476847"/>
                </a:cubicBezTo>
                <a:cubicBezTo>
                  <a:pt x="5917310" y="4645048"/>
                  <a:pt x="5681998" y="5730304"/>
                  <a:pt x="5279006" y="6630545"/>
                </a:cubicBezTo>
                <a:lnTo>
                  <a:pt x="516630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Τίτλος 1"/>
          <p:cNvSpPr>
            <a:spLocks noGrp="1"/>
          </p:cNvSpPr>
          <p:nvPr>
            <p:ph type="ctrTitle"/>
          </p:nvPr>
        </p:nvSpPr>
        <p:spPr>
          <a:xfrm>
            <a:off x="438911" y="1527048"/>
            <a:ext cx="5220483" cy="2770632"/>
          </a:xfrm>
        </p:spPr>
        <p:txBody>
          <a:bodyPr>
            <a:normAutofit/>
          </a:bodyPr>
          <a:lstStyle/>
          <a:p>
            <a:pPr algn="l"/>
            <a:r>
              <a:rPr lang="en-US" sz="4600" b="1" dirty="0">
                <a:solidFill>
                  <a:schemeClr val="accent1">
                    <a:lumMod val="50000"/>
                  </a:schemeClr>
                </a:solidFill>
              </a:rPr>
              <a:t>DIGITIZATION </a:t>
            </a:r>
            <a:br>
              <a:rPr lang="en-US" sz="4600" b="1" dirty="0">
                <a:solidFill>
                  <a:schemeClr val="accent1">
                    <a:lumMod val="50000"/>
                  </a:schemeClr>
                </a:solidFill>
              </a:rPr>
            </a:br>
            <a:r>
              <a:rPr lang="en-US" sz="4600" b="1" dirty="0">
                <a:solidFill>
                  <a:schemeClr val="accent1">
                    <a:lumMod val="50000"/>
                  </a:schemeClr>
                </a:solidFill>
              </a:rPr>
              <a:t>AT THE SERVICE </a:t>
            </a:r>
            <a:br>
              <a:rPr lang="en-US" sz="4600" b="1" dirty="0">
                <a:solidFill>
                  <a:schemeClr val="accent1">
                    <a:lumMod val="50000"/>
                  </a:schemeClr>
                </a:solidFill>
              </a:rPr>
            </a:br>
            <a:r>
              <a:rPr lang="en-US" sz="4600" b="1" dirty="0">
                <a:solidFill>
                  <a:schemeClr val="accent1">
                    <a:lumMod val="50000"/>
                  </a:schemeClr>
                </a:solidFill>
              </a:rPr>
              <a:t>OF CANCER PATIENTS</a:t>
            </a:r>
            <a:endParaRPr lang="el-GR" sz="4600" b="1" dirty="0">
              <a:solidFill>
                <a:schemeClr val="accent1">
                  <a:lumMod val="50000"/>
                </a:schemeClr>
              </a:solidFill>
            </a:endParaRPr>
          </a:p>
        </p:txBody>
      </p:sp>
      <p:sp>
        <p:nvSpPr>
          <p:cNvPr id="3" name="Υπότιτλος 2"/>
          <p:cNvSpPr>
            <a:spLocks noGrp="1"/>
          </p:cNvSpPr>
          <p:nvPr>
            <p:ph type="subTitle" idx="1"/>
          </p:nvPr>
        </p:nvSpPr>
        <p:spPr>
          <a:xfrm>
            <a:off x="438912" y="4690872"/>
            <a:ext cx="4919472" cy="1335024"/>
          </a:xfrm>
        </p:spPr>
        <p:txBody>
          <a:bodyPr>
            <a:normAutofit/>
          </a:bodyPr>
          <a:lstStyle/>
          <a:p>
            <a:pPr algn="l"/>
            <a:r>
              <a:rPr lang="en-US" sz="1500" i="1" dirty="0" err="1"/>
              <a:t>Ioannis</a:t>
            </a:r>
            <a:r>
              <a:rPr lang="en-US" sz="1500" i="1" dirty="0"/>
              <a:t> Kotsiopoulos</a:t>
            </a:r>
            <a:endParaRPr lang="el-GR" sz="1500" i="1" dirty="0"/>
          </a:p>
          <a:p>
            <a:pPr algn="l"/>
            <a:r>
              <a:rPr lang="en-US" sz="1500" i="1" dirty="0"/>
              <a:t>Secretary General for Health Services, Ministry of Health</a:t>
            </a:r>
            <a:endParaRPr lang="el-GR" sz="1500" i="1" dirty="0"/>
          </a:p>
          <a:p>
            <a:pPr algn="l"/>
            <a:r>
              <a:rPr lang="el-GR" sz="1500" i="1" dirty="0" err="1"/>
              <a:t>PhD</a:t>
            </a:r>
            <a:r>
              <a:rPr lang="el-GR" sz="1500" i="1" dirty="0"/>
              <a:t>, </a:t>
            </a:r>
            <a:r>
              <a:rPr lang="el-GR" sz="1500" i="1" dirty="0" err="1"/>
              <a:t>MPhil</a:t>
            </a:r>
            <a:r>
              <a:rPr lang="el-GR" sz="1500" i="1" dirty="0"/>
              <a:t>, </a:t>
            </a:r>
            <a:r>
              <a:rPr lang="el-GR" sz="1500" i="1" dirty="0" err="1"/>
              <a:t>MSc</a:t>
            </a:r>
            <a:r>
              <a:rPr lang="el-GR" sz="1500" i="1" dirty="0"/>
              <a:t>, PMP</a:t>
            </a:r>
            <a:endParaRPr lang="el-GR" sz="1500" dirty="0"/>
          </a:p>
          <a:p>
            <a:pPr algn="l"/>
            <a:r>
              <a:rPr lang="el-GR" sz="1500" i="1" dirty="0"/>
              <a:t>NHS </a:t>
            </a:r>
            <a:r>
              <a:rPr lang="el-GR" sz="1500" i="1" dirty="0" err="1"/>
              <a:t>Digital</a:t>
            </a:r>
            <a:r>
              <a:rPr lang="el-GR" sz="1500" i="1" dirty="0"/>
              <a:t> </a:t>
            </a:r>
            <a:r>
              <a:rPr lang="el-GR" sz="1500" i="1" dirty="0" err="1"/>
              <a:t>Academy</a:t>
            </a:r>
            <a:r>
              <a:rPr lang="el-GR" sz="1500" i="1" dirty="0"/>
              <a:t> </a:t>
            </a:r>
            <a:r>
              <a:rPr lang="el-GR" sz="1500" i="1" dirty="0" err="1"/>
              <a:t>Alumni</a:t>
            </a:r>
            <a:r>
              <a:rPr lang="el-GR" sz="1500" i="1" dirty="0"/>
              <a:t> </a:t>
            </a:r>
            <a:endParaRPr lang="el-GR" sz="1500" dirty="0"/>
          </a:p>
          <a:p>
            <a:pPr algn="l"/>
            <a:endParaRPr lang="el-GR" sz="1500" dirty="0"/>
          </a:p>
        </p:txBody>
      </p:sp>
      <p:sp>
        <p:nvSpPr>
          <p:cNvPr id="81" name="Rectangle 80">
            <a:extLst>
              <a:ext uri="{FF2B5EF4-FFF2-40B4-BE49-F238E27FC236}">
                <a16:creationId xmlns:a16="http://schemas.microsoft.com/office/drawing/2014/main" xmlns="" id="{1A214C69-1234-4E5D-91CD-BEA0020425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xmlns="" id="{F86E49C8-40C0-4E80-BAC0-9A66298F1D1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Picture 4" descr="Ελληνογαλλικό Επιμελητήριο: Το νέο Διοικητικό Συμβούλιο | Ειδήσεις για την  Οικονομία | newmoney">
            <a:extLst>
              <a:ext uri="{FF2B5EF4-FFF2-40B4-BE49-F238E27FC236}">
                <a16:creationId xmlns:a16="http://schemas.microsoft.com/office/drawing/2014/main" xmlns="" id="{F1936BBF-3611-4F1F-A6F3-E20362CA6B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9938" y="2297679"/>
            <a:ext cx="3522440" cy="2284554"/>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a:extLst>
              <a:ext uri="{FF2B5EF4-FFF2-40B4-BE49-F238E27FC236}">
                <a16:creationId xmlns:a16="http://schemas.microsoft.com/office/drawing/2014/main" xmlns="" id="{12E69520-E5DD-4AE7-ABF4-8A381FE84BE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Graphic 6">
            <a:extLst>
              <a:ext uri="{FF2B5EF4-FFF2-40B4-BE49-F238E27FC236}">
                <a16:creationId xmlns:a16="http://schemas.microsoft.com/office/drawing/2014/main" xmlns="" id="{30D82EEB-3F44-4A32-B41E-0A6BA2B8B44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952657" y="3235143"/>
            <a:ext cx="2947086" cy="692513"/>
          </a:xfrm>
          <a:prstGeom prst="rect">
            <a:avLst/>
          </a:prstGeom>
        </p:spPr>
      </p:pic>
    </p:spTree>
    <p:extLst>
      <p:ext uri="{BB962C8B-B14F-4D97-AF65-F5344CB8AC3E}">
        <p14:creationId xmlns:p14="http://schemas.microsoft.com/office/powerpoint/2010/main" val="3257748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Multidisciplinary Consultation Meeting Rooms - INT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837" y="1328735"/>
            <a:ext cx="5474687" cy="364331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74062" y="5119728"/>
            <a:ext cx="5631461" cy="1508105"/>
          </a:xfrm>
          <a:prstGeom prst="rect">
            <a:avLst/>
          </a:prstGeom>
          <a:noFill/>
        </p:spPr>
        <p:txBody>
          <a:bodyPr wrap="square" rtlCol="0">
            <a:spAutoFit/>
          </a:bodyPr>
          <a:lstStyle/>
          <a:p>
            <a:r>
              <a:rPr lang="en-US" dirty="0"/>
              <a:t>Without the support of digital tools, tumor boards can be labor intensive and add additional </a:t>
            </a:r>
            <a:r>
              <a:rPr lang="en-US" sz="2000" dirty="0"/>
              <a:t>administrative</a:t>
            </a:r>
            <a:r>
              <a:rPr lang="en-US" dirty="0"/>
              <a:t> burden. Navigating among multiple systems, meeting participants can lose time and focus from achieving consensus on patient treatment. </a:t>
            </a:r>
            <a:endParaRPr lang="el-GR" dirty="0"/>
          </a:p>
        </p:txBody>
      </p:sp>
      <p:sp>
        <p:nvSpPr>
          <p:cNvPr id="9" name="Τίτλος 1"/>
          <p:cNvSpPr>
            <a:spLocks noGrp="1"/>
          </p:cNvSpPr>
          <p:nvPr>
            <p:ph type="title"/>
          </p:nvPr>
        </p:nvSpPr>
        <p:spPr>
          <a:xfrm>
            <a:off x="895350" y="127041"/>
            <a:ext cx="10515600" cy="1325563"/>
          </a:xfrm>
        </p:spPr>
        <p:txBody>
          <a:bodyPr/>
          <a:lstStyle/>
          <a:p>
            <a:r>
              <a:rPr lang="en-US" b="1" dirty="0">
                <a:solidFill>
                  <a:schemeClr val="accent1">
                    <a:lumMod val="50000"/>
                  </a:schemeClr>
                </a:solidFill>
              </a:rPr>
              <a:t>Technology supporting MDT…</a:t>
            </a:r>
            <a:endParaRPr lang="el-GR" b="1" dirty="0">
              <a:solidFill>
                <a:schemeClr val="accent1">
                  <a:lumMod val="50000"/>
                </a:schemeClr>
              </a:solidFill>
            </a:endParaRPr>
          </a:p>
        </p:txBody>
      </p:sp>
      <p:sp>
        <p:nvSpPr>
          <p:cNvPr id="10" name="Θέση περιεχομένου 2"/>
          <p:cNvSpPr txBox="1">
            <a:spLocks/>
          </p:cNvSpPr>
          <p:nvPr/>
        </p:nvSpPr>
        <p:spPr>
          <a:xfrm>
            <a:off x="6891761" y="4399834"/>
            <a:ext cx="4095746" cy="147166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accent1">
                    <a:lumMod val="75000"/>
                  </a:schemeClr>
                </a:solidFill>
              </a:rPr>
              <a:t>The National Digital Program for Cancer Treatment will provide high technology MDT equipment to 10 Greek Hospitals</a:t>
            </a:r>
            <a:endParaRPr lang="el-GR" dirty="0">
              <a:solidFill>
                <a:schemeClr val="accent1">
                  <a:lumMod val="75000"/>
                </a:schemeClr>
              </a:solidFill>
            </a:endParaRPr>
          </a:p>
        </p:txBody>
      </p:sp>
      <p:sp>
        <p:nvSpPr>
          <p:cNvPr id="8" name="TextBox 7"/>
          <p:cNvSpPr txBox="1"/>
          <p:nvPr/>
        </p:nvSpPr>
        <p:spPr>
          <a:xfrm>
            <a:off x="6498641" y="1328735"/>
            <a:ext cx="5302833" cy="2246769"/>
          </a:xfrm>
          <a:prstGeom prst="rect">
            <a:avLst/>
          </a:prstGeom>
          <a:noFill/>
        </p:spPr>
        <p:txBody>
          <a:bodyPr wrap="square" rtlCol="0">
            <a:spAutoFit/>
          </a:bodyPr>
          <a:lstStyle/>
          <a:p>
            <a:r>
              <a:rPr lang="en-US" sz="2000" dirty="0"/>
              <a:t>Technology provides</a:t>
            </a:r>
          </a:p>
          <a:p>
            <a:pPr marL="285750" indent="-285750">
              <a:buFont typeface="Arial" panose="020B0604020202020204" pitchFamily="34" charset="0"/>
              <a:buChar char="•"/>
            </a:pPr>
            <a:r>
              <a:rPr lang="en-US" sz="2000" dirty="0"/>
              <a:t>easy access to patient data from multiple sources</a:t>
            </a:r>
          </a:p>
          <a:p>
            <a:pPr marL="285750" indent="-285750">
              <a:buFont typeface="Arial" panose="020B0604020202020204" pitchFamily="34" charset="0"/>
              <a:buChar char="•"/>
            </a:pPr>
            <a:r>
              <a:rPr lang="en-US" sz="2000" dirty="0"/>
              <a:t>data visualization </a:t>
            </a:r>
          </a:p>
          <a:p>
            <a:pPr marL="285750" indent="-285750">
              <a:buFont typeface="Arial" panose="020B0604020202020204" pitchFamily="34" charset="0"/>
              <a:buChar char="•"/>
            </a:pPr>
            <a:r>
              <a:rPr lang="en-US" sz="2000" dirty="0"/>
              <a:t>virtual meetings that increase tumor board participation and quality</a:t>
            </a:r>
          </a:p>
          <a:p>
            <a:r>
              <a:rPr lang="en-US" sz="2000" dirty="0"/>
              <a:t>To support quick and optimal decision making</a:t>
            </a:r>
          </a:p>
        </p:txBody>
      </p:sp>
    </p:spTree>
    <p:extLst>
      <p:ext uri="{BB962C8B-B14F-4D97-AF65-F5344CB8AC3E}">
        <p14:creationId xmlns:p14="http://schemas.microsoft.com/office/powerpoint/2010/main" val="3269723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raphic record: the core competencies of working in a multidisciplinary  team | EXCEMED"/>
          <p:cNvPicPr>
            <a:picLocks noChangeAspect="1" noChangeArrowheads="1"/>
          </p:cNvPicPr>
          <p:nvPr/>
        </p:nvPicPr>
        <p:blipFill rotWithShape="1">
          <a:blip r:embed="rId3">
            <a:extLst>
              <a:ext uri="{28A0092B-C50C-407E-A947-70E740481C1C}">
                <a14:useLocalDpi xmlns:a14="http://schemas.microsoft.com/office/drawing/2010/main" val="0"/>
              </a:ext>
            </a:extLst>
          </a:blip>
          <a:srcRect t="4281"/>
          <a:stretch/>
        </p:blipFill>
        <p:spPr bwMode="auto">
          <a:xfrm>
            <a:off x="97056" y="1347980"/>
            <a:ext cx="8141672" cy="551002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Ομάδα 4"/>
          <p:cNvGrpSpPr/>
          <p:nvPr/>
        </p:nvGrpSpPr>
        <p:grpSpPr>
          <a:xfrm>
            <a:off x="7980323" y="1214479"/>
            <a:ext cx="4125952" cy="4599336"/>
            <a:chOff x="-19327" y="694086"/>
            <a:chExt cx="4125952" cy="4599336"/>
          </a:xfrm>
        </p:grpSpPr>
        <p:pic>
          <p:nvPicPr>
            <p:cNvPr id="7" name="Εικόνα 6"/>
            <p:cNvPicPr>
              <a:picLocks noChangeAspect="1"/>
            </p:cNvPicPr>
            <p:nvPr/>
          </p:nvPicPr>
          <p:blipFill rotWithShape="1">
            <a:blip r:embed="rId4"/>
            <a:srcRect l="23747" t="24035" r="42924" b="45193"/>
            <a:stretch/>
          </p:blipFill>
          <p:spPr>
            <a:xfrm>
              <a:off x="-19327" y="694086"/>
              <a:ext cx="4039552" cy="2097978"/>
            </a:xfrm>
            <a:prstGeom prst="rect">
              <a:avLst/>
            </a:prstGeom>
          </p:spPr>
        </p:pic>
        <p:pic>
          <p:nvPicPr>
            <p:cNvPr id="8" name="Εικόνα 7"/>
            <p:cNvPicPr>
              <a:picLocks noChangeAspect="1"/>
            </p:cNvPicPr>
            <p:nvPr/>
          </p:nvPicPr>
          <p:blipFill rotWithShape="1">
            <a:blip r:embed="rId4"/>
            <a:srcRect l="33107" t="52571" r="34436" b="6111"/>
            <a:stretch/>
          </p:blipFill>
          <p:spPr>
            <a:xfrm>
              <a:off x="0" y="2476500"/>
              <a:ext cx="3933825" cy="2816922"/>
            </a:xfrm>
            <a:prstGeom prst="rect">
              <a:avLst/>
            </a:prstGeom>
          </p:spPr>
        </p:pic>
        <p:pic>
          <p:nvPicPr>
            <p:cNvPr id="9" name="Εικόνα 8"/>
            <p:cNvPicPr>
              <a:picLocks noChangeAspect="1"/>
            </p:cNvPicPr>
            <p:nvPr/>
          </p:nvPicPr>
          <p:blipFill rotWithShape="1">
            <a:blip r:embed="rId4"/>
            <a:srcRect l="66114" t="39122" r="25399" b="48024"/>
            <a:stretch/>
          </p:blipFill>
          <p:spPr>
            <a:xfrm>
              <a:off x="3077925" y="866775"/>
              <a:ext cx="1028700" cy="876300"/>
            </a:xfrm>
            <a:prstGeom prst="rect">
              <a:avLst/>
            </a:prstGeom>
          </p:spPr>
        </p:pic>
      </p:grpSp>
      <p:sp>
        <p:nvSpPr>
          <p:cNvPr id="11" name="Τίτλος 1"/>
          <p:cNvSpPr>
            <a:spLocks noGrp="1"/>
          </p:cNvSpPr>
          <p:nvPr>
            <p:ph type="title"/>
          </p:nvPr>
        </p:nvSpPr>
        <p:spPr>
          <a:xfrm>
            <a:off x="895350" y="127041"/>
            <a:ext cx="10515600" cy="1325563"/>
          </a:xfrm>
        </p:spPr>
        <p:txBody>
          <a:bodyPr/>
          <a:lstStyle/>
          <a:p>
            <a:r>
              <a:rPr lang="en-US" b="1" dirty="0">
                <a:solidFill>
                  <a:schemeClr val="accent1">
                    <a:lumMod val="50000"/>
                  </a:schemeClr>
                </a:solidFill>
              </a:rPr>
              <a:t>The human factor</a:t>
            </a:r>
            <a:endParaRPr lang="el-GR" b="1" dirty="0">
              <a:solidFill>
                <a:schemeClr val="accent1">
                  <a:lumMod val="50000"/>
                </a:schemeClr>
              </a:solidFill>
            </a:endParaRPr>
          </a:p>
        </p:txBody>
      </p:sp>
    </p:spTree>
    <p:extLst>
      <p:ext uri="{BB962C8B-B14F-4D97-AF65-F5344CB8AC3E}">
        <p14:creationId xmlns:p14="http://schemas.microsoft.com/office/powerpoint/2010/main" val="1255446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85340" y="1400175"/>
            <a:ext cx="5967835" cy="5199916"/>
          </a:xfrm>
        </p:spPr>
        <p:txBody>
          <a:bodyPr>
            <a:normAutofit fontScale="70000" lnSpcReduction="20000"/>
          </a:bodyPr>
          <a:lstStyle/>
          <a:p>
            <a:r>
              <a:rPr lang="en-US" dirty="0"/>
              <a:t>Care for cancer patients is very complex with many treatments involving drugs that can be toxic outside of the therapeutic range. As such, cancer patients are a particularly vulnerable population within the healthcare system, with any error potentially being harmful to a population whose health is already compromised. </a:t>
            </a:r>
          </a:p>
          <a:p>
            <a:r>
              <a:rPr lang="en-US" dirty="0"/>
              <a:t>patients safety with cancer in the administration of antineoplastic therapy occurs when there is implementation of evidence-based protocols, continuing education of nurses and implementation of safety standards and processes, as a strategy to prevent errors in drug administration.</a:t>
            </a:r>
          </a:p>
          <a:p>
            <a:r>
              <a:rPr lang="en-US" dirty="0"/>
              <a:t>Self-reported patient safety events can provide a window into healthcare, revealing areas of care that require improvement.</a:t>
            </a:r>
          </a:p>
          <a:p>
            <a:r>
              <a:rPr lang="en-US" dirty="0"/>
              <a:t> Across all events, adverse drug reactions and intravenous-related events were the most common. </a:t>
            </a:r>
            <a:endParaRPr lang="el-GR" dirty="0"/>
          </a:p>
        </p:txBody>
      </p:sp>
      <p:sp>
        <p:nvSpPr>
          <p:cNvPr id="4" name="Τίτλος 3"/>
          <p:cNvSpPr>
            <a:spLocks noGrp="1"/>
          </p:cNvSpPr>
          <p:nvPr>
            <p:ph type="title"/>
          </p:nvPr>
        </p:nvSpPr>
        <p:spPr/>
        <p:txBody>
          <a:bodyPr/>
          <a:lstStyle/>
          <a:p>
            <a:r>
              <a:rPr lang="en-US" b="1" dirty="0">
                <a:solidFill>
                  <a:schemeClr val="accent1">
                    <a:lumMod val="50000"/>
                  </a:schemeClr>
                </a:solidFill>
              </a:rPr>
              <a:t>Cancer Patient Safety</a:t>
            </a:r>
            <a:endParaRPr lang="el-GR" b="1" dirty="0">
              <a:solidFill>
                <a:schemeClr val="accent1">
                  <a:lumMod val="50000"/>
                </a:schemeClr>
              </a:solidFill>
            </a:endParaRPr>
          </a:p>
        </p:txBody>
      </p:sp>
      <p:pic>
        <p:nvPicPr>
          <p:cNvPr id="4106" name="Picture 10" descr="The Safety Competenc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0650" y="549275"/>
            <a:ext cx="5153025" cy="561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8954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276724" y="639103"/>
            <a:ext cx="3443711" cy="2482645"/>
          </a:xfrm>
        </p:spPr>
        <p:txBody>
          <a:bodyPr>
            <a:normAutofit/>
          </a:bodyPr>
          <a:lstStyle/>
          <a:p>
            <a:pPr marL="0" indent="0" algn="ctr">
              <a:buNone/>
            </a:pPr>
            <a:r>
              <a:rPr lang="en-US" dirty="0"/>
              <a:t>The dosage and production of drugs for chemotherapy requires utmost precision. </a:t>
            </a:r>
            <a:endParaRPr lang="el-GR" dirty="0"/>
          </a:p>
        </p:txBody>
      </p:sp>
      <p:pic>
        <p:nvPicPr>
          <p:cNvPr id="6" name="Picture 2" descr="The Upstate Cancer Center uses the Pyxis IV Prep system to mix chemotherapy infusions. The infusions are then given to the patient through a catheter, or small tube, inserted into a vein. (photo by Deborah Rexine)"/>
          <p:cNvPicPr>
            <a:picLocks noChangeAspect="1" noChangeArrowheads="1"/>
          </p:cNvPicPr>
          <p:nvPr/>
        </p:nvPicPr>
        <p:blipFill rotWithShape="1">
          <a:blip r:embed="rId3">
            <a:extLst>
              <a:ext uri="{28A0092B-C50C-407E-A947-70E740481C1C}">
                <a14:useLocalDpi xmlns:a14="http://schemas.microsoft.com/office/drawing/2010/main" val="0"/>
              </a:ext>
            </a:extLst>
          </a:blip>
          <a:srcRect l="15104" r="11432"/>
          <a:stretch/>
        </p:blipFill>
        <p:spPr bwMode="auto">
          <a:xfrm>
            <a:off x="214735" y="581025"/>
            <a:ext cx="3890539" cy="264794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harmacy Practice News Pharmacy Technology Report NOVEMBER 15, 2016 Making  the Switch to IV Workflow Automated systems yield benefits, present  challenges image Darryl Rich, PharmD, MBA, FASHP Organizations like the  Institute for Safe ..."/>
          <p:cNvPicPr>
            <a:picLocks noChangeAspect="1" noChangeArrowheads="1"/>
          </p:cNvPicPr>
          <p:nvPr/>
        </p:nvPicPr>
        <p:blipFill rotWithShape="1">
          <a:blip r:embed="rId4">
            <a:extLst>
              <a:ext uri="{28A0092B-C50C-407E-A947-70E740481C1C}">
                <a14:useLocalDpi xmlns:a14="http://schemas.microsoft.com/office/drawing/2010/main" val="0"/>
              </a:ext>
            </a:extLst>
          </a:blip>
          <a:srcRect l="3944" t="11702" r="2389" b="7863"/>
          <a:stretch/>
        </p:blipFill>
        <p:spPr bwMode="auto">
          <a:xfrm>
            <a:off x="7820024" y="393903"/>
            <a:ext cx="4143375" cy="2727845"/>
          </a:xfrm>
          <a:prstGeom prst="rect">
            <a:avLst/>
          </a:prstGeom>
          <a:noFill/>
          <a:extLst>
            <a:ext uri="{909E8E84-426E-40DD-AFC4-6F175D3DCCD1}">
              <a14:hiddenFill xmlns:a14="http://schemas.microsoft.com/office/drawing/2010/main">
                <a:solidFill>
                  <a:srgbClr val="FFFFFF"/>
                </a:solidFill>
              </a14:hiddenFill>
            </a:ext>
          </a:extLst>
        </p:spPr>
      </p:pic>
      <p:sp>
        <p:nvSpPr>
          <p:cNvPr id="9" name="Θέση περιεχομένου 2"/>
          <p:cNvSpPr txBox="1">
            <a:spLocks/>
          </p:cNvSpPr>
          <p:nvPr/>
        </p:nvSpPr>
        <p:spPr>
          <a:xfrm>
            <a:off x="0" y="3728986"/>
            <a:ext cx="4619628" cy="206764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Digital tools may assist the whole production process from prescription aligned to therapeutic regimens to accurate drug preparation and administration</a:t>
            </a:r>
            <a:endParaRPr lang="el-GR" dirty="0"/>
          </a:p>
        </p:txBody>
      </p:sp>
      <p:pic>
        <p:nvPicPr>
          <p:cNvPr id="10" name="Picture 2" descr="BD Cato™ ReadyM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9628" y="3445598"/>
            <a:ext cx="2924176" cy="2351037"/>
          </a:xfrm>
          <a:prstGeom prst="rect">
            <a:avLst/>
          </a:prstGeom>
          <a:noFill/>
          <a:extLst>
            <a:ext uri="{909E8E84-426E-40DD-AFC4-6F175D3DCCD1}">
              <a14:hiddenFill xmlns:a14="http://schemas.microsoft.com/office/drawing/2010/main">
                <a:solidFill>
                  <a:srgbClr val="FFFFFF"/>
                </a:solidFill>
              </a14:hiddenFill>
            </a:ext>
          </a:extLst>
        </p:spPr>
      </p:pic>
      <p:sp>
        <p:nvSpPr>
          <p:cNvPr id="11" name="Θέση περιεχομένου 2"/>
          <p:cNvSpPr txBox="1">
            <a:spLocks/>
          </p:cNvSpPr>
          <p:nvPr/>
        </p:nvSpPr>
        <p:spPr>
          <a:xfrm>
            <a:off x="7720435" y="4026978"/>
            <a:ext cx="4095746" cy="147166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accent1">
                    <a:lumMod val="50000"/>
                  </a:schemeClr>
                </a:solidFill>
              </a:rPr>
              <a:t>The National Digital Program for Cancer Treatment will provide such tools to 10 major Greek hospitals</a:t>
            </a:r>
            <a:endParaRPr lang="el-GR" dirty="0">
              <a:solidFill>
                <a:schemeClr val="accent1">
                  <a:lumMod val="50000"/>
                </a:schemeClr>
              </a:solidFill>
            </a:endParaRPr>
          </a:p>
        </p:txBody>
      </p:sp>
    </p:spTree>
    <p:extLst>
      <p:ext uri="{BB962C8B-B14F-4D97-AF65-F5344CB8AC3E}">
        <p14:creationId xmlns:p14="http://schemas.microsoft.com/office/powerpoint/2010/main" val="2903807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ere is a can in cancer because we can beat it | Support Cancer Awareness&quot;  Sticker by shirtdesigner22 | Redbubble">
            <a:extLst>
              <a:ext uri="{FF2B5EF4-FFF2-40B4-BE49-F238E27FC236}">
                <a16:creationId xmlns:a16="http://schemas.microsoft.com/office/drawing/2014/main" xmlns="" id="{1963B359-EE1C-4B3E-B23E-22887B3D1F7D}"/>
              </a:ext>
            </a:extLst>
          </p:cNvPr>
          <p:cNvPicPr>
            <a:picLocks noChangeAspect="1" noChangeArrowheads="1"/>
          </p:cNvPicPr>
          <p:nvPr/>
        </p:nvPicPr>
        <p:blipFill>
          <a:blip r:embed="rId2">
            <a:clrChange>
              <a:clrFrom>
                <a:srgbClr val="F8F8F8"/>
              </a:clrFrom>
              <a:clrTo>
                <a:srgbClr val="F8F8F8">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76168" y="-395415"/>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3A153684-34CA-4835-9768-FC2C9AC9E933}"/>
              </a:ext>
            </a:extLst>
          </p:cNvPr>
          <p:cNvSpPr txBox="1"/>
          <p:nvPr/>
        </p:nvSpPr>
        <p:spPr>
          <a:xfrm>
            <a:off x="8106033" y="5850924"/>
            <a:ext cx="11382227" cy="830997"/>
          </a:xfrm>
          <a:prstGeom prst="rect">
            <a:avLst/>
          </a:prstGeom>
          <a:noFill/>
        </p:spPr>
        <p:txBody>
          <a:bodyPr wrap="square" rtlCol="0">
            <a:spAutoFit/>
          </a:bodyPr>
          <a:lstStyle/>
          <a:p>
            <a:r>
              <a:rPr lang="en-US" sz="4800" b="1" i="1" dirty="0">
                <a:latin typeface="Times New Roman" panose="02020603050405020304" pitchFamily="18" charset="0"/>
                <a:cs typeface="Times New Roman" panose="02020603050405020304" pitchFamily="18" charset="0"/>
              </a:rPr>
              <a:t>Thank you….</a:t>
            </a:r>
          </a:p>
        </p:txBody>
      </p:sp>
    </p:spTree>
    <p:extLst>
      <p:ext uri="{BB962C8B-B14F-4D97-AF65-F5344CB8AC3E}">
        <p14:creationId xmlns:p14="http://schemas.microsoft.com/office/powerpoint/2010/main" val="2214533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xmlns="" id="{D2B783EE-0239-4717-BBEA-8C9EAC61C8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xmlns="" id="{E6410BF8-0503-41E2-A65B-44FB66F8FF05}"/>
              </a:ext>
            </a:extLst>
          </p:cNvPr>
          <p:cNvSpPr>
            <a:spLocks noGrp="1"/>
          </p:cNvSpPr>
          <p:nvPr>
            <p:ph type="title"/>
          </p:nvPr>
        </p:nvSpPr>
        <p:spPr>
          <a:xfrm>
            <a:off x="368300" y="246098"/>
            <a:ext cx="7117227" cy="1325563"/>
          </a:xfrm>
        </p:spPr>
        <p:txBody>
          <a:bodyPr vert="horz" lIns="91440" tIns="45720" rIns="91440" bIns="45720" rtlCol="0" anchor="ctr">
            <a:normAutofit/>
          </a:bodyPr>
          <a:lstStyle/>
          <a:p>
            <a:r>
              <a:rPr lang="en-US" b="1" dirty="0">
                <a:solidFill>
                  <a:schemeClr val="accent1">
                    <a:lumMod val="50000"/>
                  </a:schemeClr>
                </a:solidFill>
              </a:rPr>
              <a:t>The fight against cancer….</a:t>
            </a:r>
            <a:endParaRPr lang="en-US" sz="4400" b="1" kern="1200" dirty="0">
              <a:solidFill>
                <a:schemeClr val="accent1">
                  <a:lumMod val="50000"/>
                </a:schemeClr>
              </a:solidFill>
              <a:latin typeface="+mj-lt"/>
              <a:ea typeface="+mj-ea"/>
              <a:cs typeface="+mj-cs"/>
            </a:endParaRPr>
          </a:p>
        </p:txBody>
      </p:sp>
      <p:sp>
        <p:nvSpPr>
          <p:cNvPr id="8" name="TextBox 7">
            <a:extLst>
              <a:ext uri="{FF2B5EF4-FFF2-40B4-BE49-F238E27FC236}">
                <a16:creationId xmlns:a16="http://schemas.microsoft.com/office/drawing/2014/main" xmlns="" id="{53DABEF8-B01B-4387-9B98-A4575CE1E3F8}"/>
              </a:ext>
            </a:extLst>
          </p:cNvPr>
          <p:cNvSpPr txBox="1"/>
          <p:nvPr/>
        </p:nvSpPr>
        <p:spPr>
          <a:xfrm>
            <a:off x="1585402" y="5876461"/>
            <a:ext cx="5090135" cy="4376368"/>
          </a:xfrm>
          <a:prstGeom prst="rect">
            <a:avLst/>
          </a:prstGeom>
        </p:spPr>
        <p:txBody>
          <a:bodyPr vert="horz" lIns="91440" tIns="45720" rIns="91440" bIns="45720" rtlCol="0">
            <a:normAutofit/>
          </a:bodyPr>
          <a:lstStyle/>
          <a:p>
            <a:pPr algn="ctr">
              <a:lnSpc>
                <a:spcPct val="90000"/>
              </a:lnSpc>
              <a:spcAft>
                <a:spcPts val="600"/>
              </a:spcAft>
            </a:pPr>
            <a:r>
              <a:rPr lang="en-US" sz="1400" b="0" i="1" dirty="0">
                <a:effectLst/>
                <a:latin typeface="Arial" panose="020B0604020202020204" pitchFamily="34" charset="0"/>
                <a:cs typeface="Arial" panose="020B0604020202020204" pitchFamily="34" charset="0"/>
              </a:rPr>
              <a:t>“We know that some battles we simply cannot win. But together we can </a:t>
            </a:r>
            <a:r>
              <a:rPr lang="en-US" sz="1400" b="1" i="1" dirty="0">
                <a:effectLst/>
                <a:latin typeface="Arial" panose="020B0604020202020204" pitchFamily="34" charset="0"/>
                <a:cs typeface="Arial" panose="020B0604020202020204" pitchFamily="34" charset="0"/>
              </a:rPr>
              <a:t>make a difference</a:t>
            </a:r>
            <a:r>
              <a:rPr lang="en-US" sz="1400" b="0" i="1" dirty="0">
                <a:effectLst/>
                <a:latin typeface="Arial" panose="020B0604020202020204" pitchFamily="34" charset="0"/>
                <a:cs typeface="Arial" panose="020B0604020202020204" pitchFamily="34" charset="0"/>
              </a:rPr>
              <a:t>”,</a:t>
            </a:r>
            <a:endParaRPr lang="en-US" sz="1400" i="1" dirty="0">
              <a:latin typeface="Arial" panose="020B0604020202020204" pitchFamily="34" charset="0"/>
              <a:cs typeface="Arial" panose="020B0604020202020204" pitchFamily="34" charset="0"/>
            </a:endParaRPr>
          </a:p>
        </p:txBody>
      </p:sp>
      <p:sp>
        <p:nvSpPr>
          <p:cNvPr id="74" name="Oval 73">
            <a:extLst>
              <a:ext uri="{FF2B5EF4-FFF2-40B4-BE49-F238E27FC236}">
                <a16:creationId xmlns:a16="http://schemas.microsoft.com/office/drawing/2014/main" xmlns=""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6" name="Arc 75">
            <a:extLst>
              <a:ext uri="{FF2B5EF4-FFF2-40B4-BE49-F238E27FC236}">
                <a16:creationId xmlns:a16="http://schemas.microsoft.com/office/drawing/2014/main" xmlns=""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AutoShape 2" descr="Cancer Survivorship | NEJM"/>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7" name="Picture 6">
            <a:extLst>
              <a:ext uri="{FF2B5EF4-FFF2-40B4-BE49-F238E27FC236}">
                <a16:creationId xmlns:a16="http://schemas.microsoft.com/office/drawing/2014/main" xmlns="" id="{C962A60A-BE6B-4F8D-A241-4787A0F4A2AE}"/>
              </a:ext>
            </a:extLst>
          </p:cNvPr>
          <p:cNvPicPr>
            <a:picLocks noChangeAspect="1"/>
          </p:cNvPicPr>
          <p:nvPr/>
        </p:nvPicPr>
        <p:blipFill rotWithShape="1">
          <a:blip r:embed="rId3">
            <a:clrChange>
              <a:clrFrom>
                <a:srgbClr val="FFFFFF"/>
              </a:clrFrom>
              <a:clrTo>
                <a:srgbClr val="FFFFFF">
                  <a:alpha val="0"/>
                </a:srgbClr>
              </a:clrTo>
            </a:clrChange>
          </a:blip>
          <a:srcRect l="23932" t="42819" r="21851" b="21527"/>
          <a:stretch/>
        </p:blipFill>
        <p:spPr>
          <a:xfrm>
            <a:off x="-86881" y="1495089"/>
            <a:ext cx="8131615" cy="3007909"/>
          </a:xfrm>
          <a:prstGeom prst="rect">
            <a:avLst/>
          </a:prstGeom>
        </p:spPr>
      </p:pic>
      <p:pic>
        <p:nvPicPr>
          <p:cNvPr id="4098" name="Picture 2" descr="Conference - Europe's Beating Cancer Plan">
            <a:extLst>
              <a:ext uri="{FF2B5EF4-FFF2-40B4-BE49-F238E27FC236}">
                <a16:creationId xmlns:a16="http://schemas.microsoft.com/office/drawing/2014/main" xmlns="" id="{5B1FBC4D-E1A5-422A-88E3-05573A572F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952" r="9704" b="-1"/>
          <a:stretch/>
        </p:blipFill>
        <p:spPr bwMode="auto">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xmlns="" id="{BBC77C57-0E84-4E71-9D86-1067F902333C}"/>
              </a:ext>
            </a:extLst>
          </p:cNvPr>
          <p:cNvSpPr txBox="1"/>
          <p:nvPr/>
        </p:nvSpPr>
        <p:spPr>
          <a:xfrm>
            <a:off x="215900" y="4606200"/>
            <a:ext cx="4062852" cy="954107"/>
          </a:xfrm>
          <a:prstGeom prst="rect">
            <a:avLst/>
          </a:prstGeom>
          <a:noFill/>
        </p:spPr>
        <p:txBody>
          <a:bodyPr wrap="square">
            <a:spAutoFit/>
          </a:bodyPr>
          <a:lstStyle/>
          <a:p>
            <a:r>
              <a:rPr lang="en-US" sz="1400" b="0" i="1" dirty="0">
                <a:solidFill>
                  <a:srgbClr val="000000"/>
                </a:solidFill>
                <a:effectLst/>
                <a:latin typeface="Arial" panose="020B0604020202020204" pitchFamily="34" charset="0"/>
              </a:rPr>
              <a:t>“The use of artificial intelligence can significantly improve the precision of early diagnosis. It can be a powerful tool to reduce false positives and negatives”, she explained.</a:t>
            </a:r>
            <a:endParaRPr lang="en-US" sz="1400" i="1" dirty="0"/>
          </a:p>
        </p:txBody>
      </p:sp>
      <p:sp>
        <p:nvSpPr>
          <p:cNvPr id="23" name="TextBox 22">
            <a:extLst>
              <a:ext uri="{FF2B5EF4-FFF2-40B4-BE49-F238E27FC236}">
                <a16:creationId xmlns:a16="http://schemas.microsoft.com/office/drawing/2014/main" xmlns="" id="{4EF19D04-9063-41F0-83AB-EB97873711E8}"/>
              </a:ext>
            </a:extLst>
          </p:cNvPr>
          <p:cNvSpPr txBox="1"/>
          <p:nvPr/>
        </p:nvSpPr>
        <p:spPr>
          <a:xfrm>
            <a:off x="4053817" y="4580821"/>
            <a:ext cx="3901611" cy="1200329"/>
          </a:xfrm>
          <a:prstGeom prst="rect">
            <a:avLst/>
          </a:prstGeom>
          <a:noFill/>
        </p:spPr>
        <p:txBody>
          <a:bodyPr wrap="square">
            <a:spAutoFit/>
          </a:bodyPr>
          <a:lstStyle/>
          <a:p>
            <a:pPr algn="ctr"/>
            <a:r>
              <a:rPr lang="en-US" sz="1600" b="0" i="1" dirty="0">
                <a:solidFill>
                  <a:srgbClr val="000000"/>
                </a:solidFill>
                <a:effectLst/>
                <a:latin typeface="Arial" panose="020B0604020202020204" pitchFamily="34" charset="0"/>
              </a:rPr>
              <a:t>“</a:t>
            </a:r>
            <a:r>
              <a:rPr lang="en-US" sz="1400" b="0" i="1" dirty="0">
                <a:solidFill>
                  <a:srgbClr val="000000"/>
                </a:solidFill>
                <a:effectLst/>
                <a:latin typeface="Arial" panose="020B0604020202020204" pitchFamily="34" charset="0"/>
              </a:rPr>
              <a:t>We are now setting up a Common Health Data Space, an infrastructure where scientists and medical clinicians will be able not only to store clinical and research data, but also to access other scientists' data.”</a:t>
            </a:r>
            <a:endParaRPr lang="en-US" sz="1400" i="1" dirty="0"/>
          </a:p>
        </p:txBody>
      </p:sp>
      <p:sp>
        <p:nvSpPr>
          <p:cNvPr id="13" name="TextBox 12">
            <a:extLst>
              <a:ext uri="{FF2B5EF4-FFF2-40B4-BE49-F238E27FC236}">
                <a16:creationId xmlns:a16="http://schemas.microsoft.com/office/drawing/2014/main" xmlns="" id="{55612601-FE63-4D40-A4B0-31270B5100E7}"/>
              </a:ext>
            </a:extLst>
          </p:cNvPr>
          <p:cNvSpPr txBox="1"/>
          <p:nvPr/>
        </p:nvSpPr>
        <p:spPr>
          <a:xfrm>
            <a:off x="4596714" y="6422802"/>
            <a:ext cx="2680542" cy="307777"/>
          </a:xfrm>
          <a:prstGeom prst="rect">
            <a:avLst/>
          </a:prstGeom>
          <a:noFill/>
        </p:spPr>
        <p:txBody>
          <a:bodyPr wrap="none" rtlCol="0">
            <a:spAutoFit/>
          </a:bodyPr>
          <a:lstStyle/>
          <a:p>
            <a:r>
              <a:rPr lang="en-US" sz="1400" b="0" i="1" dirty="0">
                <a:solidFill>
                  <a:schemeClr val="accent5">
                    <a:lumMod val="75000"/>
                  </a:schemeClr>
                </a:solidFill>
                <a:effectLst/>
                <a:latin typeface="Arial" panose="020B0604020202020204" pitchFamily="34" charset="0"/>
              </a:rPr>
              <a:t>Ursula von der Leyen, 4/2/2020</a:t>
            </a:r>
            <a:endParaRPr lang="en-US" sz="1400" i="1" dirty="0">
              <a:solidFill>
                <a:schemeClr val="accent5">
                  <a:lumMod val="75000"/>
                </a:schemeClr>
              </a:solidFill>
            </a:endParaRPr>
          </a:p>
        </p:txBody>
      </p:sp>
    </p:spTree>
    <p:extLst>
      <p:ext uri="{BB962C8B-B14F-4D97-AF65-F5344CB8AC3E}">
        <p14:creationId xmlns:p14="http://schemas.microsoft.com/office/powerpoint/2010/main" val="1472415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35FE7AE-1C95-46A1-AE6E-E16B3B73EF59}"/>
              </a:ext>
            </a:extLst>
          </p:cNvPr>
          <p:cNvPicPr>
            <a:picLocks noChangeAspect="1"/>
          </p:cNvPicPr>
          <p:nvPr/>
        </p:nvPicPr>
        <p:blipFill rotWithShape="1">
          <a:blip r:embed="rId2"/>
          <a:srcRect l="34809" t="12927" r="34790" b="15521"/>
          <a:stretch/>
        </p:blipFill>
        <p:spPr>
          <a:xfrm>
            <a:off x="0" y="10310"/>
            <a:ext cx="5172293" cy="6847690"/>
          </a:xfrm>
          <a:prstGeom prst="rect">
            <a:avLst/>
          </a:prstGeom>
        </p:spPr>
      </p:pic>
      <p:sp>
        <p:nvSpPr>
          <p:cNvPr id="7" name="TextBox 6">
            <a:extLst>
              <a:ext uri="{FF2B5EF4-FFF2-40B4-BE49-F238E27FC236}">
                <a16:creationId xmlns:a16="http://schemas.microsoft.com/office/drawing/2014/main" xmlns="" id="{7464BD19-C31B-4FAB-AE4E-3677F920393D}"/>
              </a:ext>
            </a:extLst>
          </p:cNvPr>
          <p:cNvSpPr txBox="1"/>
          <p:nvPr/>
        </p:nvSpPr>
        <p:spPr>
          <a:xfrm>
            <a:off x="5451971" y="627474"/>
            <a:ext cx="6484656" cy="923330"/>
          </a:xfrm>
          <a:prstGeom prst="rect">
            <a:avLst/>
          </a:prstGeom>
          <a:noFill/>
        </p:spPr>
        <p:txBody>
          <a:bodyPr wrap="square">
            <a:spAutoFit/>
          </a:bodyPr>
          <a:lstStyle/>
          <a:p>
            <a:pPr algn="ctr"/>
            <a:r>
              <a:rPr lang="en-US" b="1" i="1" dirty="0">
                <a:solidFill>
                  <a:schemeClr val="accent5">
                    <a:lumMod val="75000"/>
                  </a:schemeClr>
                </a:solidFill>
              </a:rPr>
              <a:t>“A MODERN APPROACH TO CANCER: </a:t>
            </a:r>
          </a:p>
          <a:p>
            <a:pPr algn="ctr"/>
            <a:r>
              <a:rPr lang="en-US" b="1" i="1" dirty="0">
                <a:solidFill>
                  <a:schemeClr val="accent5">
                    <a:lumMod val="75000"/>
                  </a:schemeClr>
                </a:solidFill>
              </a:rPr>
              <a:t>NEW TECHNOLOGIES, RESEARCH AND INNOVATION AT THE SERVICE OF PATIENT-CENTRED CANCER PREVENTION AND CARE “</a:t>
            </a:r>
          </a:p>
        </p:txBody>
      </p:sp>
      <p:sp>
        <p:nvSpPr>
          <p:cNvPr id="9" name="TextBox 8">
            <a:extLst>
              <a:ext uri="{FF2B5EF4-FFF2-40B4-BE49-F238E27FC236}">
                <a16:creationId xmlns:a16="http://schemas.microsoft.com/office/drawing/2014/main" xmlns="" id="{958B06B5-71F5-451E-9785-F30327F6D375}"/>
              </a:ext>
            </a:extLst>
          </p:cNvPr>
          <p:cNvSpPr txBox="1"/>
          <p:nvPr/>
        </p:nvSpPr>
        <p:spPr>
          <a:xfrm>
            <a:off x="5451971" y="2416431"/>
            <a:ext cx="2823521" cy="646331"/>
          </a:xfrm>
          <a:prstGeom prst="rect">
            <a:avLst/>
          </a:prstGeom>
          <a:noFill/>
        </p:spPr>
        <p:txBody>
          <a:bodyPr wrap="square">
            <a:spAutoFit/>
          </a:bodyPr>
          <a:lstStyle/>
          <a:p>
            <a:pPr algn="ctr"/>
            <a:r>
              <a:rPr lang="en-US" b="1" dirty="0">
                <a:solidFill>
                  <a:schemeClr val="accent5">
                    <a:lumMod val="75000"/>
                  </a:schemeClr>
                </a:solidFill>
              </a:rPr>
              <a:t>1. Driving change through knowledge and research</a:t>
            </a:r>
          </a:p>
        </p:txBody>
      </p:sp>
      <p:sp>
        <p:nvSpPr>
          <p:cNvPr id="11" name="TextBox 10">
            <a:extLst>
              <a:ext uri="{FF2B5EF4-FFF2-40B4-BE49-F238E27FC236}">
                <a16:creationId xmlns:a16="http://schemas.microsoft.com/office/drawing/2014/main" xmlns="" id="{900E107D-6720-4073-8A73-C7C7DF496A54}"/>
              </a:ext>
            </a:extLst>
          </p:cNvPr>
          <p:cNvSpPr txBox="1"/>
          <p:nvPr/>
        </p:nvSpPr>
        <p:spPr>
          <a:xfrm>
            <a:off x="5512658" y="4357127"/>
            <a:ext cx="2531592" cy="1200329"/>
          </a:xfrm>
          <a:prstGeom prst="rect">
            <a:avLst/>
          </a:prstGeom>
          <a:noFill/>
        </p:spPr>
        <p:txBody>
          <a:bodyPr wrap="square">
            <a:spAutoFit/>
          </a:bodyPr>
          <a:lstStyle/>
          <a:p>
            <a:pPr algn="ctr"/>
            <a:r>
              <a:rPr lang="en-US" b="1" dirty="0">
                <a:solidFill>
                  <a:schemeClr val="accent5">
                    <a:lumMod val="75000"/>
                  </a:schemeClr>
                </a:solidFill>
              </a:rPr>
              <a:t>2. Making the most of data and </a:t>
            </a:r>
            <a:r>
              <a:rPr lang="en-US" b="1" dirty="0" err="1">
                <a:solidFill>
                  <a:schemeClr val="accent5">
                    <a:lumMod val="75000"/>
                  </a:schemeClr>
                </a:solidFill>
              </a:rPr>
              <a:t>digitalisation</a:t>
            </a:r>
            <a:r>
              <a:rPr lang="en-US" b="1" dirty="0">
                <a:solidFill>
                  <a:schemeClr val="accent5">
                    <a:lumMod val="75000"/>
                  </a:schemeClr>
                </a:solidFill>
              </a:rPr>
              <a:t> in cancer prevention and care</a:t>
            </a:r>
          </a:p>
        </p:txBody>
      </p:sp>
      <p:pic>
        <p:nvPicPr>
          <p:cNvPr id="13" name="Picture 12">
            <a:extLst>
              <a:ext uri="{FF2B5EF4-FFF2-40B4-BE49-F238E27FC236}">
                <a16:creationId xmlns:a16="http://schemas.microsoft.com/office/drawing/2014/main" xmlns="" id="{FE9FFA31-9CD9-4812-9826-ACC1B1E72863}"/>
              </a:ext>
            </a:extLst>
          </p:cNvPr>
          <p:cNvPicPr>
            <a:picLocks noChangeAspect="1"/>
          </p:cNvPicPr>
          <p:nvPr/>
        </p:nvPicPr>
        <p:blipFill rotWithShape="1">
          <a:blip r:embed="rId3"/>
          <a:srcRect l="50473" t="36216" r="36909" b="49189"/>
          <a:stretch/>
        </p:blipFill>
        <p:spPr>
          <a:xfrm>
            <a:off x="8207203" y="1626148"/>
            <a:ext cx="3422821" cy="2226895"/>
          </a:xfrm>
          <a:prstGeom prst="rect">
            <a:avLst/>
          </a:prstGeom>
        </p:spPr>
      </p:pic>
      <p:pic>
        <p:nvPicPr>
          <p:cNvPr id="15" name="Picture 14">
            <a:extLst>
              <a:ext uri="{FF2B5EF4-FFF2-40B4-BE49-F238E27FC236}">
                <a16:creationId xmlns:a16="http://schemas.microsoft.com/office/drawing/2014/main" xmlns="" id="{75EB5D43-0A5E-498F-96E8-BF15CCDCBB19}"/>
              </a:ext>
            </a:extLst>
          </p:cNvPr>
          <p:cNvPicPr>
            <a:picLocks noChangeAspect="1"/>
          </p:cNvPicPr>
          <p:nvPr/>
        </p:nvPicPr>
        <p:blipFill rotWithShape="1">
          <a:blip r:embed="rId4"/>
          <a:srcRect l="37145" t="47838" r="50000" b="32432"/>
          <a:stretch/>
        </p:blipFill>
        <p:spPr>
          <a:xfrm>
            <a:off x="8031026" y="4028303"/>
            <a:ext cx="3621396" cy="2764401"/>
          </a:xfrm>
          <a:prstGeom prst="rect">
            <a:avLst/>
          </a:prstGeom>
        </p:spPr>
      </p:pic>
    </p:spTree>
    <p:extLst>
      <p:ext uri="{BB962C8B-B14F-4D97-AF65-F5344CB8AC3E}">
        <p14:creationId xmlns:p14="http://schemas.microsoft.com/office/powerpoint/2010/main" val="784873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rotWithShape="1">
          <a:blip r:embed="rId3"/>
          <a:srcRect l="2581" t="13753" r="40103" b="43341"/>
          <a:stretch/>
        </p:blipFill>
        <p:spPr>
          <a:xfrm>
            <a:off x="136732" y="1100945"/>
            <a:ext cx="10819593" cy="4278487"/>
          </a:xfrm>
          <a:prstGeom prst="rect">
            <a:avLst/>
          </a:prstGeom>
        </p:spPr>
      </p:pic>
      <p:sp>
        <p:nvSpPr>
          <p:cNvPr id="14" name="TextBox 13"/>
          <p:cNvSpPr txBox="1"/>
          <p:nvPr/>
        </p:nvSpPr>
        <p:spPr>
          <a:xfrm>
            <a:off x="10138443" y="2516539"/>
            <a:ext cx="2146706" cy="253916"/>
          </a:xfrm>
          <a:prstGeom prst="rect">
            <a:avLst/>
          </a:prstGeom>
          <a:noFill/>
        </p:spPr>
        <p:txBody>
          <a:bodyPr wrap="square" rtlCol="0">
            <a:spAutoFit/>
          </a:bodyPr>
          <a:lstStyle/>
          <a:p>
            <a:endParaRPr lang="el-GR" sz="1050" dirty="0"/>
          </a:p>
        </p:txBody>
      </p:sp>
      <p:sp>
        <p:nvSpPr>
          <p:cNvPr id="27" name="TextBox 26">
            <a:extLst>
              <a:ext uri="{FF2B5EF4-FFF2-40B4-BE49-F238E27FC236}">
                <a16:creationId xmlns:a16="http://schemas.microsoft.com/office/drawing/2014/main" xmlns="" id="{65662342-BDF8-4DE3-9BD9-1F715FA354FD}"/>
              </a:ext>
            </a:extLst>
          </p:cNvPr>
          <p:cNvSpPr txBox="1"/>
          <p:nvPr/>
        </p:nvSpPr>
        <p:spPr>
          <a:xfrm>
            <a:off x="520649" y="186294"/>
            <a:ext cx="10229960" cy="769441"/>
          </a:xfrm>
          <a:prstGeom prst="rect">
            <a:avLst/>
          </a:prstGeom>
          <a:noFill/>
        </p:spPr>
        <p:txBody>
          <a:bodyPr wrap="square" rtlCol="0">
            <a:spAutoFit/>
          </a:bodyPr>
          <a:lstStyle/>
          <a:p>
            <a:r>
              <a:rPr lang="en-US" sz="4400" b="1" dirty="0">
                <a:solidFill>
                  <a:schemeClr val="accent5">
                    <a:lumMod val="75000"/>
                  </a:schemeClr>
                </a:solidFill>
                <a:latin typeface="+mj-lt"/>
              </a:rPr>
              <a:t>From plans to action….</a:t>
            </a:r>
            <a:endParaRPr lang="el-GR" sz="4400" b="1" dirty="0">
              <a:solidFill>
                <a:schemeClr val="accent5">
                  <a:lumMod val="75000"/>
                </a:schemeClr>
              </a:solidFill>
              <a:latin typeface="+mj-lt"/>
            </a:endParaRPr>
          </a:p>
        </p:txBody>
      </p:sp>
      <p:sp>
        <p:nvSpPr>
          <p:cNvPr id="12" name="TextBox 11">
            <a:extLst>
              <a:ext uri="{FF2B5EF4-FFF2-40B4-BE49-F238E27FC236}">
                <a16:creationId xmlns:a16="http://schemas.microsoft.com/office/drawing/2014/main" xmlns="" id="{91378A1D-7D68-4A4B-9C21-2CE1C6C28B26}"/>
              </a:ext>
            </a:extLst>
          </p:cNvPr>
          <p:cNvSpPr txBox="1"/>
          <p:nvPr/>
        </p:nvSpPr>
        <p:spPr>
          <a:xfrm>
            <a:off x="469557" y="5379432"/>
            <a:ext cx="10281052" cy="923330"/>
          </a:xfrm>
          <a:prstGeom prst="rect">
            <a:avLst/>
          </a:prstGeom>
          <a:noFill/>
        </p:spPr>
        <p:txBody>
          <a:bodyPr wrap="square">
            <a:spAutoFit/>
          </a:bodyPr>
          <a:lstStyle/>
          <a:p>
            <a:r>
              <a:rPr lang="en-US" b="0" i="0" dirty="0">
                <a:solidFill>
                  <a:srgbClr val="000000"/>
                </a:solidFill>
                <a:effectLst/>
                <a:latin typeface="Average Sans"/>
              </a:rPr>
              <a:t>With multiple available funding instruments supporting it, including the new EU4Health </a:t>
            </a:r>
            <a:r>
              <a:rPr lang="en-US" b="0" i="0" dirty="0" err="1">
                <a:solidFill>
                  <a:srgbClr val="000000"/>
                </a:solidFill>
                <a:effectLst/>
                <a:latin typeface="Average Sans"/>
              </a:rPr>
              <a:t>programme</a:t>
            </a:r>
            <a:r>
              <a:rPr lang="en-US" b="0" i="0" dirty="0">
                <a:solidFill>
                  <a:srgbClr val="000000"/>
                </a:solidFill>
                <a:effectLst/>
                <a:latin typeface="Average Sans"/>
              </a:rPr>
              <a:t>, Horizon Europe, and the Digital Europe </a:t>
            </a:r>
            <a:r>
              <a:rPr lang="en-US" b="0" i="0" dirty="0" err="1">
                <a:solidFill>
                  <a:srgbClr val="000000"/>
                </a:solidFill>
                <a:effectLst/>
                <a:latin typeface="Average Sans"/>
              </a:rPr>
              <a:t>programme</a:t>
            </a:r>
            <a:r>
              <a:rPr lang="en-US" b="0" i="0" dirty="0">
                <a:solidFill>
                  <a:srgbClr val="000000"/>
                </a:solidFill>
                <a:effectLst/>
                <a:latin typeface="Average Sans"/>
              </a:rPr>
              <a:t>, the Plan promises new technologies, innovation, and well-funded research </a:t>
            </a:r>
            <a:endParaRPr lang="en-US" dirty="0"/>
          </a:p>
        </p:txBody>
      </p:sp>
    </p:spTree>
    <p:extLst>
      <p:ext uri="{BB962C8B-B14F-4D97-AF65-F5344CB8AC3E}">
        <p14:creationId xmlns:p14="http://schemas.microsoft.com/office/powerpoint/2010/main" val="40559598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4CBBBBD1-FC5F-4710-BD32-6EAB24F33306}"/>
              </a:ext>
            </a:extLst>
          </p:cNvPr>
          <p:cNvPicPr>
            <a:picLocks noChangeAspect="1"/>
          </p:cNvPicPr>
          <p:nvPr/>
        </p:nvPicPr>
        <p:blipFill rotWithShape="1">
          <a:blip r:embed="rId2"/>
          <a:srcRect l="42367" t="24652" r="26916" b="52062"/>
          <a:stretch/>
        </p:blipFill>
        <p:spPr>
          <a:xfrm>
            <a:off x="90582" y="1478157"/>
            <a:ext cx="5714978" cy="2437044"/>
          </a:xfrm>
          <a:prstGeom prst="rect">
            <a:avLst/>
          </a:prstGeom>
        </p:spPr>
      </p:pic>
      <p:sp>
        <p:nvSpPr>
          <p:cNvPr id="2" name="Title 1">
            <a:extLst>
              <a:ext uri="{FF2B5EF4-FFF2-40B4-BE49-F238E27FC236}">
                <a16:creationId xmlns:a16="http://schemas.microsoft.com/office/drawing/2014/main" xmlns="" id="{F92F8852-590D-422F-AA57-7FFB344EAB33}"/>
              </a:ext>
            </a:extLst>
          </p:cNvPr>
          <p:cNvSpPr>
            <a:spLocks noGrp="1"/>
          </p:cNvSpPr>
          <p:nvPr>
            <p:ph type="title"/>
          </p:nvPr>
        </p:nvSpPr>
        <p:spPr>
          <a:xfrm>
            <a:off x="412112" y="233308"/>
            <a:ext cx="10515600" cy="1325563"/>
          </a:xfrm>
        </p:spPr>
        <p:txBody>
          <a:bodyPr/>
          <a:lstStyle/>
          <a:p>
            <a:r>
              <a:rPr lang="en-US" b="1" dirty="0">
                <a:solidFill>
                  <a:schemeClr val="accent1">
                    <a:lumMod val="50000"/>
                  </a:schemeClr>
                </a:solidFill>
              </a:rPr>
              <a:t>Best Practices….</a:t>
            </a:r>
          </a:p>
        </p:txBody>
      </p:sp>
      <p:pic>
        <p:nvPicPr>
          <p:cNvPr id="1028" name="Picture 4" descr="Site Logo">
            <a:extLst>
              <a:ext uri="{FF2B5EF4-FFF2-40B4-BE49-F238E27FC236}">
                <a16:creationId xmlns:a16="http://schemas.microsoft.com/office/drawing/2014/main" xmlns="" id="{5D885609-B187-4086-9FBA-91E1C57076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6146" y="513556"/>
            <a:ext cx="3419475"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xmlns="" id="{3F7A774A-3189-4C42-AC1B-7FA559B92952}"/>
              </a:ext>
            </a:extLst>
          </p:cNvPr>
          <p:cNvPicPr>
            <a:picLocks noChangeAspect="1"/>
          </p:cNvPicPr>
          <p:nvPr/>
        </p:nvPicPr>
        <p:blipFill rotWithShape="1">
          <a:blip r:embed="rId4">
            <a:clrChange>
              <a:clrFrom>
                <a:srgbClr val="FFFFFF"/>
              </a:clrFrom>
              <a:clrTo>
                <a:srgbClr val="FFFFFF">
                  <a:alpha val="0"/>
                </a:srgbClr>
              </a:clrTo>
            </a:clrChange>
          </a:blip>
          <a:srcRect l="41451" t="48184" r="40343" b="28550"/>
          <a:stretch/>
        </p:blipFill>
        <p:spPr>
          <a:xfrm>
            <a:off x="5669912" y="1715828"/>
            <a:ext cx="6241115" cy="4486299"/>
          </a:xfrm>
          <a:prstGeom prst="rect">
            <a:avLst/>
          </a:prstGeom>
        </p:spPr>
      </p:pic>
      <p:pic>
        <p:nvPicPr>
          <p:cNvPr id="1030" name="Picture 6" descr="Ireland map with flag Royalty Free Vector Image">
            <a:extLst>
              <a:ext uri="{FF2B5EF4-FFF2-40B4-BE49-F238E27FC236}">
                <a16:creationId xmlns:a16="http://schemas.microsoft.com/office/drawing/2014/main" xmlns="" id="{3FB9AE65-2830-4F04-BD06-781F35D7607B}"/>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7488"/>
          <a:stretch/>
        </p:blipFill>
        <p:spPr bwMode="auto">
          <a:xfrm>
            <a:off x="5365539" y="827470"/>
            <a:ext cx="2210607" cy="25416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280F7490-ECD9-44BD-A6E0-7AEC06E192EB}"/>
              </a:ext>
            </a:extLst>
          </p:cNvPr>
          <p:cNvPicPr>
            <a:picLocks noChangeAspect="1"/>
          </p:cNvPicPr>
          <p:nvPr/>
        </p:nvPicPr>
        <p:blipFill rotWithShape="1">
          <a:blip r:embed="rId6">
            <a:clrChange>
              <a:clrFrom>
                <a:srgbClr val="FFFFFF"/>
              </a:clrFrom>
              <a:clrTo>
                <a:srgbClr val="FFFFFF">
                  <a:alpha val="0"/>
                </a:srgbClr>
              </a:clrTo>
            </a:clrChange>
          </a:blip>
          <a:srcRect l="35370" t="47929" r="34846" b="31077"/>
          <a:stretch/>
        </p:blipFill>
        <p:spPr>
          <a:xfrm>
            <a:off x="48861" y="3790223"/>
            <a:ext cx="6146633" cy="2437044"/>
          </a:xfrm>
          <a:prstGeom prst="rect">
            <a:avLst/>
          </a:prstGeom>
        </p:spPr>
      </p:pic>
    </p:spTree>
    <p:extLst>
      <p:ext uri="{BB962C8B-B14F-4D97-AF65-F5344CB8AC3E}">
        <p14:creationId xmlns:p14="http://schemas.microsoft.com/office/powerpoint/2010/main" val="28011056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79854" y="365125"/>
            <a:ext cx="10515600" cy="1325563"/>
          </a:xfrm>
        </p:spPr>
        <p:txBody>
          <a:bodyPr/>
          <a:lstStyle/>
          <a:p>
            <a:r>
              <a:rPr lang="en-US" b="1" dirty="0">
                <a:solidFill>
                  <a:schemeClr val="accent1">
                    <a:lumMod val="50000"/>
                  </a:schemeClr>
                </a:solidFill>
              </a:rPr>
              <a:t>Patient involvement in cancer care</a:t>
            </a:r>
            <a:endParaRPr lang="el-GR" b="1" dirty="0">
              <a:solidFill>
                <a:schemeClr val="accent1">
                  <a:lumMod val="50000"/>
                </a:schemeClr>
              </a:solidFill>
            </a:endParaRPr>
          </a:p>
        </p:txBody>
      </p:sp>
      <p:sp>
        <p:nvSpPr>
          <p:cNvPr id="8" name="Θέση περιεχομένου 7"/>
          <p:cNvSpPr>
            <a:spLocks noGrp="1"/>
          </p:cNvSpPr>
          <p:nvPr>
            <p:ph idx="1"/>
          </p:nvPr>
        </p:nvSpPr>
        <p:spPr>
          <a:xfrm>
            <a:off x="296563" y="1825624"/>
            <a:ext cx="5119500" cy="4774468"/>
          </a:xfrm>
        </p:spPr>
        <p:txBody>
          <a:bodyPr>
            <a:normAutofit lnSpcReduction="10000"/>
          </a:bodyPr>
          <a:lstStyle/>
          <a:p>
            <a:pPr marL="0" indent="0">
              <a:buNone/>
            </a:pPr>
            <a:r>
              <a:rPr lang="en-US" dirty="0"/>
              <a:t>Today’s cancer patients desire more than merely treatment for their disease, they want a cancer program that:</a:t>
            </a:r>
          </a:p>
          <a:p>
            <a:pPr marL="0" indent="0">
              <a:buNone/>
            </a:pPr>
            <a:r>
              <a:rPr lang="en-US" dirty="0"/>
              <a:t>• Includes them in the decision-making process </a:t>
            </a:r>
          </a:p>
          <a:p>
            <a:pPr marL="0" indent="0">
              <a:buNone/>
            </a:pPr>
            <a:r>
              <a:rPr lang="en-US" dirty="0"/>
              <a:t>• Educates them about their treatment options </a:t>
            </a:r>
          </a:p>
          <a:p>
            <a:pPr marL="0" indent="0">
              <a:buNone/>
            </a:pPr>
            <a:r>
              <a:rPr lang="en-US" dirty="0"/>
              <a:t>• Keeps them updated on the progress of their care </a:t>
            </a:r>
          </a:p>
          <a:p>
            <a:pPr marL="0" indent="0">
              <a:buNone/>
            </a:pPr>
            <a:r>
              <a:rPr lang="en-US" dirty="0"/>
              <a:t>• Treats them with a high level of respect and dignity.</a:t>
            </a:r>
            <a:endParaRPr lang="el-GR" dirty="0"/>
          </a:p>
        </p:txBody>
      </p:sp>
      <p:pic>
        <p:nvPicPr>
          <p:cNvPr id="9" name="Θέση περιεχομένου 3"/>
          <p:cNvPicPr>
            <a:picLocks noChangeAspect="1"/>
          </p:cNvPicPr>
          <p:nvPr/>
        </p:nvPicPr>
        <p:blipFill rotWithShape="1">
          <a:blip r:embed="rId3"/>
          <a:srcRect l="30780" t="24523" r="15472" b="20948"/>
          <a:stretch/>
        </p:blipFill>
        <p:spPr>
          <a:xfrm>
            <a:off x="5298829" y="1969477"/>
            <a:ext cx="6635263" cy="3786554"/>
          </a:xfrm>
          <a:prstGeom prst="rect">
            <a:avLst/>
          </a:prstGeom>
        </p:spPr>
      </p:pic>
    </p:spTree>
    <p:extLst>
      <p:ext uri="{BB962C8B-B14F-4D97-AF65-F5344CB8AC3E}">
        <p14:creationId xmlns:p14="http://schemas.microsoft.com/office/powerpoint/2010/main" val="42390550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igure 8 evidence">
            <a:extLst>
              <a:ext uri="{FF2B5EF4-FFF2-40B4-BE49-F238E27FC236}">
                <a16:creationId xmlns:a16="http://schemas.microsoft.com/office/drawing/2014/main" xmlns="" id="{38643F74-7CA5-4FCA-9B91-5C6F313AD4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12" t="2703" r="7082" b="1707"/>
          <a:stretch/>
        </p:blipFill>
        <p:spPr bwMode="auto">
          <a:xfrm>
            <a:off x="6480884" y="364525"/>
            <a:ext cx="5758622" cy="58065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97048949-3036-4869-ADAD-AA6953424D08}"/>
              </a:ext>
            </a:extLst>
          </p:cNvPr>
          <p:cNvSpPr txBox="1"/>
          <p:nvPr/>
        </p:nvSpPr>
        <p:spPr>
          <a:xfrm>
            <a:off x="546339" y="1030079"/>
            <a:ext cx="5758622" cy="4247317"/>
          </a:xfrm>
          <a:prstGeom prst="rect">
            <a:avLst/>
          </a:prstGeom>
          <a:noFill/>
        </p:spPr>
        <p:txBody>
          <a:bodyPr wrap="square">
            <a:spAutoFit/>
          </a:bodyPr>
          <a:lstStyle/>
          <a:p>
            <a:pPr algn="just"/>
            <a:r>
              <a:rPr lang="en-US" dirty="0">
                <a:solidFill>
                  <a:srgbClr val="333333"/>
                </a:solidFill>
              </a:rPr>
              <a:t>P</a:t>
            </a:r>
            <a:r>
              <a:rPr lang="en-US" b="0" i="0" dirty="0">
                <a:solidFill>
                  <a:srgbClr val="333333"/>
                </a:solidFill>
                <a:effectLst/>
              </a:rPr>
              <a:t>atient </a:t>
            </a:r>
            <a:r>
              <a:rPr lang="en-US" b="0" i="0" dirty="0">
                <a:solidFill>
                  <a:schemeClr val="accent1">
                    <a:lumMod val="75000"/>
                  </a:schemeClr>
                </a:solidFill>
                <a:effectLst/>
              </a:rPr>
              <a:t>involvement, engagement and empowerment</a:t>
            </a:r>
            <a:r>
              <a:rPr lang="en-US" b="0" i="0" dirty="0">
                <a:solidFill>
                  <a:srgbClr val="333333"/>
                </a:solidFill>
                <a:effectLst/>
              </a:rPr>
              <a:t> have the potential to improve not only patient satisfaction with care but also the quality of care provided, and also improve patient outcomes </a:t>
            </a:r>
          </a:p>
          <a:p>
            <a:pPr algn="just"/>
            <a:r>
              <a:rPr lang="en-US" b="0" i="0" dirty="0">
                <a:solidFill>
                  <a:srgbClr val="333333"/>
                </a:solidFill>
                <a:effectLst/>
              </a:rPr>
              <a:t>In such activities, patients and healthcare professionals work in equal partnership to promote and support patients’ active involvement in advancing their health and healthcare and also research and innovation. </a:t>
            </a:r>
          </a:p>
          <a:p>
            <a:pPr algn="just"/>
            <a:r>
              <a:rPr lang="en-US" b="0" i="0" dirty="0">
                <a:solidFill>
                  <a:srgbClr val="333333"/>
                </a:solidFill>
                <a:effectLst/>
              </a:rPr>
              <a:t>‘Engagement’ expresses the commitment and actions of healthcare professionals to include patients in discussions and decisions about their care as individuals and in the development (‘coproduction’) of plans for healthcare services and research. </a:t>
            </a:r>
          </a:p>
          <a:p>
            <a:pPr algn="just"/>
            <a:r>
              <a:rPr lang="en-US" b="0" i="0" dirty="0">
                <a:solidFill>
                  <a:srgbClr val="333333"/>
                </a:solidFill>
                <a:effectLst/>
              </a:rPr>
              <a:t>The aim is to ensure that care delivery is always responsive to people’s physical, emotional, social, and cultural needs. </a:t>
            </a:r>
            <a:endParaRPr lang="en-US" dirty="0"/>
          </a:p>
        </p:txBody>
      </p:sp>
    </p:spTree>
    <p:extLst>
      <p:ext uri="{BB962C8B-B14F-4D97-AF65-F5344CB8AC3E}">
        <p14:creationId xmlns:p14="http://schemas.microsoft.com/office/powerpoint/2010/main" val="32509241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ancer Treatment Tracker"/>
          <p:cNvPicPr>
            <a:picLocks noChangeAspect="1" noChangeArrowheads="1"/>
          </p:cNvPicPr>
          <p:nvPr/>
        </p:nvPicPr>
        <p:blipFill>
          <a:blip r:embed="rId2" cstate="print"/>
          <a:srcRect/>
          <a:stretch>
            <a:fillRect/>
          </a:stretch>
        </p:blipFill>
        <p:spPr bwMode="auto">
          <a:xfrm>
            <a:off x="3571217" y="1568933"/>
            <a:ext cx="4894397" cy="5269803"/>
          </a:xfrm>
          <a:prstGeom prst="rect">
            <a:avLst/>
          </a:prstGeom>
          <a:noFill/>
        </p:spPr>
      </p:pic>
      <p:sp>
        <p:nvSpPr>
          <p:cNvPr id="5" name="Ορθογώνιο 4"/>
          <p:cNvSpPr/>
          <p:nvPr/>
        </p:nvSpPr>
        <p:spPr>
          <a:xfrm>
            <a:off x="314945" y="1123200"/>
            <a:ext cx="4843210" cy="646331"/>
          </a:xfrm>
          <a:prstGeom prst="rect">
            <a:avLst/>
          </a:prstGeom>
        </p:spPr>
        <p:txBody>
          <a:bodyPr wrap="square">
            <a:spAutoFit/>
          </a:bodyPr>
          <a:lstStyle/>
          <a:p>
            <a:pPr fontAlgn="base"/>
            <a:r>
              <a:rPr lang="en-US" b="1" dirty="0">
                <a:solidFill>
                  <a:srgbClr val="36797D"/>
                </a:solidFill>
                <a:latin typeface="inherit"/>
              </a:rPr>
              <a:t>Engage Patients in Ways That Are Meaningful to them</a:t>
            </a:r>
            <a:endParaRPr lang="en-US" b="1" i="0" dirty="0">
              <a:solidFill>
                <a:srgbClr val="36797D"/>
              </a:solidFill>
              <a:effectLst/>
              <a:latin typeface="varela round"/>
            </a:endParaRPr>
          </a:p>
        </p:txBody>
      </p:sp>
      <p:sp>
        <p:nvSpPr>
          <p:cNvPr id="6" name="Ορθογώνιο 5"/>
          <p:cNvSpPr/>
          <p:nvPr/>
        </p:nvSpPr>
        <p:spPr>
          <a:xfrm>
            <a:off x="314945" y="3557504"/>
            <a:ext cx="3483332" cy="646331"/>
          </a:xfrm>
          <a:prstGeom prst="rect">
            <a:avLst/>
          </a:prstGeom>
        </p:spPr>
        <p:txBody>
          <a:bodyPr wrap="square">
            <a:spAutoFit/>
          </a:bodyPr>
          <a:lstStyle/>
          <a:p>
            <a:pPr fontAlgn="base"/>
            <a:r>
              <a:rPr lang="en-US" b="1" dirty="0">
                <a:solidFill>
                  <a:srgbClr val="36797D"/>
                </a:solidFill>
                <a:latin typeface="inherit"/>
              </a:rPr>
              <a:t>Engage Patients  Early in the Design Process</a:t>
            </a:r>
            <a:endParaRPr lang="en-US" b="1" i="0" dirty="0">
              <a:solidFill>
                <a:srgbClr val="36797D"/>
              </a:solidFill>
              <a:effectLst/>
              <a:latin typeface="varela round"/>
            </a:endParaRPr>
          </a:p>
        </p:txBody>
      </p:sp>
      <p:sp>
        <p:nvSpPr>
          <p:cNvPr id="7" name="Ορθογώνιο 6"/>
          <p:cNvSpPr/>
          <p:nvPr/>
        </p:nvSpPr>
        <p:spPr>
          <a:xfrm>
            <a:off x="7920682" y="1251156"/>
            <a:ext cx="3910374" cy="369332"/>
          </a:xfrm>
          <a:prstGeom prst="rect">
            <a:avLst/>
          </a:prstGeom>
        </p:spPr>
        <p:txBody>
          <a:bodyPr wrap="square">
            <a:spAutoFit/>
          </a:bodyPr>
          <a:lstStyle/>
          <a:p>
            <a:pPr fontAlgn="base"/>
            <a:r>
              <a:rPr lang="en-US" b="1" dirty="0">
                <a:solidFill>
                  <a:srgbClr val="36797D"/>
                </a:solidFill>
                <a:latin typeface="inherit"/>
              </a:rPr>
              <a:t>Engage Patients  in Progress Reports</a:t>
            </a:r>
            <a:endParaRPr lang="en-US" b="1" i="0" dirty="0">
              <a:solidFill>
                <a:srgbClr val="36797D"/>
              </a:solidFill>
              <a:effectLst/>
              <a:latin typeface="varela round"/>
            </a:endParaRPr>
          </a:p>
        </p:txBody>
      </p:sp>
      <p:sp>
        <p:nvSpPr>
          <p:cNvPr id="8" name="Ορθογώνιο 7"/>
          <p:cNvSpPr/>
          <p:nvPr/>
        </p:nvSpPr>
        <p:spPr>
          <a:xfrm>
            <a:off x="8054112" y="3708008"/>
            <a:ext cx="3642573" cy="646331"/>
          </a:xfrm>
          <a:prstGeom prst="rect">
            <a:avLst/>
          </a:prstGeom>
        </p:spPr>
        <p:txBody>
          <a:bodyPr wrap="square">
            <a:spAutoFit/>
          </a:bodyPr>
          <a:lstStyle/>
          <a:p>
            <a:pPr fontAlgn="base"/>
            <a:r>
              <a:rPr lang="en-US" b="1" dirty="0">
                <a:solidFill>
                  <a:srgbClr val="36797D"/>
                </a:solidFill>
                <a:latin typeface="inherit"/>
              </a:rPr>
              <a:t>Engage Patients as Equal Partners</a:t>
            </a:r>
            <a:endParaRPr lang="en-US" b="1" i="0" dirty="0">
              <a:solidFill>
                <a:srgbClr val="36797D"/>
              </a:solidFill>
              <a:effectLst/>
              <a:latin typeface="varela round"/>
            </a:endParaRPr>
          </a:p>
        </p:txBody>
      </p:sp>
      <p:sp>
        <p:nvSpPr>
          <p:cNvPr id="9" name="Ορθογώνιο 8"/>
          <p:cNvSpPr/>
          <p:nvPr/>
        </p:nvSpPr>
        <p:spPr>
          <a:xfrm>
            <a:off x="314945" y="1735861"/>
            <a:ext cx="4275590" cy="1754326"/>
          </a:xfrm>
          <a:prstGeom prst="rect">
            <a:avLst/>
          </a:prstGeom>
        </p:spPr>
        <p:txBody>
          <a:bodyPr wrap="square">
            <a:spAutoFit/>
          </a:bodyPr>
          <a:lstStyle/>
          <a:p>
            <a:r>
              <a:rPr lang="en-US" i="1" dirty="0">
                <a:solidFill>
                  <a:srgbClr val="1A1A1A"/>
                </a:solidFill>
                <a:latin typeface="varela round"/>
              </a:rPr>
              <a:t>“….we will use tools that answer our questions and solve our problems. We will avoid tools that help us do what you think we should do and we </a:t>
            </a:r>
            <a:r>
              <a:rPr lang="en-US" i="1" dirty="0">
                <a:solidFill>
                  <a:srgbClr val="1A1A1A"/>
                </a:solidFill>
              </a:rPr>
              <a:t>won’t</a:t>
            </a:r>
            <a:r>
              <a:rPr lang="en-US" i="1" dirty="0">
                <a:solidFill>
                  <a:srgbClr val="1A1A1A"/>
                </a:solidFill>
                <a:latin typeface="varela round"/>
              </a:rPr>
              <a:t> use tools that add to the work of caring for ourselves…..”</a:t>
            </a:r>
            <a:endParaRPr lang="el-GR" i="1" dirty="0"/>
          </a:p>
        </p:txBody>
      </p:sp>
      <p:sp>
        <p:nvSpPr>
          <p:cNvPr id="10" name="Ορθογώνιο 9"/>
          <p:cNvSpPr/>
          <p:nvPr/>
        </p:nvSpPr>
        <p:spPr>
          <a:xfrm>
            <a:off x="314945" y="4430499"/>
            <a:ext cx="3483332" cy="1754326"/>
          </a:xfrm>
          <a:prstGeom prst="rect">
            <a:avLst/>
          </a:prstGeom>
        </p:spPr>
        <p:txBody>
          <a:bodyPr wrap="square">
            <a:spAutoFit/>
          </a:bodyPr>
          <a:lstStyle/>
          <a:p>
            <a:pPr algn="just"/>
            <a:r>
              <a:rPr lang="en-US" dirty="0">
                <a:solidFill>
                  <a:srgbClr val="1A1A1A"/>
                </a:solidFill>
                <a:latin typeface="varela round"/>
              </a:rPr>
              <a:t>“Co-design,” does not mean showing a finished product to someone and asking for ‘feedback.’” It’s about involving patients right from the start of the design process.</a:t>
            </a:r>
            <a:endParaRPr lang="el-GR" dirty="0"/>
          </a:p>
        </p:txBody>
      </p:sp>
      <p:sp>
        <p:nvSpPr>
          <p:cNvPr id="11" name="Ορθογώνιο 10"/>
          <p:cNvSpPr/>
          <p:nvPr/>
        </p:nvSpPr>
        <p:spPr>
          <a:xfrm>
            <a:off x="7920682" y="2012860"/>
            <a:ext cx="3776003" cy="923330"/>
          </a:xfrm>
          <a:prstGeom prst="rect">
            <a:avLst/>
          </a:prstGeom>
        </p:spPr>
        <p:txBody>
          <a:bodyPr wrap="square">
            <a:spAutoFit/>
          </a:bodyPr>
          <a:lstStyle/>
          <a:p>
            <a:r>
              <a:rPr lang="en-US" dirty="0">
                <a:solidFill>
                  <a:srgbClr val="1A1A1A"/>
                </a:solidFill>
                <a:latin typeface="varela round"/>
              </a:rPr>
              <a:t>Engaging patients means keeping them informed of the results of engagement.</a:t>
            </a:r>
            <a:endParaRPr lang="el-GR" dirty="0"/>
          </a:p>
        </p:txBody>
      </p:sp>
      <p:sp>
        <p:nvSpPr>
          <p:cNvPr id="12" name="Ορθογώνιο 11"/>
          <p:cNvSpPr/>
          <p:nvPr/>
        </p:nvSpPr>
        <p:spPr>
          <a:xfrm>
            <a:off x="8330400" y="4354339"/>
            <a:ext cx="3233130" cy="1754326"/>
          </a:xfrm>
          <a:prstGeom prst="rect">
            <a:avLst/>
          </a:prstGeom>
        </p:spPr>
        <p:txBody>
          <a:bodyPr wrap="square">
            <a:spAutoFit/>
          </a:bodyPr>
          <a:lstStyle/>
          <a:p>
            <a:r>
              <a:rPr lang="en-US" i="1" dirty="0">
                <a:solidFill>
                  <a:srgbClr val="1A1A1A"/>
                </a:solidFill>
                <a:latin typeface="varela round"/>
              </a:rPr>
              <a:t>“patients can work as hard as anyone else in the health professions, and yet they are the only ones at the table who are not being rewarded for their efforts”</a:t>
            </a:r>
            <a:endParaRPr lang="el-GR" i="1" dirty="0"/>
          </a:p>
        </p:txBody>
      </p:sp>
      <p:sp>
        <p:nvSpPr>
          <p:cNvPr id="13" name="Τίτλος 1">
            <a:extLst>
              <a:ext uri="{FF2B5EF4-FFF2-40B4-BE49-F238E27FC236}">
                <a16:creationId xmlns:a16="http://schemas.microsoft.com/office/drawing/2014/main" xmlns="" id="{3E50D69F-56F3-46DF-B88B-865FE3FA3DB3}"/>
              </a:ext>
            </a:extLst>
          </p:cNvPr>
          <p:cNvSpPr>
            <a:spLocks noGrp="1"/>
          </p:cNvSpPr>
          <p:nvPr>
            <p:ph type="title"/>
          </p:nvPr>
        </p:nvSpPr>
        <p:spPr>
          <a:xfrm>
            <a:off x="838200" y="10393"/>
            <a:ext cx="10515600" cy="1325563"/>
          </a:xfrm>
        </p:spPr>
        <p:txBody>
          <a:bodyPr/>
          <a:lstStyle/>
          <a:p>
            <a:r>
              <a:rPr lang="en-US" b="1" dirty="0">
                <a:solidFill>
                  <a:schemeClr val="accent1">
                    <a:lumMod val="50000"/>
                  </a:schemeClr>
                </a:solidFill>
              </a:rPr>
              <a:t>Digital tools reinforcing patients’ engagement</a:t>
            </a:r>
            <a:endParaRPr lang="el-GR" b="1" dirty="0">
              <a:solidFill>
                <a:schemeClr val="accent1">
                  <a:lumMod val="50000"/>
                </a:schemeClr>
              </a:solidFill>
            </a:endParaRPr>
          </a:p>
        </p:txBody>
      </p:sp>
    </p:spTree>
    <p:extLst>
      <p:ext uri="{BB962C8B-B14F-4D97-AF65-F5344CB8AC3E}">
        <p14:creationId xmlns:p14="http://schemas.microsoft.com/office/powerpoint/2010/main" val="1347609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95350" y="127041"/>
            <a:ext cx="10515600" cy="1325563"/>
          </a:xfrm>
        </p:spPr>
        <p:txBody>
          <a:bodyPr/>
          <a:lstStyle/>
          <a:p>
            <a:r>
              <a:rPr lang="en-US" b="1" dirty="0">
                <a:solidFill>
                  <a:schemeClr val="accent1">
                    <a:lumMod val="50000"/>
                  </a:schemeClr>
                </a:solidFill>
              </a:rPr>
              <a:t>Multidisciplinary Tumor Boards (MDT)</a:t>
            </a:r>
            <a:endParaRPr lang="el-GR" b="1" dirty="0">
              <a:solidFill>
                <a:schemeClr val="accent1">
                  <a:lumMod val="50000"/>
                </a:schemeClr>
              </a:solidFill>
            </a:endParaRPr>
          </a:p>
        </p:txBody>
      </p:sp>
      <p:sp>
        <p:nvSpPr>
          <p:cNvPr id="3" name="Θέση περιεχομένου 2"/>
          <p:cNvSpPr>
            <a:spLocks noGrp="1"/>
          </p:cNvSpPr>
          <p:nvPr>
            <p:ph idx="1"/>
          </p:nvPr>
        </p:nvSpPr>
        <p:spPr>
          <a:xfrm>
            <a:off x="84625" y="1709779"/>
            <a:ext cx="2910987" cy="3252790"/>
          </a:xfrm>
        </p:spPr>
        <p:txBody>
          <a:bodyPr>
            <a:normAutofit fontScale="77500" lnSpcReduction="20000"/>
          </a:bodyPr>
          <a:lstStyle/>
          <a:p>
            <a:pPr marL="0" indent="0" algn="ctr">
              <a:lnSpc>
                <a:spcPct val="120000"/>
              </a:lnSpc>
              <a:buNone/>
            </a:pPr>
            <a:r>
              <a:rPr lang="en-US" dirty="0"/>
              <a:t>Tumor Boards (TBs) are Multidisciplinary Team (MDT) meetings in which different specialists work together closely sharing clinical decisions in cancer care. </a:t>
            </a:r>
          </a:p>
        </p:txBody>
      </p:sp>
      <p:sp>
        <p:nvSpPr>
          <p:cNvPr id="6" name="Ορθογώνιο 5"/>
          <p:cNvSpPr/>
          <p:nvPr/>
        </p:nvSpPr>
        <p:spPr>
          <a:xfrm>
            <a:off x="358282" y="5381536"/>
            <a:ext cx="11144250" cy="1292662"/>
          </a:xfrm>
          <a:prstGeom prst="rect">
            <a:avLst/>
          </a:prstGeom>
        </p:spPr>
        <p:txBody>
          <a:bodyPr wrap="square">
            <a:spAutoFit/>
          </a:bodyPr>
          <a:lstStyle/>
          <a:p>
            <a:pPr algn="ctr"/>
            <a:r>
              <a:rPr lang="en-US" sz="2600" dirty="0">
                <a:solidFill>
                  <a:srgbClr val="FF0000"/>
                </a:solidFill>
              </a:rPr>
              <a:t>However, it is a challenge that requires organizational and cultural changes and must be led by competent health managers who can improve teamwork within their organizations.</a:t>
            </a:r>
            <a:endParaRPr lang="el-GR" sz="2600" dirty="0">
              <a:solidFill>
                <a:srgbClr val="FF0000"/>
              </a:solidFill>
            </a:endParaRPr>
          </a:p>
        </p:txBody>
      </p:sp>
      <p:pic>
        <p:nvPicPr>
          <p:cNvPr id="9218" name="Picture 2" descr="Circular and multidisciplinary network for the management of patients... |  Download Scientific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3225" y="1290635"/>
            <a:ext cx="5172488" cy="3833726"/>
          </a:xfrm>
          <a:prstGeom prst="rect">
            <a:avLst/>
          </a:prstGeom>
          <a:noFill/>
          <a:extLst>
            <a:ext uri="{909E8E84-426E-40DD-AFC4-6F175D3DCCD1}">
              <a14:hiddenFill xmlns:a14="http://schemas.microsoft.com/office/drawing/2010/main">
                <a:solidFill>
                  <a:srgbClr val="FFFFFF"/>
                </a:solidFill>
              </a14:hiddenFill>
            </a:ext>
          </a:extLst>
        </p:spPr>
      </p:pic>
      <p:sp>
        <p:nvSpPr>
          <p:cNvPr id="7" name="Ορθογώνιο 6"/>
          <p:cNvSpPr/>
          <p:nvPr/>
        </p:nvSpPr>
        <p:spPr>
          <a:xfrm>
            <a:off x="8382963" y="1290634"/>
            <a:ext cx="3399462" cy="3416320"/>
          </a:xfrm>
          <a:prstGeom prst="rect">
            <a:avLst/>
          </a:prstGeom>
        </p:spPr>
        <p:txBody>
          <a:bodyPr wrap="square">
            <a:spAutoFit/>
          </a:bodyPr>
          <a:lstStyle/>
          <a:p>
            <a:pPr algn="ctr"/>
            <a:r>
              <a:rPr lang="en-US" sz="2400" dirty="0"/>
              <a:t>The composition is variable, depending on the type of tumor discussed. As an organizational tool, MDTs are thought to optimize patient outcomes and to improve care performance. </a:t>
            </a:r>
          </a:p>
        </p:txBody>
      </p:sp>
    </p:spTree>
    <p:extLst>
      <p:ext uri="{BB962C8B-B14F-4D97-AF65-F5344CB8AC3E}">
        <p14:creationId xmlns:p14="http://schemas.microsoft.com/office/powerpoint/2010/main" val="3920807239"/>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1900</TotalTime>
  <Words>906</Words>
  <Application>Microsoft Office PowerPoint</Application>
  <PresentationFormat>Ευρεία οθόνη</PresentationFormat>
  <Paragraphs>67</Paragraphs>
  <Slides>14</Slides>
  <Notes>7</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14</vt:i4>
      </vt:variant>
    </vt:vector>
  </HeadingPairs>
  <TitlesOfParts>
    <vt:vector size="22" baseType="lpstr">
      <vt:lpstr>Arial</vt:lpstr>
      <vt:lpstr>Average Sans</vt:lpstr>
      <vt:lpstr>Calibri</vt:lpstr>
      <vt:lpstr>Calibri Light</vt:lpstr>
      <vt:lpstr>inherit</vt:lpstr>
      <vt:lpstr>Times New Roman</vt:lpstr>
      <vt:lpstr>varela round</vt:lpstr>
      <vt:lpstr>Θέμα του Office</vt:lpstr>
      <vt:lpstr>DIGITIZATION  AT THE SERVICE  OF CANCER PATIENTS</vt:lpstr>
      <vt:lpstr>The fight against cancer….</vt:lpstr>
      <vt:lpstr>Παρουσίαση του PowerPoint</vt:lpstr>
      <vt:lpstr>Παρουσίαση του PowerPoint</vt:lpstr>
      <vt:lpstr>Best Practices….</vt:lpstr>
      <vt:lpstr>Patient involvement in cancer care</vt:lpstr>
      <vt:lpstr>Παρουσίαση του PowerPoint</vt:lpstr>
      <vt:lpstr>Digital tools reinforcing patients’ engagement</vt:lpstr>
      <vt:lpstr>Multidisciplinary Tumor Boards (MDT)</vt:lpstr>
      <vt:lpstr>Technology supporting MDT…</vt:lpstr>
      <vt:lpstr>The human factor</vt:lpstr>
      <vt:lpstr>Cancer Patient Safety</vt:lpstr>
      <vt:lpstr>Παρουσίαση του PowerPoint</vt:lpstr>
      <vt:lpstr>Παρουσίαση του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ΚΥΡΙΑΚΟΥ ΕΛΠΙΔΑ</dc:creator>
  <cp:lastModifiedBy>ΚΩΤΣΙΟΠΟΥΛΟΣ ΙΩΑΝΝΗΣ</cp:lastModifiedBy>
  <cp:revision>233</cp:revision>
  <dcterms:created xsi:type="dcterms:W3CDTF">2022-02-21T08:56:59Z</dcterms:created>
  <dcterms:modified xsi:type="dcterms:W3CDTF">2022-04-13T10:45:19Z</dcterms:modified>
</cp:coreProperties>
</file>