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Lst>
  <p:notesMasterIdLst>
    <p:notesMasterId r:id="rId26"/>
  </p:notesMasterIdLst>
  <p:handoutMasterIdLst>
    <p:handoutMasterId r:id="rId27"/>
  </p:handoutMasterIdLst>
  <p:sldIdLst>
    <p:sldId id="257" r:id="rId3"/>
    <p:sldId id="298" r:id="rId4"/>
    <p:sldId id="317" r:id="rId5"/>
    <p:sldId id="297" r:id="rId6"/>
    <p:sldId id="299" r:id="rId7"/>
    <p:sldId id="300" r:id="rId8"/>
    <p:sldId id="301" r:id="rId9"/>
    <p:sldId id="302" r:id="rId10"/>
    <p:sldId id="303" r:id="rId11"/>
    <p:sldId id="315" r:id="rId12"/>
    <p:sldId id="316" r:id="rId13"/>
    <p:sldId id="308" r:id="rId14"/>
    <p:sldId id="309" r:id="rId15"/>
    <p:sldId id="310" r:id="rId16"/>
    <p:sldId id="311" r:id="rId17"/>
    <p:sldId id="312" r:id="rId18"/>
    <p:sldId id="313" r:id="rId19"/>
    <p:sldId id="306" r:id="rId20"/>
    <p:sldId id="318" r:id="rId21"/>
    <p:sldId id="319" r:id="rId22"/>
    <p:sldId id="320" r:id="rId23"/>
    <p:sldId id="321" r:id="rId24"/>
    <p:sldId id="322"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71335" autoAdjust="0"/>
  </p:normalViewPr>
  <p:slideViewPr>
    <p:cSldViewPr snapToGrid="0">
      <p:cViewPr>
        <p:scale>
          <a:sx n="50" d="100"/>
          <a:sy n="50" d="100"/>
        </p:scale>
        <p:origin x="1428" y="96"/>
      </p:cViewPr>
      <p:guideLst/>
    </p:cSldViewPr>
  </p:slideViewPr>
  <p:notesTextViewPr>
    <p:cViewPr>
      <p:scale>
        <a:sx n="1" d="1"/>
        <a:sy n="1" d="1"/>
      </p:scale>
      <p:origin x="0" y="0"/>
    </p:cViewPr>
  </p:notesTextViewPr>
  <p:notesViewPr>
    <p:cSldViewPr snapToGrid="0">
      <p:cViewPr varScale="1">
        <p:scale>
          <a:sx n="62" d="100"/>
          <a:sy n="62" d="100"/>
        </p:scale>
        <p:origin x="315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4E54C70-9D95-46E2-8493-7BEB43EAE6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18004D4-6B5A-4EAC-95E6-C9FBB8329B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A7CC79-3EA3-47D5-9432-E4DEE515EF44}" type="datetimeFigureOut">
              <a:rPr lang="fr-FR" smtClean="0"/>
              <a:t>08/03/2021</a:t>
            </a:fld>
            <a:endParaRPr lang="fr-FR"/>
          </a:p>
        </p:txBody>
      </p:sp>
      <p:sp>
        <p:nvSpPr>
          <p:cNvPr id="4" name="Espace réservé du pied de page 3">
            <a:extLst>
              <a:ext uri="{FF2B5EF4-FFF2-40B4-BE49-F238E27FC236}">
                <a16:creationId xmlns:a16="http://schemas.microsoft.com/office/drawing/2014/main" id="{A262E7F7-2BCF-4D39-A347-B5077F9D17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B8323E3-6426-44E1-A977-3DD6AAE11F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8DB145-C3D8-4849-B591-73DCEE2880D6}" type="slidenum">
              <a:rPr lang="fr-FR" smtClean="0"/>
              <a:t>‹N°›</a:t>
            </a:fld>
            <a:endParaRPr lang="fr-FR"/>
          </a:p>
        </p:txBody>
      </p:sp>
    </p:spTree>
    <p:extLst>
      <p:ext uri="{BB962C8B-B14F-4D97-AF65-F5344CB8AC3E}">
        <p14:creationId xmlns:p14="http://schemas.microsoft.com/office/powerpoint/2010/main" val="360927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8B1B2-75BF-4E26-8C2C-204C19F73978}" type="datetimeFigureOut">
              <a:rPr lang="fr-FR" smtClean="0"/>
              <a:t>08/03/2021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F2C3B-CA45-4175-9520-CE406756BE8A}" type="slidenum">
              <a:rPr lang="fr-FR" smtClean="0"/>
              <a:t>‹N°›</a:t>
            </a:fld>
            <a:endParaRPr lang="fr-FR"/>
          </a:p>
        </p:txBody>
      </p:sp>
    </p:spTree>
    <p:extLst>
      <p:ext uri="{BB962C8B-B14F-4D97-AF65-F5344CB8AC3E}">
        <p14:creationId xmlns:p14="http://schemas.microsoft.com/office/powerpoint/2010/main" val="3788903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In the 70’s : </a:t>
            </a:r>
          </a:p>
          <a:p>
            <a:r>
              <a:rPr lang="en-US" dirty="0" smtClean="0"/>
              <a:t>Many agree that the years 70 illustrate the beginnings of both scientific ecology and political ecology</a:t>
            </a:r>
          </a:p>
          <a:p>
            <a:endParaRPr lang="en-US" dirty="0" smtClean="0"/>
          </a:p>
          <a:p>
            <a:r>
              <a:rPr lang="en-US" dirty="0" smtClean="0"/>
              <a:t>In France, the first Law for waste management was introduced in 1975. The 2 main attributes of this law were:</a:t>
            </a:r>
          </a:p>
          <a:p>
            <a:r>
              <a:rPr lang="en-US" dirty="0" smtClean="0"/>
              <a:t>- the Polluter-Payer principle : The Responsibility of household waste lies with the producer or handler and  the local councils</a:t>
            </a:r>
          </a:p>
          <a:p>
            <a:r>
              <a:rPr lang="en-US" dirty="0" smtClean="0"/>
              <a:t>- The Extended Producer Responsibility *EPR) principle : Internalization of the cost of waste management in the price of products</a:t>
            </a:r>
          </a:p>
          <a:p>
            <a:endParaRPr lang="en-US" dirty="0" smtClean="0"/>
          </a:p>
          <a:p>
            <a:r>
              <a:rPr lang="en-US" dirty="0" smtClean="0"/>
              <a:t>A specialized agency was created for this purpose : ANRED (which later became part of ADEME in 1992)</a:t>
            </a:r>
          </a:p>
          <a:p>
            <a:endParaRPr lang="en-US" dirty="0" smtClean="0"/>
          </a:p>
          <a:p>
            <a:r>
              <a:rPr lang="en-US" dirty="0" smtClean="0"/>
              <a:t>In the 80’s, there was a general public awareness of the environment and waste management</a:t>
            </a:r>
          </a:p>
          <a:p>
            <a:r>
              <a:rPr lang="en-US" dirty="0" smtClean="0"/>
              <a:t>The Public waste management Service was structured: 98% of the population served in fine by a collection of household waste</a:t>
            </a:r>
          </a:p>
          <a:p>
            <a:endParaRPr lang="en-US" dirty="0" smtClean="0"/>
          </a:p>
          <a:p>
            <a:r>
              <a:rPr lang="en-US" dirty="0" smtClean="0"/>
              <a:t>In the 90’s:</a:t>
            </a:r>
          </a:p>
          <a:p>
            <a:r>
              <a:rPr lang="en-US" dirty="0" smtClean="0"/>
              <a:t>The "household packaging" decree of 1 April: The first real sector REP, more than 15 years after the law which establishes the principle (1975)</a:t>
            </a:r>
          </a:p>
          <a:p>
            <a:endParaRPr lang="en-US" dirty="0" smtClean="0"/>
          </a:p>
          <a:p>
            <a:r>
              <a:rPr lang="en-US" dirty="0" smtClean="0"/>
              <a:t>The second waste Framework law of 13 July, which mainly establishes:</a:t>
            </a:r>
          </a:p>
          <a:p>
            <a:r>
              <a:rPr lang="en-US" dirty="0" smtClean="0"/>
              <a:t>- The hierarchy of management modes (significant onset of prevention)</a:t>
            </a:r>
          </a:p>
          <a:p>
            <a:r>
              <a:rPr lang="en-US" dirty="0" smtClean="0"/>
              <a:t>- The restriction of discharge to the ultimate waste (defined by law) within a period of 10 years</a:t>
            </a:r>
          </a:p>
          <a:p>
            <a:r>
              <a:rPr lang="en-US" dirty="0" smtClean="0"/>
              <a:t>- The principle of proximity and the obligation of territorial plans</a:t>
            </a:r>
          </a:p>
          <a:p>
            <a:r>
              <a:rPr lang="en-US" dirty="0" smtClean="0"/>
              <a:t>- Public Information and CLIS (local information and monitoring Commissions)</a:t>
            </a:r>
          </a:p>
          <a:p>
            <a:r>
              <a:rPr lang="en-US" dirty="0" smtClean="0"/>
              <a:t>- The taxation of the landfill, allocated franc for franc to the policy waste</a:t>
            </a:r>
          </a:p>
          <a:p>
            <a:endParaRPr lang="en-US" dirty="0" smtClean="0"/>
          </a:p>
          <a:p>
            <a:r>
              <a:rPr lang="en-US" dirty="0" smtClean="0"/>
              <a:t>In 2015: The law ( LTECV) integrates the waste policy in both the issues "climate", and in a broader ambition of circular economy. One of the goals is to progressively dissociate economic growth from the consumption of raw materials</a:t>
            </a:r>
          </a:p>
          <a:p>
            <a:endParaRPr lang="en-US" dirty="0" smtClean="0"/>
          </a:p>
          <a:p>
            <a:endParaRPr lang="en-US" dirty="0" smtClean="0"/>
          </a:p>
          <a:p>
            <a:r>
              <a:rPr lang="en-US" dirty="0" smtClean="0"/>
              <a:t>2018: Today, the main challenge is mass mobilization – citizens, communities, businesses, associations, government agencies, researchers and development actors in all regions – for real action and upscaling.</a:t>
            </a:r>
          </a:p>
          <a:p>
            <a:endParaRPr lang="en-US" dirty="0" smtClean="0"/>
          </a:p>
          <a:p>
            <a:r>
              <a:rPr lang="en-US" dirty="0" smtClean="0"/>
              <a:t>To meet this challenge, the Roadmap aims to shake up habits, provide information by showing good practice, convince people and also to inspire them</a:t>
            </a:r>
          </a:p>
          <a:p>
            <a:endParaRPr lang="en-US" dirty="0" smtClean="0"/>
          </a:p>
          <a:p>
            <a:r>
              <a:rPr lang="en-US" dirty="0" smtClean="0"/>
              <a:t>By 2019, the Roadmap measures will result in legislative measures through the transposition law of the new European waste directive and in the work of drafting future public budgets</a:t>
            </a:r>
          </a:p>
          <a:p>
            <a:endParaRPr lang="en-US" dirty="0" smtClean="0"/>
          </a:p>
          <a:p>
            <a:endParaRPr lang="fr-FR" dirty="0"/>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4</a:t>
            </a:fld>
            <a:endParaRPr lang="fr-FR"/>
          </a:p>
        </p:txBody>
      </p:sp>
    </p:spTree>
    <p:extLst>
      <p:ext uri="{BB962C8B-B14F-4D97-AF65-F5344CB8AC3E}">
        <p14:creationId xmlns:p14="http://schemas.microsoft.com/office/powerpoint/2010/main" val="34976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900" b="1" u="sng" dirty="0" smtClean="0"/>
              <a:t>Basé sur le constat</a:t>
            </a:r>
            <a:r>
              <a:rPr lang="fr-FR" sz="1900" b="1" u="sng" baseline="0" dirty="0" smtClean="0"/>
              <a:t> que la gestion des déchets </a:t>
            </a:r>
            <a:r>
              <a:rPr lang="fr-FR" sz="1900" b="1" u="sng" baseline="0" dirty="0" err="1" smtClean="0"/>
              <a:t>ets</a:t>
            </a:r>
            <a:r>
              <a:rPr lang="fr-FR" sz="1900" b="1" u="sng" baseline="0" dirty="0" smtClean="0"/>
              <a:t> un sujet complexe, transversal, qu’il existe un foisonnement d’initiatives et d’</a:t>
            </a:r>
            <a:r>
              <a:rPr lang="fr-FR" sz="1900" b="1" u="sng" baseline="0" dirty="0" err="1" smtClean="0"/>
              <a:t>acteurs,une</a:t>
            </a:r>
            <a:r>
              <a:rPr lang="fr-FR" sz="1900" b="1" u="sng" baseline="0" dirty="0" smtClean="0"/>
              <a:t> étude a été lancée </a:t>
            </a:r>
            <a:endParaRPr lang="fr-FR" sz="1900" b="1" u="sng" dirty="0" smtClean="0"/>
          </a:p>
          <a:p>
            <a:pPr marL="285750" indent="-285750">
              <a:buFont typeface="Arial" panose="020B0604020202020204" pitchFamily="34" charset="0"/>
              <a:buChar char="•"/>
            </a:pPr>
            <a:r>
              <a:rPr lang="fr-FR" sz="1900" b="1" u="sng" dirty="0" smtClean="0"/>
              <a:t>Réalisation d’une étude de préfiguration </a:t>
            </a:r>
            <a:r>
              <a:rPr lang="fr-FR" sz="1900" b="1" dirty="0" smtClean="0"/>
              <a:t>d’un réseau sur l’économie circulaire en Méditerranée </a:t>
            </a:r>
            <a:r>
              <a:rPr lang="fr-FR" dirty="0" smtClean="0"/>
              <a:t>(</a:t>
            </a:r>
            <a:r>
              <a:rPr lang="fr-FR" dirty="0" err="1" smtClean="0"/>
              <a:t>nov</a:t>
            </a:r>
            <a:r>
              <a:rPr lang="fr-FR" dirty="0" smtClean="0"/>
              <a:t>-juillet 2020) menée par </a:t>
            </a:r>
            <a:r>
              <a:rPr lang="fr-FR" dirty="0" err="1" smtClean="0"/>
              <a:t>ICare</a:t>
            </a:r>
            <a:endParaRPr lang="fr-FR" dirty="0" smtClean="0"/>
          </a:p>
          <a:p>
            <a:pPr marL="644525" lvl="1" indent="-285750">
              <a:buFont typeface="Arial" panose="020B0604020202020204" pitchFamily="34" charset="0"/>
              <a:buChar char="•"/>
            </a:pPr>
            <a:r>
              <a:rPr lang="fr-FR" dirty="0" smtClean="0"/>
              <a:t>Objectifs d’identification des acteurs et des enjeux sur l’économie circulaire (angle gestion des déchets mais également production et consommation durable) : </a:t>
            </a:r>
          </a:p>
          <a:p>
            <a:pPr marL="1428750" lvl="2" indent="-285750"/>
            <a:r>
              <a:rPr lang="fr-FR" sz="1400" dirty="0" smtClean="0"/>
              <a:t>foisonnement d’initiatives, de réseaux, de projets ; </a:t>
            </a:r>
          </a:p>
          <a:p>
            <a:pPr marL="1428750" lvl="2" indent="-285750"/>
            <a:r>
              <a:rPr lang="fr-FR" sz="1400" dirty="0" smtClean="0"/>
              <a:t>configurations institutionnelles très variées; </a:t>
            </a:r>
          </a:p>
          <a:p>
            <a:pPr marL="1428750" lvl="2" indent="-285750"/>
            <a:r>
              <a:rPr lang="fr-FR" sz="1400" dirty="0" smtClean="0"/>
              <a:t>législations existantes mais encore faiblement mises en place (notamment surtout angle déchets surexprimé) ;</a:t>
            </a:r>
          </a:p>
          <a:p>
            <a:pPr marL="1428750" lvl="2" indent="-285750"/>
            <a:r>
              <a:rPr lang="fr-FR" sz="1400" dirty="0" smtClean="0"/>
              <a:t>un réseau institutionnel assoupi – </a:t>
            </a:r>
            <a:r>
              <a:rPr lang="fr-FR" sz="1400" dirty="0" err="1" smtClean="0"/>
              <a:t>sweepNET</a:t>
            </a:r>
            <a:r>
              <a:rPr lang="fr-FR" sz="1400" dirty="0" smtClean="0"/>
              <a:t> </a:t>
            </a:r>
          </a:p>
          <a:p>
            <a:pPr lvl="2" indent="0">
              <a:buNone/>
            </a:pPr>
            <a:r>
              <a:rPr lang="fr-FR" sz="1400" dirty="0" smtClean="0"/>
              <a:t> </a:t>
            </a:r>
          </a:p>
          <a:p>
            <a:pPr marL="644525" lvl="1" indent="-285750">
              <a:buFont typeface="Arial" panose="020B0604020202020204" pitchFamily="34" charset="0"/>
              <a:buChar char="•"/>
            </a:pPr>
            <a:r>
              <a:rPr lang="fr-FR" dirty="0" smtClean="0"/>
              <a:t>Des besoins forts de dialogue notamment avec le secteur privé (fédérations demandeuses d’appui, </a:t>
            </a:r>
            <a:r>
              <a:rPr lang="fr-FR" dirty="0" err="1" smtClean="0"/>
              <a:t>etc</a:t>
            </a:r>
            <a:r>
              <a:rPr lang="fr-FR" dirty="0" smtClean="0"/>
              <a:t>) ; des agences partenaires dynamiques et demandeuses</a:t>
            </a:r>
          </a:p>
          <a:p>
            <a:pPr marL="644525" lvl="1" indent="-285750">
              <a:buFont typeface="Arial" panose="020B0604020202020204" pitchFamily="34" charset="0"/>
              <a:buChar char="•"/>
            </a:pPr>
            <a:r>
              <a:rPr lang="fr-FR" dirty="0" smtClean="0"/>
              <a:t>Trois scénarios en discussion (présentés au DG -1/07) avec des ambitions différentes </a:t>
            </a:r>
          </a:p>
          <a:p>
            <a:pPr marL="644525" lvl="1" indent="-285750">
              <a:buFont typeface="Arial" panose="020B0604020202020204" pitchFamily="34" charset="0"/>
              <a:buChar char="•"/>
            </a:pPr>
            <a:r>
              <a:rPr lang="fr-FR" dirty="0" smtClean="0"/>
              <a:t>Perspectives / besoin :</a:t>
            </a:r>
            <a:r>
              <a:rPr lang="fr-FR" sz="1500" dirty="0" smtClean="0"/>
              <a:t> élargir / sonder les partenaires régionaux (</a:t>
            </a:r>
            <a:r>
              <a:rPr lang="fr-FR" sz="1500" dirty="0" err="1" smtClean="0"/>
              <a:t>UpM</a:t>
            </a:r>
            <a:r>
              <a:rPr lang="fr-FR" sz="1500" dirty="0" smtClean="0"/>
              <a:t>, CAR/CPD, </a:t>
            </a:r>
            <a:r>
              <a:rPr lang="fr-FR" sz="1500" dirty="0" smtClean="0">
                <a:latin typeface="Calibri" panose="020F0502020204030204" pitchFamily="34" charset="0"/>
                <a:cs typeface="Calibri" panose="020F0502020204030204" pitchFamily="34" charset="0"/>
              </a:rPr>
              <a:t>RECPNET), </a:t>
            </a:r>
            <a:r>
              <a:rPr lang="fr-FR" sz="1500" dirty="0" smtClean="0"/>
              <a:t>bilatéraux (AFD / </a:t>
            </a:r>
            <a:r>
              <a:rPr lang="fr-FR" sz="1500" dirty="0" err="1" smtClean="0"/>
              <a:t>GiZ</a:t>
            </a:r>
            <a:r>
              <a:rPr lang="fr-FR" sz="1500" dirty="0" smtClean="0"/>
              <a:t>) et internationaux (UE, PNUD, PNUE, CCAP) pour mieux articuler les actions/ la valeur ajoutée du réseau </a:t>
            </a:r>
          </a:p>
          <a:p>
            <a:endParaRPr lang="fr-FR" dirty="0"/>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21</a:t>
            </a:fld>
            <a:endParaRPr lang="fr-FR"/>
          </a:p>
        </p:txBody>
      </p:sp>
    </p:spTree>
    <p:extLst>
      <p:ext uri="{BB962C8B-B14F-4D97-AF65-F5344CB8AC3E}">
        <p14:creationId xmlns:p14="http://schemas.microsoft.com/office/powerpoint/2010/main" val="162202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Arial" panose="020B0604020202020204" pitchFamily="34" charset="0"/>
              <a:buChar char="•"/>
            </a:pPr>
            <a:r>
              <a:rPr lang="fr-FR" b="1" dirty="0" smtClean="0"/>
              <a:t>Projet de création d’une exposition itinérante sur les pollutions plastiques en mer ajustée à 3 pays riverains – Italie, Maroc, Algérie</a:t>
            </a:r>
          </a:p>
          <a:p>
            <a:pPr marL="285750" indent="-285750">
              <a:buFont typeface="Arial" panose="020B0604020202020204" pitchFamily="34" charset="0"/>
              <a:buChar char="•"/>
            </a:pPr>
            <a:r>
              <a:rPr lang="fr-FR" dirty="0" smtClean="0"/>
              <a:t>… s’appuyant sur expérience française forte – « Océans et mers plastifiés » / </a:t>
            </a:r>
            <a:r>
              <a:rPr lang="fr-FR" sz="1200" dirty="0" smtClean="0"/>
              <a:t>Des campagnes scientifiques et citoyennes de collecte des déchets et de recherche d’alternatives adaptées aux territoires</a:t>
            </a:r>
          </a:p>
          <a:p>
            <a:pPr marL="285750" indent="-285750">
              <a:buFont typeface="Arial" panose="020B0604020202020204" pitchFamily="34" charset="0"/>
              <a:buChar char="•"/>
            </a:pPr>
            <a:r>
              <a:rPr lang="fr-FR" sz="1200" dirty="0" smtClean="0"/>
              <a:t>Durée : 3 ans – Phase pilote </a:t>
            </a:r>
          </a:p>
          <a:p>
            <a:pPr marL="285750" indent="-285750">
              <a:buFont typeface="Arial" panose="020B0604020202020204" pitchFamily="34" charset="0"/>
              <a:buChar char="•"/>
            </a:pPr>
            <a:r>
              <a:rPr lang="fr-FR" sz="1200" u="sng" dirty="0" smtClean="0"/>
              <a:t>Etapes : </a:t>
            </a:r>
            <a:r>
              <a:rPr lang="fr-FR" sz="1200" dirty="0" smtClean="0"/>
              <a:t>1. construction de partenariats locaux (Institutionnel + Société civile) 2. campagnes de caractérisation, sensibilisation des populations, 3. création de l’exposition, 4. communication et diffusion ; </a:t>
            </a:r>
          </a:p>
          <a:p>
            <a:pPr marL="285750" indent="-285750">
              <a:buFont typeface="Arial" panose="020B0604020202020204" pitchFamily="34" charset="0"/>
              <a:buChar char="•"/>
            </a:pPr>
            <a:r>
              <a:rPr lang="fr-FR" sz="1200" dirty="0" smtClean="0"/>
              <a:t>Défis : enjeu de confier le portage de ces expositions aux partenaires </a:t>
            </a:r>
          </a:p>
          <a:p>
            <a:endParaRPr lang="fr-FR" dirty="0"/>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22</a:t>
            </a:fld>
            <a:endParaRPr lang="fr-FR"/>
          </a:p>
        </p:txBody>
      </p:sp>
    </p:spTree>
    <p:extLst>
      <p:ext uri="{BB962C8B-B14F-4D97-AF65-F5344CB8AC3E}">
        <p14:creationId xmlns:p14="http://schemas.microsoft.com/office/powerpoint/2010/main" val="352408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The State has entrusted ADEME with the mission to manage the Waste Fund, to support the implementation of policy and measures in the field of the waste policy (and more broadly circular economy). </a:t>
            </a:r>
          </a:p>
          <a:p>
            <a:endParaRPr lang="en-US" dirty="0" smtClean="0"/>
          </a:p>
          <a:p>
            <a:r>
              <a:rPr lang="en-US" dirty="0" smtClean="0"/>
              <a:t>It has therefore commissioned ADEME on all its business lines (assistance to knowledge, assistance to implementation, assistance to behavior change and assistance to territorial programs) to support the implementation of the plan for the reduction and development of waste 2014-2020 and the national waste prevention program 2014-2020 put in place by the public authorities.</a:t>
            </a:r>
            <a:br>
              <a:rPr lang="en-US" dirty="0" smtClean="0"/>
            </a:br>
            <a:endParaRPr lang="en-US" dirty="0" smtClean="0"/>
          </a:p>
          <a:p>
            <a:r>
              <a:rPr lang="en-US" dirty="0" smtClean="0"/>
              <a:t>It includes :</a:t>
            </a:r>
          </a:p>
          <a:p>
            <a:r>
              <a:rPr lang="en-US" dirty="0" smtClean="0"/>
              <a:t>Preparatory studies for the decision, the definition or the implementation of projects contributing to the objectives of the law: diagnostics, prefiguration studies or feasibility studies ... </a:t>
            </a:r>
          </a:p>
          <a:p>
            <a:endParaRPr lang="en-US" dirty="0" smtClean="0"/>
          </a:p>
          <a:p>
            <a:r>
              <a:rPr lang="en-US" dirty="0" smtClean="0"/>
              <a:t>The investments of local authorities and companies in the prevention of the production of waste, their separate collection, sorting, recycling (material or organic) or their Energy recovery. </a:t>
            </a:r>
          </a:p>
          <a:p>
            <a:endParaRPr lang="en-US" dirty="0" smtClean="0"/>
          </a:p>
          <a:p>
            <a:r>
              <a:rPr lang="en-US" dirty="0" smtClean="0"/>
              <a:t>The implementation by local authorities of the service's incentive pricing public waste.</a:t>
            </a:r>
          </a:p>
          <a:p>
            <a:endParaRPr lang="en-US" dirty="0" smtClean="0"/>
          </a:p>
          <a:p>
            <a:endParaRPr lang="fr-FR" dirty="0"/>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6</a:t>
            </a:fld>
            <a:endParaRPr lang="fr-FR"/>
          </a:p>
        </p:txBody>
      </p:sp>
    </p:spTree>
    <p:extLst>
      <p:ext uri="{BB962C8B-B14F-4D97-AF65-F5344CB8AC3E}">
        <p14:creationId xmlns:p14="http://schemas.microsoft.com/office/powerpoint/2010/main" val="63224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smtClean="0">
                <a:latin typeface="Arial" panose="020B0604020202020204" pitchFamily="34" charset="0"/>
                <a:cs typeface="Arial" panose="020B0604020202020204" pitchFamily="34" charset="0"/>
              </a:rPr>
              <a:t>For over 20 </a:t>
            </a:r>
            <a:r>
              <a:rPr lang="fr-FR" sz="1000" dirty="0" err="1" smtClean="0">
                <a:latin typeface="Arial" panose="020B0604020202020204" pitchFamily="34" charset="0"/>
                <a:cs typeface="Arial" panose="020B0604020202020204" pitchFamily="34" charset="0"/>
              </a:rPr>
              <a:t>years</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now</a:t>
            </a:r>
            <a:r>
              <a:rPr lang="fr-FR" sz="1000" dirty="0" smtClean="0">
                <a:latin typeface="Arial" panose="020B0604020202020204" pitchFamily="34" charset="0"/>
                <a:cs typeface="Arial" panose="020B0604020202020204" pitchFamily="34" charset="0"/>
              </a:rPr>
              <a:t> Extended Producer </a:t>
            </a:r>
            <a:r>
              <a:rPr lang="fr-FR" sz="1000" dirty="0" err="1" smtClean="0">
                <a:latin typeface="Arial" panose="020B0604020202020204" pitchFamily="34" charset="0"/>
                <a:cs typeface="Arial" panose="020B0604020202020204" pitchFamily="34" charset="0"/>
              </a:rPr>
              <a:t>Responsibility</a:t>
            </a:r>
            <a:r>
              <a:rPr lang="fr-FR" sz="1000" dirty="0" smtClean="0">
                <a:latin typeface="Arial" panose="020B0604020202020204" pitchFamily="34" charset="0"/>
                <a:cs typeface="Arial" panose="020B0604020202020204" pitchFamily="34" charset="0"/>
              </a:rPr>
              <a:t> (EPR) has </a:t>
            </a:r>
            <a:r>
              <a:rPr lang="fr-FR" sz="1000" dirty="0" err="1" smtClean="0">
                <a:latin typeface="Arial" panose="020B0604020202020204" pitchFamily="34" charset="0"/>
                <a:cs typeface="Arial" panose="020B0604020202020204" pitchFamily="34" charset="0"/>
              </a:rPr>
              <a:t>introduced</a:t>
            </a:r>
            <a:r>
              <a:rPr lang="fr-FR" sz="1000" dirty="0" smtClean="0">
                <a:latin typeface="Arial" panose="020B0604020202020204" pitchFamily="34" charset="0"/>
                <a:cs typeface="Arial" panose="020B0604020202020204" pitchFamily="34" charset="0"/>
              </a:rPr>
              <a:t> a </a:t>
            </a:r>
            <a:r>
              <a:rPr lang="fr-FR" sz="1000" dirty="0" err="1" smtClean="0">
                <a:latin typeface="Arial" panose="020B0604020202020204" pitchFamily="34" charset="0"/>
                <a:cs typeface="Arial" panose="020B0604020202020204" pitchFamily="34" charset="0"/>
              </a:rPr>
              <a:t>polluter</a:t>
            </a:r>
            <a:r>
              <a:rPr lang="fr-FR" sz="1000" dirty="0" smtClean="0">
                <a:latin typeface="Arial" panose="020B0604020202020204" pitchFamily="34" charset="0"/>
                <a:cs typeface="Arial" panose="020B0604020202020204" pitchFamily="34" charset="0"/>
              </a:rPr>
              <a:t>-pays </a:t>
            </a:r>
            <a:r>
              <a:rPr lang="fr-FR" sz="1000" dirty="0" err="1" smtClean="0">
                <a:latin typeface="Arial" panose="020B0604020202020204" pitchFamily="34" charset="0"/>
                <a:cs typeface="Arial" panose="020B0604020202020204" pitchFamily="34" charset="0"/>
              </a:rPr>
              <a:t>principle</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within</a:t>
            </a:r>
            <a:r>
              <a:rPr lang="fr-FR" sz="1000" dirty="0" smtClean="0">
                <a:latin typeface="Arial" panose="020B0604020202020204" pitchFamily="34" charset="0"/>
                <a:cs typeface="Arial" panose="020B0604020202020204" pitchFamily="34" charset="0"/>
              </a:rPr>
              <a:t> the </a:t>
            </a:r>
            <a:r>
              <a:rPr lang="fr-FR" sz="1000" dirty="0" err="1" smtClean="0">
                <a:latin typeface="Arial" panose="020B0604020202020204" pitchFamily="34" charset="0"/>
                <a:cs typeface="Arial" panose="020B0604020202020204" pitchFamily="34" charset="0"/>
              </a:rPr>
              <a:t>waste</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sector</a:t>
            </a:r>
            <a:r>
              <a:rPr lang="fr-FR" sz="1000" dirty="0" smtClean="0">
                <a:latin typeface="Arial" panose="020B0604020202020204" pitchFamily="34" charset="0"/>
                <a:cs typeface="Arial" panose="020B0604020202020204" pitchFamily="34" charset="0"/>
              </a:rPr>
              <a:t>,</a:t>
            </a:r>
          </a:p>
          <a:p>
            <a:r>
              <a:rPr lang="fr-FR" sz="1000" dirty="0" smtClean="0">
                <a:latin typeface="Arial" panose="020B0604020202020204" pitchFamily="34" charset="0"/>
                <a:cs typeface="Arial" panose="020B0604020202020204" pitchFamily="34" charset="0"/>
              </a:rPr>
              <a:t>by </a:t>
            </a:r>
            <a:r>
              <a:rPr lang="fr-FR" sz="1000" dirty="0" err="1" smtClean="0">
                <a:latin typeface="Arial" panose="020B0604020202020204" pitchFamily="34" charset="0"/>
                <a:cs typeface="Arial" panose="020B0604020202020204" pitchFamily="34" charset="0"/>
              </a:rPr>
              <a:t>transferring</a:t>
            </a:r>
            <a:r>
              <a:rPr lang="fr-FR" sz="1000" dirty="0" smtClean="0">
                <a:latin typeface="Arial" panose="020B0604020202020204" pitchFamily="34" charset="0"/>
                <a:cs typeface="Arial" panose="020B0604020202020204" pitchFamily="34" charset="0"/>
              </a:rPr>
              <a:t> the </a:t>
            </a:r>
            <a:r>
              <a:rPr lang="fr-FR" sz="1000" dirty="0" err="1" smtClean="0">
                <a:latin typeface="Arial" panose="020B0604020202020204" pitchFamily="34" charset="0"/>
                <a:cs typeface="Arial" panose="020B0604020202020204" pitchFamily="34" charset="0"/>
              </a:rPr>
              <a:t>responsibility</a:t>
            </a:r>
            <a:r>
              <a:rPr lang="fr-FR" sz="1000" dirty="0" smtClean="0">
                <a:latin typeface="Arial" panose="020B0604020202020204" pitchFamily="34" charset="0"/>
                <a:cs typeface="Arial" panose="020B0604020202020204" pitchFamily="34" charset="0"/>
              </a:rPr>
              <a:t> of </a:t>
            </a:r>
            <a:r>
              <a:rPr lang="fr-FR" sz="1000" dirty="0" err="1" smtClean="0">
                <a:latin typeface="Arial" panose="020B0604020202020204" pitchFamily="34" charset="0"/>
                <a:cs typeface="Arial" panose="020B0604020202020204" pitchFamily="34" charset="0"/>
              </a:rPr>
              <a:t>waste</a:t>
            </a:r>
            <a:r>
              <a:rPr lang="fr-FR" sz="1000" dirty="0" smtClean="0">
                <a:latin typeface="Arial" panose="020B0604020202020204" pitchFamily="34" charset="0"/>
                <a:cs typeface="Arial" panose="020B0604020202020204" pitchFamily="34" charset="0"/>
              </a:rPr>
              <a:t> management </a:t>
            </a:r>
            <a:r>
              <a:rPr lang="fr-FR" sz="1000" dirty="0" err="1" smtClean="0">
                <a:latin typeface="Arial" panose="020B0604020202020204" pitchFamily="34" charset="0"/>
                <a:cs typeface="Arial" panose="020B0604020202020204" pitchFamily="34" charset="0"/>
              </a:rPr>
              <a:t>from</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municipalities</a:t>
            </a:r>
            <a:r>
              <a:rPr lang="fr-FR" sz="1000" dirty="0" smtClean="0">
                <a:latin typeface="Arial" panose="020B0604020202020204" pitchFamily="34" charset="0"/>
                <a:cs typeface="Arial" panose="020B0604020202020204" pitchFamily="34" charset="0"/>
              </a:rPr>
              <a:t> to </a:t>
            </a:r>
            <a:r>
              <a:rPr lang="fr-FR" sz="1000" dirty="0" err="1" smtClean="0">
                <a:latin typeface="Arial" panose="020B0604020202020204" pitchFamily="34" charset="0"/>
                <a:cs typeface="Arial" panose="020B0604020202020204" pitchFamily="34" charset="0"/>
              </a:rPr>
              <a:t>producers</a:t>
            </a:r>
            <a:r>
              <a:rPr lang="fr-FR" sz="1000" dirty="0" smtClean="0">
                <a:latin typeface="Arial" panose="020B0604020202020204" pitchFamily="34" charset="0"/>
                <a:cs typeface="Arial" panose="020B0604020202020204" pitchFamily="34" charset="0"/>
              </a:rPr>
              <a:t>. EPR </a:t>
            </a:r>
            <a:r>
              <a:rPr lang="fr-FR" sz="1000" dirty="0" err="1" smtClean="0">
                <a:latin typeface="Arial" panose="020B0604020202020204" pitchFamily="34" charset="0"/>
                <a:cs typeface="Arial" panose="020B0604020202020204" pitchFamily="34" charset="0"/>
              </a:rPr>
              <a:t>is</a:t>
            </a:r>
            <a:r>
              <a:rPr lang="fr-FR" sz="1000" dirty="0" smtClean="0">
                <a:latin typeface="Arial" panose="020B0604020202020204" pitchFamily="34" charset="0"/>
                <a:cs typeface="Arial" panose="020B0604020202020204" pitchFamily="34" charset="0"/>
              </a:rPr>
              <a:t> a </a:t>
            </a:r>
            <a:r>
              <a:rPr lang="fr-FR" sz="1000" dirty="0" err="1" smtClean="0">
                <a:latin typeface="Arial" panose="020B0604020202020204" pitchFamily="34" charset="0"/>
                <a:cs typeface="Arial" panose="020B0604020202020204" pitchFamily="34" charset="0"/>
              </a:rPr>
              <a:t>way</a:t>
            </a:r>
            <a:r>
              <a:rPr lang="fr-FR" sz="1000" dirty="0" smtClean="0">
                <a:latin typeface="Arial" panose="020B0604020202020204" pitchFamily="34" charset="0"/>
                <a:cs typeface="Arial" panose="020B0604020202020204" pitchFamily="34" charset="0"/>
              </a:rPr>
              <a:t> to </a:t>
            </a:r>
            <a:r>
              <a:rPr lang="fr-FR" sz="1000" dirty="0" err="1" smtClean="0">
                <a:latin typeface="Arial" panose="020B0604020202020204" pitchFamily="34" charset="0"/>
                <a:cs typeface="Arial" panose="020B0604020202020204" pitchFamily="34" charset="0"/>
              </a:rPr>
              <a:t>convince</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producers</a:t>
            </a:r>
            <a:endParaRPr lang="fr-FR" sz="1000" dirty="0" smtClean="0">
              <a:latin typeface="Arial" panose="020B0604020202020204" pitchFamily="34" charset="0"/>
              <a:cs typeface="Arial" panose="020B0604020202020204" pitchFamily="34" charset="0"/>
            </a:endParaRPr>
          </a:p>
          <a:p>
            <a:r>
              <a:rPr lang="fr-FR" sz="1000" dirty="0" smtClean="0">
                <a:latin typeface="Arial" panose="020B0604020202020204" pitchFamily="34" charset="0"/>
                <a:cs typeface="Arial" panose="020B0604020202020204" pitchFamily="34" charset="0"/>
              </a:rPr>
              <a:t>to </a:t>
            </a:r>
            <a:r>
              <a:rPr lang="fr-FR" sz="1000" dirty="0" err="1" smtClean="0">
                <a:latin typeface="Arial" panose="020B0604020202020204" pitchFamily="34" charset="0"/>
                <a:cs typeface="Arial" panose="020B0604020202020204" pitchFamily="34" charset="0"/>
              </a:rPr>
              <a:t>reduce</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their</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products</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environmental</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footprint</a:t>
            </a:r>
            <a:r>
              <a:rPr lang="fr-FR" sz="1000" dirty="0" smtClean="0">
                <a:latin typeface="Arial" panose="020B0604020202020204" pitchFamily="34" charset="0"/>
                <a:cs typeface="Arial" panose="020B0604020202020204" pitchFamily="34" charset="0"/>
              </a:rPr>
              <a:t> by </a:t>
            </a:r>
            <a:r>
              <a:rPr lang="fr-FR" sz="1000" dirty="0" err="1" smtClean="0">
                <a:latin typeface="Arial" panose="020B0604020202020204" pitchFamily="34" charset="0"/>
                <a:cs typeface="Arial" panose="020B0604020202020204" pitchFamily="34" charset="0"/>
              </a:rPr>
              <a:t>enhancing</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prevention</a:t>
            </a:r>
            <a:r>
              <a:rPr lang="fr-FR" sz="1000" dirty="0" smtClean="0">
                <a:latin typeface="Arial" panose="020B0604020202020204" pitchFamily="34" charset="0"/>
                <a:cs typeface="Arial" panose="020B0604020202020204" pitchFamily="34" charset="0"/>
              </a:rPr>
              <a:t> and </a:t>
            </a:r>
            <a:r>
              <a:rPr lang="fr-FR" sz="1000" dirty="0" err="1" smtClean="0">
                <a:latin typeface="Arial" panose="020B0604020202020204" pitchFamily="34" charset="0"/>
                <a:cs typeface="Arial" panose="020B0604020202020204" pitchFamily="34" charset="0"/>
              </a:rPr>
              <a:t>eco</a:t>
            </a:r>
            <a:r>
              <a:rPr lang="fr-FR" sz="1000" dirty="0" smtClean="0">
                <a:latin typeface="Arial" panose="020B0604020202020204" pitchFamily="34" charset="0"/>
                <a:cs typeface="Arial" panose="020B0604020202020204" pitchFamily="34" charset="0"/>
              </a:rPr>
              <a:t>-design </a:t>
            </a:r>
            <a:r>
              <a:rPr lang="fr-FR" sz="1000" dirty="0" err="1" smtClean="0">
                <a:latin typeface="Arial" panose="020B0604020202020204" pitchFamily="34" charset="0"/>
                <a:cs typeface="Arial" panose="020B0604020202020204" pitchFamily="34" charset="0"/>
              </a:rPr>
              <a:t>through</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eco-modulated</a:t>
            </a:r>
            <a:r>
              <a:rPr lang="fr-FR" sz="1000" dirty="0" smtClean="0">
                <a:latin typeface="Arial" panose="020B0604020202020204" pitchFamily="34" charset="0"/>
                <a:cs typeface="Arial" panose="020B0604020202020204" pitchFamily="34" charset="0"/>
              </a:rPr>
              <a:t> taxes, and</a:t>
            </a:r>
          </a:p>
          <a:p>
            <a:r>
              <a:rPr lang="fr-FR" sz="1000" dirty="0" smtClean="0">
                <a:latin typeface="Arial" panose="020B0604020202020204" pitchFamily="34" charset="0"/>
                <a:cs typeface="Arial" panose="020B0604020202020204" pitchFamily="34" charset="0"/>
              </a:rPr>
              <a:t>to </a:t>
            </a:r>
            <a:r>
              <a:rPr lang="fr-FR" sz="1000" dirty="0" err="1" smtClean="0">
                <a:latin typeface="Arial" panose="020B0604020202020204" pitchFamily="34" charset="0"/>
                <a:cs typeface="Arial" panose="020B0604020202020204" pitchFamily="34" charset="0"/>
              </a:rPr>
              <a:t>integrate</a:t>
            </a:r>
            <a:r>
              <a:rPr lang="fr-FR" sz="1000" dirty="0" smtClean="0">
                <a:latin typeface="Arial" panose="020B0604020202020204" pitchFamily="34" charset="0"/>
                <a:cs typeface="Arial" panose="020B0604020202020204" pitchFamily="34" charset="0"/>
              </a:rPr>
              <a:t> all the </a:t>
            </a:r>
            <a:r>
              <a:rPr lang="fr-FR" sz="1000" dirty="0" err="1" smtClean="0">
                <a:latin typeface="Arial" panose="020B0604020202020204" pitchFamily="34" charset="0"/>
                <a:cs typeface="Arial" panose="020B0604020202020204" pitchFamily="34" charset="0"/>
              </a:rPr>
              <a:t>waste</a:t>
            </a:r>
            <a:r>
              <a:rPr lang="fr-FR" sz="1000" dirty="0" smtClean="0">
                <a:latin typeface="Arial" panose="020B0604020202020204" pitchFamily="34" charset="0"/>
                <a:cs typeface="Arial" panose="020B0604020202020204" pitchFamily="34" charset="0"/>
              </a:rPr>
              <a:t> collection and </a:t>
            </a:r>
            <a:r>
              <a:rPr lang="fr-FR" sz="1000" dirty="0" err="1" smtClean="0">
                <a:latin typeface="Arial" panose="020B0604020202020204" pitchFamily="34" charset="0"/>
                <a:cs typeface="Arial" panose="020B0604020202020204" pitchFamily="34" charset="0"/>
              </a:rPr>
              <a:t>treatment</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costs</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into</a:t>
            </a:r>
            <a:r>
              <a:rPr lang="fr-FR" sz="1000" dirty="0" smtClean="0">
                <a:latin typeface="Arial" panose="020B0604020202020204" pitchFamily="34" charset="0"/>
                <a:cs typeface="Arial" panose="020B0604020202020204" pitchFamily="34" charset="0"/>
              </a:rPr>
              <a:t> production </a:t>
            </a:r>
            <a:r>
              <a:rPr lang="fr-FR" sz="1000" dirty="0" err="1" smtClean="0">
                <a:latin typeface="Arial" panose="020B0604020202020204" pitchFamily="34" charset="0"/>
                <a:cs typeface="Arial" panose="020B0604020202020204" pitchFamily="34" charset="0"/>
              </a:rPr>
              <a:t>costs</a:t>
            </a:r>
            <a:r>
              <a:rPr lang="fr-FR" sz="1000" dirty="0" smtClean="0">
                <a:latin typeface="Arial" panose="020B0604020202020204" pitchFamily="34" charset="0"/>
                <a:cs typeface="Arial" panose="020B0604020202020204" pitchFamily="34" charset="0"/>
              </a:rPr>
              <a:t>. France has set 18 </a:t>
            </a:r>
            <a:r>
              <a:rPr lang="fr-FR" sz="1000" dirty="0" err="1" smtClean="0">
                <a:latin typeface="Arial" panose="020B0604020202020204" pitchFamily="34" charset="0"/>
                <a:cs typeface="Arial" panose="020B0604020202020204" pitchFamily="34" charset="0"/>
              </a:rPr>
              <a:t>different</a:t>
            </a:r>
            <a:r>
              <a:rPr lang="fr-FR" sz="1000" dirty="0" smtClean="0">
                <a:latin typeface="Arial" panose="020B0604020202020204" pitchFamily="34" charset="0"/>
                <a:cs typeface="Arial" panose="020B0604020202020204" pitchFamily="34" charset="0"/>
              </a:rPr>
              <a:t> EPR </a:t>
            </a:r>
            <a:r>
              <a:rPr lang="fr-FR" sz="1000" dirty="0" err="1" smtClean="0">
                <a:latin typeface="Arial" panose="020B0604020202020204" pitchFamily="34" charset="0"/>
                <a:cs typeface="Arial" panose="020B0604020202020204" pitchFamily="34" charset="0"/>
              </a:rPr>
              <a:t>schemes</a:t>
            </a:r>
            <a:endParaRPr lang="fr-FR" sz="1000" dirty="0" smtClean="0">
              <a:latin typeface="Arial" panose="020B0604020202020204" pitchFamily="34" charset="0"/>
              <a:cs typeface="Arial" panose="020B0604020202020204" pitchFamily="34" charset="0"/>
            </a:endParaRPr>
          </a:p>
          <a:p>
            <a:r>
              <a:rPr lang="fr-FR" sz="1000" dirty="0" err="1" smtClean="0">
                <a:latin typeface="Arial" panose="020B0604020202020204" pitchFamily="34" charset="0"/>
                <a:cs typeface="Arial" panose="020B0604020202020204" pitchFamily="34" charset="0"/>
              </a:rPr>
              <a:t>so</a:t>
            </a:r>
            <a:r>
              <a:rPr lang="fr-FR" sz="1000" dirty="0" smtClean="0">
                <a:latin typeface="Arial" panose="020B0604020202020204" pitchFamily="34" charset="0"/>
                <a:cs typeface="Arial" panose="020B0604020202020204" pitchFamily="34" charset="0"/>
              </a:rPr>
              <a:t> far, the </a:t>
            </a:r>
            <a:r>
              <a:rPr lang="fr-FR" sz="1000" dirty="0" err="1" smtClean="0">
                <a:latin typeface="Arial" panose="020B0604020202020204" pitchFamily="34" charset="0"/>
                <a:cs typeface="Arial" panose="020B0604020202020204" pitchFamily="34" charset="0"/>
              </a:rPr>
              <a:t>highest</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number</a:t>
            </a:r>
            <a:r>
              <a:rPr lang="fr-FR" sz="1000" dirty="0" smtClean="0">
                <a:latin typeface="Arial" panose="020B0604020202020204" pitchFamily="34" charset="0"/>
                <a:cs typeface="Arial" panose="020B0604020202020204" pitchFamily="34" charset="0"/>
              </a:rPr>
              <a:t> in Europe. </a:t>
            </a:r>
            <a:r>
              <a:rPr lang="fr-FR" sz="1000" dirty="0" err="1" smtClean="0">
                <a:latin typeface="Arial" panose="020B0604020202020204" pitchFamily="34" charset="0"/>
                <a:cs typeface="Arial" panose="020B0604020202020204" pitchFamily="34" charset="0"/>
              </a:rPr>
              <a:t>These</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schemes</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cover</a:t>
            </a:r>
            <a:r>
              <a:rPr lang="fr-FR" sz="1000" dirty="0" smtClean="0">
                <a:latin typeface="Arial" panose="020B0604020202020204" pitchFamily="34" charset="0"/>
                <a:cs typeface="Arial" panose="020B0604020202020204" pitchFamily="34" charset="0"/>
              </a:rPr>
              <a:t> 8 % of </a:t>
            </a:r>
            <a:r>
              <a:rPr lang="fr-FR" sz="1000" dirty="0" err="1" smtClean="0">
                <a:latin typeface="Arial" panose="020B0604020202020204" pitchFamily="34" charset="0"/>
                <a:cs typeface="Arial" panose="020B0604020202020204" pitchFamily="34" charset="0"/>
              </a:rPr>
              <a:t>regional</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waste</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arisings</a:t>
            </a:r>
            <a:r>
              <a:rPr lang="fr-FR" sz="1000" dirty="0" smtClean="0">
                <a:latin typeface="Arial" panose="020B0604020202020204" pitchFamily="34" charset="0"/>
                <a:cs typeface="Arial" panose="020B0604020202020204" pitchFamily="34" charset="0"/>
              </a:rPr>
              <a:t> and made up 76 % of </a:t>
            </a:r>
            <a:r>
              <a:rPr lang="fr-FR" sz="1000" dirty="0" err="1" smtClean="0">
                <a:latin typeface="Arial" panose="020B0604020202020204" pitchFamily="34" charset="0"/>
                <a:cs typeface="Arial" panose="020B0604020202020204" pitchFamily="34" charset="0"/>
              </a:rPr>
              <a:t>selective</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waste</a:t>
            </a:r>
            <a:endParaRPr lang="fr-FR" sz="1000" dirty="0" smtClean="0">
              <a:latin typeface="Arial" panose="020B0604020202020204" pitchFamily="34" charset="0"/>
              <a:cs typeface="Arial" panose="020B0604020202020204" pitchFamily="34" charset="0"/>
            </a:endParaRPr>
          </a:p>
          <a:p>
            <a:r>
              <a:rPr lang="fr-FR" sz="1000" dirty="0" smtClean="0">
                <a:latin typeface="Arial" panose="020B0604020202020204" pitchFamily="34" charset="0"/>
                <a:cs typeface="Arial" panose="020B0604020202020204" pitchFamily="34" charset="0"/>
              </a:rPr>
              <a:t>collection in 2014. In 2017, a new EPR </a:t>
            </a:r>
            <a:r>
              <a:rPr lang="fr-FR" sz="1000" dirty="0" err="1" smtClean="0">
                <a:latin typeface="Arial" panose="020B0604020202020204" pitchFamily="34" charset="0"/>
                <a:cs typeface="Arial" panose="020B0604020202020204" pitchFamily="34" charset="0"/>
              </a:rPr>
              <a:t>scheme</a:t>
            </a:r>
            <a:r>
              <a:rPr lang="fr-FR" sz="1000" dirty="0" smtClean="0">
                <a:latin typeface="Arial" panose="020B0604020202020204" pitchFamily="34" charset="0"/>
                <a:cs typeface="Arial" panose="020B0604020202020204" pitchFamily="34" charset="0"/>
              </a:rPr>
              <a:t> for </a:t>
            </a:r>
            <a:r>
              <a:rPr lang="fr-FR" sz="1000" dirty="0" err="1" smtClean="0">
                <a:latin typeface="Arial" panose="020B0604020202020204" pitchFamily="34" charset="0"/>
                <a:cs typeface="Arial" panose="020B0604020202020204" pitchFamily="34" charset="0"/>
              </a:rPr>
              <a:t>ships</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will</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be</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implemented</a:t>
            </a:r>
            <a:r>
              <a:rPr lang="fr-FR" sz="1000" dirty="0" smtClean="0">
                <a:latin typeface="Arial" panose="020B0604020202020204" pitchFamily="34" charset="0"/>
                <a:cs typeface="Arial" panose="020B0604020202020204" pitchFamily="34" charset="0"/>
              </a:rPr>
              <a:t>.</a:t>
            </a:r>
          </a:p>
          <a:p>
            <a:endParaRPr lang="fr-FR" sz="1000" dirty="0" smtClean="0">
              <a:latin typeface="Arial" panose="020B0604020202020204" pitchFamily="34" charset="0"/>
              <a:cs typeface="Arial" panose="020B0604020202020204" pitchFamily="34" charset="0"/>
            </a:endParaRPr>
          </a:p>
          <a:p>
            <a:r>
              <a:rPr lang="fr-FR" sz="1000" dirty="0" smtClean="0">
                <a:latin typeface="Arial" panose="020B0604020202020204" pitchFamily="34" charset="0"/>
                <a:cs typeface="Arial" panose="020B0604020202020204" pitchFamily="34" charset="0"/>
              </a:rPr>
              <a:t>Principe : </a:t>
            </a:r>
          </a:p>
          <a:p>
            <a:r>
              <a:rPr lang="fr-FR" sz="1000" dirty="0" smtClean="0">
                <a:latin typeface="Arial" panose="020B0604020202020204" pitchFamily="34" charset="0"/>
                <a:cs typeface="Arial" panose="020B0604020202020204" pitchFamily="34" charset="0"/>
              </a:rPr>
              <a:t>Faire supporter aux metteurs sur le marché de produits une responsabilité significative pour la gestion des déchets issus des produits qu’ils ont mis sur le marché, notamment les coûts liés au recyclage</a:t>
            </a:r>
          </a:p>
          <a:p>
            <a:r>
              <a:rPr lang="fr-FR" sz="1000" dirty="0" smtClean="0">
                <a:latin typeface="Arial" panose="020B0604020202020204" pitchFamily="34" charset="0"/>
                <a:cs typeface="Arial" panose="020B0604020202020204" pitchFamily="34" charset="0"/>
              </a:rPr>
              <a:t>Objectifs principaux :</a:t>
            </a:r>
          </a:p>
          <a:p>
            <a:r>
              <a:rPr lang="fr-FR" sz="1000" dirty="0" smtClean="0">
                <a:latin typeface="Arial" panose="020B0604020202020204" pitchFamily="34" charset="0"/>
                <a:cs typeface="Arial" panose="020B0604020202020204" pitchFamily="34" charset="0"/>
              </a:rPr>
              <a:t>Décharger les collectivités de tout ou partie des coûts de gestion des déchets et transférer le financement du contribuable vers le producteur (principe « pollueur-payeur »)</a:t>
            </a:r>
          </a:p>
          <a:p>
            <a:r>
              <a:rPr lang="fr-FR" sz="1000" dirty="0" smtClean="0">
                <a:latin typeface="Arial" panose="020B0604020202020204" pitchFamily="34" charset="0"/>
                <a:cs typeface="Arial" panose="020B0604020202020204" pitchFamily="34" charset="0"/>
              </a:rPr>
              <a:t>Internaliser dans le prix de vente du produit neuf les coûts de gestion d’un produit une fois usagé afin d’inciter le fabricant à s’engager dans une démarche d’écoconception.</a:t>
            </a:r>
          </a:p>
          <a:p>
            <a:r>
              <a:rPr lang="fr-FR" sz="1000" dirty="0" smtClean="0">
                <a:latin typeface="Arial" panose="020B0604020202020204" pitchFamily="34" charset="0"/>
                <a:cs typeface="Arial" panose="020B0604020202020204" pitchFamily="34" charset="0"/>
              </a:rPr>
              <a:t>Favoriser le recyclage, ceci induit des objectifs réglementaires de recyclage systématiques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7</a:t>
            </a:fld>
            <a:endParaRPr lang="fr-FR"/>
          </a:p>
        </p:txBody>
      </p:sp>
    </p:spTree>
    <p:extLst>
      <p:ext uri="{BB962C8B-B14F-4D97-AF65-F5344CB8AC3E}">
        <p14:creationId xmlns:p14="http://schemas.microsoft.com/office/powerpoint/2010/main" val="4023529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000" dirty="0" smtClean="0"/>
              <a:t>ADEME has developed and owns the SINOE®-Waste database</a:t>
            </a:r>
          </a:p>
          <a:p>
            <a:endParaRPr lang="en-US" sz="1000" dirty="0" smtClean="0"/>
          </a:p>
          <a:p>
            <a:r>
              <a:rPr lang="en-US" sz="1000" dirty="0" smtClean="0"/>
              <a:t>SINOE® waste is a real dashboard to drive a waste policy .</a:t>
            </a:r>
          </a:p>
          <a:p>
            <a:endParaRPr lang="en-US" sz="1000" dirty="0" smtClean="0"/>
          </a:p>
          <a:p>
            <a:r>
              <a:rPr lang="en-US" sz="1000" dirty="0" smtClean="0"/>
              <a:t>It offers a directory of actors and service providers involved in waste collection and treatment.</a:t>
            </a:r>
          </a:p>
          <a:p>
            <a:endParaRPr lang="en-US" sz="1000" dirty="0" smtClean="0"/>
          </a:p>
          <a:p>
            <a:r>
              <a:rPr lang="en-US" sz="1000" dirty="0" smtClean="0"/>
              <a:t>Beyond key figures on waste, SINOE® waste allows the user to </a:t>
            </a:r>
            <a:r>
              <a:rPr lang="en-US" sz="1000" dirty="0" err="1" smtClean="0"/>
              <a:t>analyse</a:t>
            </a:r>
            <a:r>
              <a:rPr lang="en-US" sz="1000" dirty="0" smtClean="0"/>
              <a:t>, and generate indicators, costs, maps, graphs, etc. As a result, a local authority in charge of waste management is able to compare its performances with other communities and bridges the gap by rationalizing its own waste management policy.</a:t>
            </a:r>
          </a:p>
          <a:p>
            <a:endParaRPr lang="en-US" sz="1000" dirty="0" smtClean="0"/>
          </a:p>
          <a:p>
            <a:r>
              <a:rPr lang="en-US" sz="1000" dirty="0" smtClean="0"/>
              <a:t>SINOE® waste has a unique history  of capitalizing on 10 years of waste management data. It is a secured and consolidated database that can be used as a decision-support tool. The last update was in September 2019.</a:t>
            </a:r>
          </a:p>
          <a:p>
            <a:endParaRPr lang="en-US" sz="1000" dirty="0" smtClean="0"/>
          </a:p>
          <a:p>
            <a:r>
              <a:rPr lang="en-US" sz="1000" dirty="0" smtClean="0"/>
              <a:t>Through a process of enhanced control and validation at source,  the tool guarantees maximum reliability because only comparable and certified data are used.</a:t>
            </a:r>
            <a:r>
              <a:rPr lang="en-US" dirty="0" smtClean="0"/>
              <a:t/>
            </a:r>
            <a:br>
              <a:rPr lang="en-US" dirty="0" smtClean="0"/>
            </a:br>
            <a:r>
              <a:rPr lang="en-US" dirty="0" smtClean="0"/>
              <a:t/>
            </a:r>
            <a:br>
              <a:rPr lang="en-US" dirty="0" smtClean="0"/>
            </a:br>
            <a:endParaRPr lang="en-US" dirty="0" smtClean="0"/>
          </a:p>
          <a:p>
            <a:r>
              <a:rPr lang="en-US" dirty="0" smtClean="0"/>
              <a:t/>
            </a:r>
            <a:br>
              <a:rPr lang="en-US" dirty="0" smtClean="0"/>
            </a:br>
            <a:endParaRPr lang="en-US" dirty="0" smtClean="0"/>
          </a:p>
          <a:p>
            <a:endParaRPr lang="en-US" dirty="0" smtClean="0"/>
          </a:p>
          <a:p>
            <a:endParaRPr lang="fr-FR" dirty="0"/>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8</a:t>
            </a:fld>
            <a:endParaRPr lang="fr-FR"/>
          </a:p>
        </p:txBody>
      </p:sp>
    </p:spTree>
    <p:extLst>
      <p:ext uri="{BB962C8B-B14F-4D97-AF65-F5344CB8AC3E}">
        <p14:creationId xmlns:p14="http://schemas.microsoft.com/office/powerpoint/2010/main" val="372649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smtClean="0"/>
              <a:t>Optigede</a:t>
            </a:r>
            <a:r>
              <a:rPr lang="en-US" dirty="0" smtClean="0"/>
              <a:t> has been </a:t>
            </a:r>
            <a:r>
              <a:rPr lang="en-US" dirty="0" err="1" smtClean="0"/>
              <a:t>developped</a:t>
            </a:r>
            <a:r>
              <a:rPr lang="en-US" dirty="0" smtClean="0"/>
              <a:t> by ADEME as a tool that allows to exchange and disseminate tools and experiences for supporting waste management and circular economy.</a:t>
            </a:r>
          </a:p>
          <a:p>
            <a:endParaRPr lang="en-US" dirty="0" smtClean="0"/>
          </a:p>
          <a:p>
            <a:r>
              <a:rPr lang="en-US" dirty="0" smtClean="0"/>
              <a:t>The stakeholders who can benefit from this tool include local authorities, companies, and other major actors (such as public works and construction, hotels and restaurants,…)</a:t>
            </a:r>
          </a:p>
          <a:p>
            <a:endParaRPr lang="en-US" dirty="0" smtClean="0"/>
          </a:p>
          <a:p>
            <a:r>
              <a:rPr lang="en-US" dirty="0" smtClean="0"/>
              <a:t>For example, local authorities can better plan and </a:t>
            </a:r>
            <a:r>
              <a:rPr lang="en-US" dirty="0" err="1" smtClean="0"/>
              <a:t>organise</a:t>
            </a:r>
            <a:r>
              <a:rPr lang="en-US" dirty="0" smtClean="0"/>
              <a:t> public service, interact with companies and associations in order to prevent and reduce the generation of waste</a:t>
            </a:r>
          </a:p>
          <a:p>
            <a:endParaRPr lang="en-US" dirty="0" smtClean="0"/>
          </a:p>
          <a:p>
            <a:r>
              <a:rPr lang="en-US" dirty="0" smtClean="0"/>
              <a:t>Similarly, </a:t>
            </a:r>
            <a:r>
              <a:rPr lang="en-US" dirty="0" err="1" smtClean="0"/>
              <a:t>entreprises</a:t>
            </a:r>
            <a:r>
              <a:rPr lang="en-US" dirty="0" smtClean="0"/>
              <a:t> can find solutions for better designing their products and services that contribute to the circular economy</a:t>
            </a:r>
            <a:endParaRPr lang="fr-FR" dirty="0"/>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9</a:t>
            </a:fld>
            <a:endParaRPr lang="fr-FR"/>
          </a:p>
        </p:txBody>
      </p:sp>
    </p:spTree>
    <p:extLst>
      <p:ext uri="{BB962C8B-B14F-4D97-AF65-F5344CB8AC3E}">
        <p14:creationId xmlns:p14="http://schemas.microsoft.com/office/powerpoint/2010/main" val="3581704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13</a:t>
            </a:fld>
            <a:endParaRPr lang="fr-FR"/>
          </a:p>
        </p:txBody>
      </p:sp>
    </p:spTree>
    <p:extLst>
      <p:ext uri="{BB962C8B-B14F-4D97-AF65-F5344CB8AC3E}">
        <p14:creationId xmlns:p14="http://schemas.microsoft.com/office/powerpoint/2010/main" val="3525823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C5EC06E-EDF1-4E1A-8063-805F97825A5E}" type="slidenum">
              <a:rPr lang="fr-FR" smtClean="0"/>
              <a:t>14</a:t>
            </a:fld>
            <a:endParaRPr lang="fr-FR"/>
          </a:p>
        </p:txBody>
      </p:sp>
    </p:spTree>
    <p:extLst>
      <p:ext uri="{BB962C8B-B14F-4D97-AF65-F5344CB8AC3E}">
        <p14:creationId xmlns:p14="http://schemas.microsoft.com/office/powerpoint/2010/main" val="3478582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18</a:t>
            </a:fld>
            <a:endParaRPr lang="fr-FR"/>
          </a:p>
        </p:txBody>
      </p:sp>
    </p:spTree>
    <p:extLst>
      <p:ext uri="{BB962C8B-B14F-4D97-AF65-F5344CB8AC3E}">
        <p14:creationId xmlns:p14="http://schemas.microsoft.com/office/powerpoint/2010/main" val="725949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des niveaux records de concentration – </a:t>
            </a:r>
            <a:r>
              <a:rPr lang="fr-FR" b="1" dirty="0" smtClean="0"/>
              <a:t>1,25 millions de fragments / km2</a:t>
            </a:r>
            <a:r>
              <a:rPr lang="fr-FR" dirty="0" smtClean="0"/>
              <a:t>, soit près de </a:t>
            </a:r>
            <a:r>
              <a:rPr lang="fr-FR" b="1" dirty="0" smtClean="0"/>
              <a:t>4 fois </a:t>
            </a:r>
            <a:r>
              <a:rPr lang="fr-FR" dirty="0" smtClean="0"/>
              <a:t>le niveau de la zone la plus importante de concentration dans le Pacifique nord  </a:t>
            </a:r>
          </a:p>
          <a:p>
            <a:endParaRPr lang="fr-FR" dirty="0"/>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20</a:t>
            </a:fld>
            <a:endParaRPr lang="fr-FR"/>
          </a:p>
        </p:txBody>
      </p:sp>
    </p:spTree>
    <p:extLst>
      <p:ext uri="{BB962C8B-B14F-4D97-AF65-F5344CB8AC3E}">
        <p14:creationId xmlns:p14="http://schemas.microsoft.com/office/powerpoint/2010/main" val="427845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0.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30.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30.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30.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30.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30.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30.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30.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30.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0.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27" name="Image 26">
            <a:extLst>
              <a:ext uri="{FF2B5EF4-FFF2-40B4-BE49-F238E27FC236}">
                <a16:creationId xmlns:a16="http://schemas.microsoft.com/office/drawing/2014/main" id="{06CE12A0-A835-40B2-93D9-54E4417B910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0714" y="215727"/>
            <a:ext cx="2165372" cy="1961865"/>
          </a:xfrm>
          <a:prstGeom prst="rect">
            <a:avLst/>
          </a:prstGeom>
        </p:spPr>
      </p:pic>
      <p:sp>
        <p:nvSpPr>
          <p:cNvPr id="2" name="Titre 1">
            <a:extLst>
              <a:ext uri="{FF2B5EF4-FFF2-40B4-BE49-F238E27FC236}">
                <a16:creationId xmlns:a16="http://schemas.microsoft.com/office/drawing/2014/main" id="{F51AF2CC-CA7A-4160-BCB8-EE1B7E4FB5C6}"/>
              </a:ext>
            </a:extLst>
          </p:cNvPr>
          <p:cNvSpPr>
            <a:spLocks noGrp="1"/>
          </p:cNvSpPr>
          <p:nvPr>
            <p:ph type="ctrTitle" hasCustomPrompt="1"/>
          </p:nvPr>
        </p:nvSpPr>
        <p:spPr>
          <a:xfrm>
            <a:off x="401542" y="3081866"/>
            <a:ext cx="11388902" cy="1253061"/>
          </a:xfrm>
        </p:spPr>
        <p:txBody>
          <a:bodyPr anchor="t">
            <a:normAutofit/>
          </a:bodyPr>
          <a:lstStyle>
            <a:lvl1pPr algn="l">
              <a:defRPr sz="4200" b="1"/>
            </a:lvl1pPr>
          </a:lstStyle>
          <a:p>
            <a:r>
              <a:rPr lang="fr-FR" dirty="0"/>
              <a:t>MODIFIEZ LE STYLE DU TITRE</a:t>
            </a:r>
          </a:p>
        </p:txBody>
      </p:sp>
      <p:sp>
        <p:nvSpPr>
          <p:cNvPr id="3" name="Sous-titre 2">
            <a:extLst>
              <a:ext uri="{FF2B5EF4-FFF2-40B4-BE49-F238E27FC236}">
                <a16:creationId xmlns:a16="http://schemas.microsoft.com/office/drawing/2014/main" id="{D89E80AB-5566-4154-891E-B4A2B914C05A}"/>
              </a:ext>
            </a:extLst>
          </p:cNvPr>
          <p:cNvSpPr>
            <a:spLocks noGrp="1"/>
          </p:cNvSpPr>
          <p:nvPr>
            <p:ph type="subTitle" idx="1"/>
          </p:nvPr>
        </p:nvSpPr>
        <p:spPr>
          <a:xfrm>
            <a:off x="401543" y="4559827"/>
            <a:ext cx="11388902" cy="462662"/>
          </a:xfrm>
        </p:spPr>
        <p:txBody>
          <a:bodyPr>
            <a:noAutofit/>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AD02B6FF-75EA-449F-A611-DB245605330A}"/>
              </a:ext>
            </a:extLst>
          </p:cNvPr>
          <p:cNvSpPr>
            <a:spLocks noGrp="1"/>
          </p:cNvSpPr>
          <p:nvPr>
            <p:ph type="dt" sz="half" idx="10"/>
          </p:nvPr>
        </p:nvSpPr>
        <p:spPr>
          <a:xfrm>
            <a:off x="10645422" y="6398170"/>
            <a:ext cx="1145036" cy="365125"/>
          </a:xfrm>
        </p:spPr>
        <p:txBody>
          <a:bodyPr/>
          <a:lstStyle/>
          <a:p>
            <a:fld id="{33433553-D0CE-4839-9B43-53BF64EE9B8E}" type="datetime1">
              <a:rPr lang="fr-FR" smtClean="0"/>
              <a:t>08/03/2021</a:t>
            </a:fld>
            <a:endParaRPr lang="fr-FR"/>
          </a:p>
        </p:txBody>
      </p:sp>
      <p:sp>
        <p:nvSpPr>
          <p:cNvPr id="5" name="Espace réservé du pied de page 4">
            <a:extLst>
              <a:ext uri="{FF2B5EF4-FFF2-40B4-BE49-F238E27FC236}">
                <a16:creationId xmlns:a16="http://schemas.microsoft.com/office/drawing/2014/main" id="{3866E786-3773-4911-80B4-D2313E6B9F49}"/>
              </a:ext>
            </a:extLst>
          </p:cNvPr>
          <p:cNvSpPr>
            <a:spLocks noGrp="1"/>
          </p:cNvSpPr>
          <p:nvPr>
            <p:ph type="ftr" sz="quarter" idx="11"/>
          </p:nvPr>
        </p:nvSpPr>
        <p:spPr>
          <a:xfrm>
            <a:off x="401542" y="6398170"/>
            <a:ext cx="4085550" cy="365125"/>
          </a:xfrm>
        </p:spPr>
        <p:txBody>
          <a:bodyPr/>
          <a:lstStyle/>
          <a:p>
            <a:r>
              <a:rPr lang="fr-FR"/>
              <a:t>Intitulé de la direction/service</a:t>
            </a:r>
          </a:p>
        </p:txBody>
      </p:sp>
      <p:sp>
        <p:nvSpPr>
          <p:cNvPr id="6" name="Espace réservé du numéro de diapositive 5">
            <a:extLst>
              <a:ext uri="{FF2B5EF4-FFF2-40B4-BE49-F238E27FC236}">
                <a16:creationId xmlns:a16="http://schemas.microsoft.com/office/drawing/2014/main" id="{3D2BFC73-3D1E-4F51-8954-158EBF717458}"/>
              </a:ext>
            </a:extLst>
          </p:cNvPr>
          <p:cNvSpPr>
            <a:spLocks noGrp="1"/>
          </p:cNvSpPr>
          <p:nvPr>
            <p:ph type="sldNum" sz="quarter" idx="12"/>
          </p:nvPr>
        </p:nvSpPr>
        <p:spPr>
          <a:xfrm>
            <a:off x="9550400" y="6398170"/>
            <a:ext cx="714828" cy="365125"/>
          </a:xfrm>
        </p:spPr>
        <p:txBody>
          <a:bodyPr/>
          <a:lstStyle/>
          <a:p>
            <a:fld id="{07C99ADF-20A6-40EF-AAB9-F326D6E12C60}" type="slidenum">
              <a:rPr lang="fr-FR" smtClean="0"/>
              <a:t>‹N°›</a:t>
            </a:fld>
            <a:endParaRPr lang="fr-FR"/>
          </a:p>
        </p:txBody>
      </p:sp>
      <p:pic>
        <p:nvPicPr>
          <p:cNvPr id="25" name="Graphique 24">
            <a:extLst>
              <a:ext uri="{FF2B5EF4-FFF2-40B4-BE49-F238E27FC236}">
                <a16:creationId xmlns:a16="http://schemas.microsoft.com/office/drawing/2014/main" id="{0BE7EFDA-176E-45B6-896B-A98F6FB9973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295518" y="309561"/>
            <a:ext cx="1554994" cy="1773239"/>
          </a:xfrm>
          <a:prstGeom prst="rect">
            <a:avLst/>
          </a:prstGeom>
        </p:spPr>
      </p:pic>
    </p:spTree>
    <p:extLst>
      <p:ext uri="{BB962C8B-B14F-4D97-AF65-F5344CB8AC3E}">
        <p14:creationId xmlns:p14="http://schemas.microsoft.com/office/powerpoint/2010/main" val="313176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87E2E71-B4D5-4161-8E8F-4CE1E8EAC901}"/>
              </a:ext>
            </a:extLst>
          </p:cNvPr>
          <p:cNvSpPr>
            <a:spLocks noGrp="1"/>
          </p:cNvSpPr>
          <p:nvPr>
            <p:ph type="dt" sz="half" idx="10"/>
          </p:nvPr>
        </p:nvSpPr>
        <p:spPr/>
        <p:txBody>
          <a:bodyPr/>
          <a:lstStyle/>
          <a:p>
            <a:fld id="{FB25E1FC-3DE7-4AB2-ABE2-142B6DEDDFCD}" type="datetime1">
              <a:rPr lang="fr-FR" smtClean="0"/>
              <a:t>08/03/2021</a:t>
            </a:fld>
            <a:endParaRPr lang="fr-FR"/>
          </a:p>
        </p:txBody>
      </p:sp>
      <p:sp>
        <p:nvSpPr>
          <p:cNvPr id="3" name="Espace réservé du pied de page 2">
            <a:extLst>
              <a:ext uri="{FF2B5EF4-FFF2-40B4-BE49-F238E27FC236}">
                <a16:creationId xmlns:a16="http://schemas.microsoft.com/office/drawing/2014/main" id="{6994512E-A4E3-432B-A9AE-2D9B5183289B}"/>
              </a:ext>
            </a:extLst>
          </p:cNvPr>
          <p:cNvSpPr>
            <a:spLocks noGrp="1"/>
          </p:cNvSpPr>
          <p:nvPr>
            <p:ph type="ftr" sz="quarter" idx="11"/>
          </p:nvPr>
        </p:nvSpPr>
        <p:spPr/>
        <p:txBody>
          <a:bodyPr/>
          <a:lstStyle/>
          <a:p>
            <a:r>
              <a:rPr lang="fr-FR"/>
              <a:t>Intitulé de la direction/service</a:t>
            </a:r>
          </a:p>
        </p:txBody>
      </p:sp>
      <p:sp>
        <p:nvSpPr>
          <p:cNvPr id="4" name="Espace réservé du numéro de diapositive 3">
            <a:extLst>
              <a:ext uri="{FF2B5EF4-FFF2-40B4-BE49-F238E27FC236}">
                <a16:creationId xmlns:a16="http://schemas.microsoft.com/office/drawing/2014/main" id="{7E40B0F5-2DD9-489D-817B-987E0AFC3619}"/>
              </a:ext>
            </a:extLst>
          </p:cNvPr>
          <p:cNvSpPr>
            <a:spLocks noGrp="1"/>
          </p:cNvSpPr>
          <p:nvPr>
            <p:ph type="sldNum" sz="quarter" idx="12"/>
          </p:nvPr>
        </p:nvSpPr>
        <p:spPr/>
        <p:txBody>
          <a:bodyPr/>
          <a:lstStyle/>
          <a:p>
            <a:fld id="{07C99ADF-20A6-40EF-AAB9-F326D6E12C60}" type="slidenum">
              <a:rPr lang="fr-FR" smtClean="0"/>
              <a:t>‹N°›</a:t>
            </a:fld>
            <a:endParaRPr lang="fr-FR"/>
          </a:p>
        </p:txBody>
      </p:sp>
      <p:cxnSp>
        <p:nvCxnSpPr>
          <p:cNvPr id="5" name="Connecteur droit 4">
            <a:extLst>
              <a:ext uri="{FF2B5EF4-FFF2-40B4-BE49-F238E27FC236}">
                <a16:creationId xmlns:a16="http://schemas.microsoft.com/office/drawing/2014/main" id="{5F7133E1-F262-4F00-9CA0-BEAA2CA6BA19}"/>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65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conclusion">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63F8332E-96D7-4962-8D67-873DB7E88E0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6832" y="234637"/>
            <a:ext cx="4298373" cy="3894401"/>
          </a:xfrm>
          <a:prstGeom prst="rect">
            <a:avLst/>
          </a:prstGeom>
        </p:spPr>
      </p:pic>
      <p:pic>
        <p:nvPicPr>
          <p:cNvPr id="16" name="Graphique 15">
            <a:extLst>
              <a:ext uri="{FF2B5EF4-FFF2-40B4-BE49-F238E27FC236}">
                <a16:creationId xmlns:a16="http://schemas.microsoft.com/office/drawing/2014/main" id="{740748C0-9B94-4E16-844B-BFC559539FF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568872" y="522073"/>
            <a:ext cx="1847274" cy="2106542"/>
          </a:xfrm>
          <a:prstGeom prst="rect">
            <a:avLst/>
          </a:prstGeom>
        </p:spPr>
      </p:pic>
      <p:sp>
        <p:nvSpPr>
          <p:cNvPr id="17" name="Espace réservé du contenu 5">
            <a:extLst>
              <a:ext uri="{FF2B5EF4-FFF2-40B4-BE49-F238E27FC236}">
                <a16:creationId xmlns:a16="http://schemas.microsoft.com/office/drawing/2014/main" id="{7C173263-137C-4EFC-BD01-26F8DC39B5E7}"/>
              </a:ext>
            </a:extLst>
          </p:cNvPr>
          <p:cNvSpPr>
            <a:spLocks noGrp="1"/>
          </p:cNvSpPr>
          <p:nvPr>
            <p:ph sz="quarter" idx="4"/>
          </p:nvPr>
        </p:nvSpPr>
        <p:spPr>
          <a:xfrm>
            <a:off x="903961" y="4990810"/>
            <a:ext cx="3614277" cy="1500188"/>
          </a:xfrm>
        </p:spPr>
        <p:txBody>
          <a:bodyPr anchor="b"/>
          <a:lstStyle>
            <a:lvl1pPr marL="0" indent="0">
              <a:lnSpc>
                <a:spcPct val="100000"/>
              </a:lnSpc>
              <a:spcBef>
                <a:spcPts val="0"/>
              </a:spcBef>
              <a:spcAft>
                <a:spcPts val="1200"/>
              </a:spcAft>
              <a:buFont typeface="+mj-lt"/>
              <a:buNone/>
              <a:defRPr sz="1600" b="1"/>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Tree>
    <p:extLst>
      <p:ext uri="{BB962C8B-B14F-4D97-AF65-F5344CB8AC3E}">
        <p14:creationId xmlns:p14="http://schemas.microsoft.com/office/powerpoint/2010/main" val="2528476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27" name="Image 26">
            <a:extLst>
              <a:ext uri="{FF2B5EF4-FFF2-40B4-BE49-F238E27FC236}">
                <a16:creationId xmlns:a16="http://schemas.microsoft.com/office/drawing/2014/main" id="{06CE12A0-A835-40B2-93D9-54E4417B910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0714" y="215727"/>
            <a:ext cx="2165372" cy="1961865"/>
          </a:xfrm>
          <a:prstGeom prst="rect">
            <a:avLst/>
          </a:prstGeom>
        </p:spPr>
      </p:pic>
      <p:sp>
        <p:nvSpPr>
          <p:cNvPr id="2" name="Titre 1">
            <a:extLst>
              <a:ext uri="{FF2B5EF4-FFF2-40B4-BE49-F238E27FC236}">
                <a16:creationId xmlns:a16="http://schemas.microsoft.com/office/drawing/2014/main" id="{F51AF2CC-CA7A-4160-BCB8-EE1B7E4FB5C6}"/>
              </a:ext>
            </a:extLst>
          </p:cNvPr>
          <p:cNvSpPr>
            <a:spLocks noGrp="1"/>
          </p:cNvSpPr>
          <p:nvPr>
            <p:ph type="ctrTitle" hasCustomPrompt="1"/>
          </p:nvPr>
        </p:nvSpPr>
        <p:spPr>
          <a:xfrm>
            <a:off x="401542" y="3081866"/>
            <a:ext cx="11388902" cy="1253061"/>
          </a:xfrm>
        </p:spPr>
        <p:txBody>
          <a:bodyPr anchor="t">
            <a:normAutofit/>
          </a:bodyPr>
          <a:lstStyle>
            <a:lvl1pPr algn="l">
              <a:defRPr sz="4200" b="1"/>
            </a:lvl1pPr>
          </a:lstStyle>
          <a:p>
            <a:r>
              <a:rPr lang="fr-FR" dirty="0"/>
              <a:t>MODIFIEZ LE STYLE DU TITRE</a:t>
            </a:r>
          </a:p>
        </p:txBody>
      </p:sp>
      <p:sp>
        <p:nvSpPr>
          <p:cNvPr id="3" name="Sous-titre 2">
            <a:extLst>
              <a:ext uri="{FF2B5EF4-FFF2-40B4-BE49-F238E27FC236}">
                <a16:creationId xmlns:a16="http://schemas.microsoft.com/office/drawing/2014/main" id="{D89E80AB-5566-4154-891E-B4A2B914C05A}"/>
              </a:ext>
            </a:extLst>
          </p:cNvPr>
          <p:cNvSpPr>
            <a:spLocks noGrp="1"/>
          </p:cNvSpPr>
          <p:nvPr>
            <p:ph type="subTitle" idx="1"/>
          </p:nvPr>
        </p:nvSpPr>
        <p:spPr>
          <a:xfrm>
            <a:off x="401543" y="4559827"/>
            <a:ext cx="11388902" cy="462662"/>
          </a:xfrm>
        </p:spPr>
        <p:txBody>
          <a:bodyPr>
            <a:noAutofit/>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AD02B6FF-75EA-449F-A611-DB245605330A}"/>
              </a:ext>
            </a:extLst>
          </p:cNvPr>
          <p:cNvSpPr>
            <a:spLocks noGrp="1"/>
          </p:cNvSpPr>
          <p:nvPr>
            <p:ph type="dt" sz="half" idx="10"/>
          </p:nvPr>
        </p:nvSpPr>
        <p:spPr>
          <a:xfrm>
            <a:off x="10645422" y="6398170"/>
            <a:ext cx="1145036" cy="365125"/>
          </a:xfrm>
        </p:spPr>
        <p:txBody>
          <a:bodyPr/>
          <a:lstStyle/>
          <a:p>
            <a:fld id="{33433553-D0CE-4839-9B43-53BF64EE9B8E}" type="datetime1">
              <a:rPr lang="fr-FR" smtClean="0"/>
              <a:t>08/03/2021</a:t>
            </a:fld>
            <a:endParaRPr lang="fr-FR"/>
          </a:p>
        </p:txBody>
      </p:sp>
      <p:sp>
        <p:nvSpPr>
          <p:cNvPr id="5" name="Espace réservé du pied de page 4">
            <a:extLst>
              <a:ext uri="{FF2B5EF4-FFF2-40B4-BE49-F238E27FC236}">
                <a16:creationId xmlns:a16="http://schemas.microsoft.com/office/drawing/2014/main" id="{3866E786-3773-4911-80B4-D2313E6B9F49}"/>
              </a:ext>
            </a:extLst>
          </p:cNvPr>
          <p:cNvSpPr>
            <a:spLocks noGrp="1"/>
          </p:cNvSpPr>
          <p:nvPr>
            <p:ph type="ftr" sz="quarter" idx="11"/>
          </p:nvPr>
        </p:nvSpPr>
        <p:spPr>
          <a:xfrm>
            <a:off x="401542" y="6398170"/>
            <a:ext cx="4085550" cy="365125"/>
          </a:xfrm>
        </p:spPr>
        <p:txBody>
          <a:bodyPr/>
          <a:lstStyle/>
          <a:p>
            <a:r>
              <a:rPr lang="fr-FR"/>
              <a:t>Intitulé de la direction/service</a:t>
            </a:r>
          </a:p>
        </p:txBody>
      </p:sp>
      <p:sp>
        <p:nvSpPr>
          <p:cNvPr id="6" name="Espace réservé du numéro de diapositive 5">
            <a:extLst>
              <a:ext uri="{FF2B5EF4-FFF2-40B4-BE49-F238E27FC236}">
                <a16:creationId xmlns:a16="http://schemas.microsoft.com/office/drawing/2014/main" id="{3D2BFC73-3D1E-4F51-8954-158EBF717458}"/>
              </a:ext>
            </a:extLst>
          </p:cNvPr>
          <p:cNvSpPr>
            <a:spLocks noGrp="1"/>
          </p:cNvSpPr>
          <p:nvPr>
            <p:ph type="sldNum" sz="quarter" idx="12"/>
          </p:nvPr>
        </p:nvSpPr>
        <p:spPr>
          <a:xfrm>
            <a:off x="9550400" y="6398170"/>
            <a:ext cx="714828" cy="365125"/>
          </a:xfrm>
        </p:spPr>
        <p:txBody>
          <a:bodyPr/>
          <a:lstStyle/>
          <a:p>
            <a:fld id="{07C99ADF-20A6-40EF-AAB9-F326D6E12C60}" type="slidenum">
              <a:rPr lang="fr-FR" smtClean="0"/>
              <a:t>‹N°›</a:t>
            </a:fld>
            <a:endParaRPr lang="fr-FR"/>
          </a:p>
        </p:txBody>
      </p:sp>
      <p:pic>
        <p:nvPicPr>
          <p:cNvPr id="25" name="Graphique 24">
            <a:extLst>
              <a:ext uri="{FF2B5EF4-FFF2-40B4-BE49-F238E27FC236}">
                <a16:creationId xmlns:a16="http://schemas.microsoft.com/office/drawing/2014/main" id="{0BE7EFDA-176E-45B6-896B-A98F6FB9973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295518" y="309561"/>
            <a:ext cx="1554994" cy="1773239"/>
          </a:xfrm>
          <a:prstGeom prst="rect">
            <a:avLst/>
          </a:prstGeom>
        </p:spPr>
      </p:pic>
    </p:spTree>
    <p:extLst>
      <p:ext uri="{BB962C8B-B14F-4D97-AF65-F5344CB8AC3E}">
        <p14:creationId xmlns:p14="http://schemas.microsoft.com/office/powerpoint/2010/main" val="1372391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ED341190-8E81-4268-82D2-B1594B8521A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sp>
        <p:nvSpPr>
          <p:cNvPr id="2" name="Titre 1">
            <a:extLst>
              <a:ext uri="{FF2B5EF4-FFF2-40B4-BE49-F238E27FC236}">
                <a16:creationId xmlns:a16="http://schemas.microsoft.com/office/drawing/2014/main" id="{7173931D-BCE5-4DD6-837E-9093D81A36E0}"/>
              </a:ext>
            </a:extLst>
          </p:cNvPr>
          <p:cNvSpPr>
            <a:spLocks noGrp="1"/>
          </p:cNvSpPr>
          <p:nvPr>
            <p:ph type="title" hasCustomPrompt="1"/>
          </p:nvPr>
        </p:nvSpPr>
        <p:spPr>
          <a:xfrm>
            <a:off x="401542" y="1117735"/>
            <a:ext cx="11388916" cy="591425"/>
          </a:xfrm>
        </p:spPr>
        <p:txBody>
          <a:bodyPr>
            <a:noAutofit/>
          </a:bodyPr>
          <a:lstStyle>
            <a:lvl1pPr>
              <a:defRPr sz="3600"/>
            </a:lvl1pPr>
          </a:lstStyle>
          <a:p>
            <a:r>
              <a:rPr lang="fr-FR" dirty="0"/>
              <a:t>Sommaire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fld id="{16AC39D3-8513-452C-8CF8-A7790FBFBDCF}" type="datetime1">
              <a:rPr lang="fr-FR" smtClean="0"/>
              <a:t>08/03/2021</a:t>
            </a:fld>
            <a:endParaRPr lang="fr-FR"/>
          </a:p>
        </p:txBody>
      </p:sp>
      <p:sp>
        <p:nvSpPr>
          <p:cNvPr id="5" name="Espace réservé du pied de page 4">
            <a:extLst>
              <a:ext uri="{FF2B5EF4-FFF2-40B4-BE49-F238E27FC236}">
                <a16:creationId xmlns:a16="http://schemas.microsoft.com/office/drawing/2014/main" id="{985D1710-4FA1-4336-974E-07022CB92EC2}"/>
              </a:ext>
            </a:extLst>
          </p:cNvPr>
          <p:cNvSpPr>
            <a:spLocks noGrp="1"/>
          </p:cNvSpPr>
          <p:nvPr>
            <p:ph type="ftr" sz="quarter" idx="11"/>
          </p:nvPr>
        </p:nvSpPr>
        <p:spPr/>
        <p:txBody>
          <a:bodyPr/>
          <a:lstStyle/>
          <a:p>
            <a:r>
              <a:rPr lang="fr-FR"/>
              <a:t>Intitulé de la direction/service</a:t>
            </a:r>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20" name="Graphique 19">
            <a:extLst>
              <a:ext uri="{FF2B5EF4-FFF2-40B4-BE49-F238E27FC236}">
                <a16:creationId xmlns:a16="http://schemas.microsoft.com/office/drawing/2014/main" id="{1071578E-28D3-4579-8A85-74823C1E6D6E}"/>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cxnSp>
        <p:nvCxnSpPr>
          <p:cNvPr id="22" name="Connecteur droit 21">
            <a:extLst>
              <a:ext uri="{FF2B5EF4-FFF2-40B4-BE49-F238E27FC236}">
                <a16:creationId xmlns:a16="http://schemas.microsoft.com/office/drawing/2014/main" id="{FC36484D-BB1A-474C-B0F5-C8D0C79DA0C4}"/>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space réservé du contenu 5">
            <a:extLst>
              <a:ext uri="{FF2B5EF4-FFF2-40B4-BE49-F238E27FC236}">
                <a16:creationId xmlns:a16="http://schemas.microsoft.com/office/drawing/2014/main" id="{4192D36F-A845-4959-8B50-FB78F7C2E55A}"/>
              </a:ext>
            </a:extLst>
          </p:cNvPr>
          <p:cNvSpPr>
            <a:spLocks noGrp="1"/>
          </p:cNvSpPr>
          <p:nvPr>
            <p:ph sz="quarter" idx="4"/>
          </p:nvPr>
        </p:nvSpPr>
        <p:spPr>
          <a:xfrm>
            <a:off x="401541"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dirty="0"/>
              <a:t>Cliquez pour modifier les styles du texte du masque</a:t>
            </a:r>
          </a:p>
          <a:p>
            <a:pPr lvl="1"/>
            <a:r>
              <a:rPr lang="fr-FR" dirty="0"/>
              <a:t>Deuxième niveau</a:t>
            </a:r>
          </a:p>
        </p:txBody>
      </p:sp>
      <p:sp>
        <p:nvSpPr>
          <p:cNvPr id="28" name="Espace réservé du contenu 5">
            <a:extLst>
              <a:ext uri="{FF2B5EF4-FFF2-40B4-BE49-F238E27FC236}">
                <a16:creationId xmlns:a16="http://schemas.microsoft.com/office/drawing/2014/main" id="{017122FA-9593-403F-B7CA-7E0389A65ED1}"/>
              </a:ext>
            </a:extLst>
          </p:cNvPr>
          <p:cNvSpPr>
            <a:spLocks noGrp="1"/>
          </p:cNvSpPr>
          <p:nvPr>
            <p:ph sz="quarter" idx="13"/>
          </p:nvPr>
        </p:nvSpPr>
        <p:spPr>
          <a:xfrm>
            <a:off x="4288861"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dirty="0"/>
              <a:t>Cliquez pour modifier les styles du texte du masque</a:t>
            </a:r>
          </a:p>
          <a:p>
            <a:pPr lvl="1"/>
            <a:r>
              <a:rPr lang="fr-FR" dirty="0"/>
              <a:t>Deuxième niveau</a:t>
            </a:r>
          </a:p>
        </p:txBody>
      </p:sp>
      <p:sp>
        <p:nvSpPr>
          <p:cNvPr id="29" name="Espace réservé du contenu 5">
            <a:extLst>
              <a:ext uri="{FF2B5EF4-FFF2-40B4-BE49-F238E27FC236}">
                <a16:creationId xmlns:a16="http://schemas.microsoft.com/office/drawing/2014/main" id="{2FAA6C87-BB8A-4CEF-8DE6-64CB5B6C02FE}"/>
              </a:ext>
            </a:extLst>
          </p:cNvPr>
          <p:cNvSpPr>
            <a:spLocks noGrp="1"/>
          </p:cNvSpPr>
          <p:nvPr>
            <p:ph sz="quarter" idx="14"/>
          </p:nvPr>
        </p:nvSpPr>
        <p:spPr>
          <a:xfrm>
            <a:off x="8170230"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3989983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calaire parti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3931D-BCE5-4DD6-837E-9093D81A36E0}"/>
              </a:ext>
            </a:extLst>
          </p:cNvPr>
          <p:cNvSpPr>
            <a:spLocks noGrp="1"/>
          </p:cNvSpPr>
          <p:nvPr>
            <p:ph type="title"/>
          </p:nvPr>
        </p:nvSpPr>
        <p:spPr>
          <a:xfrm>
            <a:off x="401542" y="2766218"/>
            <a:ext cx="11388916" cy="1325563"/>
          </a:xfrm>
        </p:spPr>
        <p:txBody>
          <a:bodyPr/>
          <a:lstStyle/>
          <a:p>
            <a:r>
              <a:rPr lang="fr-FR"/>
              <a:t>Modifiez le style du titre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fld id="{C733CFD2-3B22-41BC-8B36-815F6682AD7E}" type="datetime1">
              <a:rPr lang="fr-FR" smtClean="0"/>
              <a:t>08/03/2021</a:t>
            </a:fld>
            <a:endParaRPr lang="fr-FR"/>
          </a:p>
        </p:txBody>
      </p:sp>
      <p:sp>
        <p:nvSpPr>
          <p:cNvPr id="5" name="Espace réservé du pied de page 4">
            <a:extLst>
              <a:ext uri="{FF2B5EF4-FFF2-40B4-BE49-F238E27FC236}">
                <a16:creationId xmlns:a16="http://schemas.microsoft.com/office/drawing/2014/main" id="{985D1710-4FA1-4336-974E-07022CB92EC2}"/>
              </a:ext>
            </a:extLst>
          </p:cNvPr>
          <p:cNvSpPr>
            <a:spLocks noGrp="1"/>
          </p:cNvSpPr>
          <p:nvPr>
            <p:ph type="ftr" sz="quarter" idx="11"/>
          </p:nvPr>
        </p:nvSpPr>
        <p:spPr/>
        <p:txBody>
          <a:bodyPr/>
          <a:lstStyle/>
          <a:p>
            <a:r>
              <a:rPr lang="fr-FR"/>
              <a:t>Intitulé de la direction/service</a:t>
            </a:r>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0" name="Image 9">
            <a:extLst>
              <a:ext uri="{FF2B5EF4-FFF2-40B4-BE49-F238E27FC236}">
                <a16:creationId xmlns:a16="http://schemas.microsoft.com/office/drawing/2014/main" id="{DE228966-DD17-49F9-B9BC-484B5A4B395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1" name="Graphique 10">
            <a:extLst>
              <a:ext uri="{FF2B5EF4-FFF2-40B4-BE49-F238E27FC236}">
                <a16:creationId xmlns:a16="http://schemas.microsoft.com/office/drawing/2014/main" id="{CC795930-16B5-40AC-A53B-DB23FCE08B29}"/>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7F1165D-0DBB-4343-96DD-6E8FA9F6076A}"/>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pour une image  13">
            <a:extLst>
              <a:ext uri="{FF2B5EF4-FFF2-40B4-BE49-F238E27FC236}">
                <a16:creationId xmlns:a16="http://schemas.microsoft.com/office/drawing/2014/main" id="{B0B57733-763C-45E9-9A99-1B7E912A7B88}"/>
              </a:ext>
            </a:extLst>
          </p:cNvPr>
          <p:cNvSpPr>
            <a:spLocks noGrp="1"/>
          </p:cNvSpPr>
          <p:nvPr>
            <p:ph type="pic" sz="quarter" idx="13"/>
          </p:nvPr>
        </p:nvSpPr>
        <p:spPr>
          <a:xfrm>
            <a:off x="1" y="969963"/>
            <a:ext cx="12192000" cy="5356225"/>
          </a:xfrm>
        </p:spPr>
        <p:txBody>
          <a:bodyPr/>
          <a:lstStyle/>
          <a:p>
            <a:endParaRPr lang="fr-FR" dirty="0"/>
          </a:p>
        </p:txBody>
      </p:sp>
    </p:spTree>
    <p:extLst>
      <p:ext uri="{BB962C8B-B14F-4D97-AF65-F5344CB8AC3E}">
        <p14:creationId xmlns:p14="http://schemas.microsoft.com/office/powerpoint/2010/main" val="2061319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contenus 1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dirty="0"/>
              <a:t>Modifiez le style du titre</a:t>
            </a:r>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3E873AE1-5950-4748-95FC-98A910B14992}" type="datetime1">
              <a:rPr lang="fr-FR" smtClean="0"/>
              <a:t>08/03/2021</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grpSp>
        <p:nvGrpSpPr>
          <p:cNvPr id="3" name="Groupe 2"/>
          <p:cNvGrpSpPr/>
          <p:nvPr userDrawn="1"/>
        </p:nvGrpSpPr>
        <p:grpSpPr>
          <a:xfrm>
            <a:off x="425997" y="130728"/>
            <a:ext cx="1585257" cy="648955"/>
            <a:chOff x="425997" y="130728"/>
            <a:chExt cx="1585257" cy="648955"/>
          </a:xfrm>
        </p:grpSpPr>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grpSp>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11388916"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14" name="Espace réservé du contenu 5">
            <a:extLst>
              <a:ext uri="{FF2B5EF4-FFF2-40B4-BE49-F238E27FC236}">
                <a16:creationId xmlns:a16="http://schemas.microsoft.com/office/drawing/2014/main" id="{F4446820-0AA1-4B7F-9CDE-D21DCFF984C4}"/>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Tree>
    <p:extLst>
      <p:ext uri="{BB962C8B-B14F-4D97-AF65-F5344CB8AC3E}">
        <p14:creationId xmlns:p14="http://schemas.microsoft.com/office/powerpoint/2010/main" val="2658435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contenus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dirty="0"/>
              <a:t>Modifiez le style du titre</a:t>
            </a:r>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AC74B510-252F-4777-A78B-388D2B86BA2F}" type="datetime1">
              <a:rPr lang="fr-FR" smtClean="0"/>
              <a:t>08/03/2021</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6262258"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14" name="Espace réservé du contenu 5">
            <a:extLst>
              <a:ext uri="{FF2B5EF4-FFF2-40B4-BE49-F238E27FC236}">
                <a16:creationId xmlns:a16="http://schemas.microsoft.com/office/drawing/2014/main" id="{CB1A86F2-2898-4FF9-BBB1-4866847F538C}"/>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Tree>
    <p:extLst>
      <p:ext uri="{BB962C8B-B14F-4D97-AF65-F5344CB8AC3E}">
        <p14:creationId xmlns:p14="http://schemas.microsoft.com/office/powerpoint/2010/main" val="1462246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contenus 3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dirty="0"/>
              <a:t>Modifiez le style du titre</a:t>
            </a:r>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2EDAE380-707A-4B17-810D-A4D3F1C1ABAA}" type="datetime1">
              <a:rPr lang="fr-FR" smtClean="0"/>
              <a:t>08/03/2021</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428886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21" name="Espace réservé du contenu 5">
            <a:extLst>
              <a:ext uri="{FF2B5EF4-FFF2-40B4-BE49-F238E27FC236}">
                <a16:creationId xmlns:a16="http://schemas.microsoft.com/office/drawing/2014/main" id="{BF48DBAD-980E-4784-AD80-364655C5376A}"/>
              </a:ext>
            </a:extLst>
          </p:cNvPr>
          <p:cNvSpPr>
            <a:spLocks noGrp="1"/>
          </p:cNvSpPr>
          <p:nvPr>
            <p:ph sz="quarter" idx="14"/>
          </p:nvPr>
        </p:nvSpPr>
        <p:spPr>
          <a:xfrm>
            <a:off x="8170230"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33" name="Espace réservé du contenu 5">
            <a:extLst>
              <a:ext uri="{FF2B5EF4-FFF2-40B4-BE49-F238E27FC236}">
                <a16:creationId xmlns:a16="http://schemas.microsoft.com/office/drawing/2014/main" id="{04DDA3B4-0E27-46BA-92BD-3D9E90A5EC6E}"/>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Tree>
    <p:extLst>
      <p:ext uri="{BB962C8B-B14F-4D97-AF65-F5344CB8AC3E}">
        <p14:creationId xmlns:p14="http://schemas.microsoft.com/office/powerpoint/2010/main" val="1015386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contenus 1 colonne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dirty="0"/>
              <a:t>Modifiez le style du titre</a:t>
            </a:r>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3E873AE1-5950-4748-95FC-98A910B14992}" type="datetime1">
              <a:rPr lang="fr-FR" smtClean="0"/>
              <a:t>08/03/2021</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11388916"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14" name="Espace réservé du contenu 5">
            <a:extLst>
              <a:ext uri="{FF2B5EF4-FFF2-40B4-BE49-F238E27FC236}">
                <a16:creationId xmlns:a16="http://schemas.microsoft.com/office/drawing/2014/main" id="{F4446820-0AA1-4B7F-9CDE-D21DCFF984C4}"/>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Tree>
    <p:extLst>
      <p:ext uri="{BB962C8B-B14F-4D97-AF65-F5344CB8AC3E}">
        <p14:creationId xmlns:p14="http://schemas.microsoft.com/office/powerpoint/2010/main" val="2520960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contenus 2 colonnes vi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dirty="0"/>
              <a:t>Modifiez le style du titre</a:t>
            </a:r>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AC74B510-252F-4777-A78B-388D2B86BA2F}" type="datetime1">
              <a:rPr lang="fr-FR" smtClean="0"/>
              <a:t>08/03/2021</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6262258"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14" name="Espace réservé du contenu 5">
            <a:extLst>
              <a:ext uri="{FF2B5EF4-FFF2-40B4-BE49-F238E27FC236}">
                <a16:creationId xmlns:a16="http://schemas.microsoft.com/office/drawing/2014/main" id="{CB1A86F2-2898-4FF9-BBB1-4866847F538C}"/>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Tree>
    <p:extLst>
      <p:ext uri="{BB962C8B-B14F-4D97-AF65-F5344CB8AC3E}">
        <p14:creationId xmlns:p14="http://schemas.microsoft.com/office/powerpoint/2010/main" val="298130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ED341190-8E81-4268-82D2-B1594B8521A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sp>
        <p:nvSpPr>
          <p:cNvPr id="2" name="Titre 1">
            <a:extLst>
              <a:ext uri="{FF2B5EF4-FFF2-40B4-BE49-F238E27FC236}">
                <a16:creationId xmlns:a16="http://schemas.microsoft.com/office/drawing/2014/main" id="{7173931D-BCE5-4DD6-837E-9093D81A36E0}"/>
              </a:ext>
            </a:extLst>
          </p:cNvPr>
          <p:cNvSpPr>
            <a:spLocks noGrp="1"/>
          </p:cNvSpPr>
          <p:nvPr>
            <p:ph type="title" hasCustomPrompt="1"/>
          </p:nvPr>
        </p:nvSpPr>
        <p:spPr>
          <a:xfrm>
            <a:off x="401542" y="1117735"/>
            <a:ext cx="11388916" cy="591425"/>
          </a:xfrm>
        </p:spPr>
        <p:txBody>
          <a:bodyPr>
            <a:noAutofit/>
          </a:bodyPr>
          <a:lstStyle>
            <a:lvl1pPr>
              <a:defRPr sz="3600"/>
            </a:lvl1pPr>
          </a:lstStyle>
          <a:p>
            <a:r>
              <a:rPr lang="fr-FR" dirty="0"/>
              <a:t>Sommaire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fld id="{16AC39D3-8513-452C-8CF8-A7790FBFBDCF}" type="datetime1">
              <a:rPr lang="fr-FR" smtClean="0"/>
              <a:t>08/03/2021</a:t>
            </a:fld>
            <a:endParaRPr lang="fr-FR"/>
          </a:p>
        </p:txBody>
      </p:sp>
      <p:sp>
        <p:nvSpPr>
          <p:cNvPr id="5" name="Espace réservé du pied de page 4">
            <a:extLst>
              <a:ext uri="{FF2B5EF4-FFF2-40B4-BE49-F238E27FC236}">
                <a16:creationId xmlns:a16="http://schemas.microsoft.com/office/drawing/2014/main" id="{985D1710-4FA1-4336-974E-07022CB92EC2}"/>
              </a:ext>
            </a:extLst>
          </p:cNvPr>
          <p:cNvSpPr>
            <a:spLocks noGrp="1"/>
          </p:cNvSpPr>
          <p:nvPr>
            <p:ph type="ftr" sz="quarter" idx="11"/>
          </p:nvPr>
        </p:nvSpPr>
        <p:spPr/>
        <p:txBody>
          <a:bodyPr/>
          <a:lstStyle/>
          <a:p>
            <a:r>
              <a:rPr lang="fr-FR"/>
              <a:t>Intitulé de la direction/service</a:t>
            </a:r>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20" name="Graphique 19">
            <a:extLst>
              <a:ext uri="{FF2B5EF4-FFF2-40B4-BE49-F238E27FC236}">
                <a16:creationId xmlns:a16="http://schemas.microsoft.com/office/drawing/2014/main" id="{1071578E-28D3-4579-8A85-74823C1E6D6E}"/>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cxnSp>
        <p:nvCxnSpPr>
          <p:cNvPr id="22" name="Connecteur droit 21">
            <a:extLst>
              <a:ext uri="{FF2B5EF4-FFF2-40B4-BE49-F238E27FC236}">
                <a16:creationId xmlns:a16="http://schemas.microsoft.com/office/drawing/2014/main" id="{FC36484D-BB1A-474C-B0F5-C8D0C79DA0C4}"/>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space réservé du contenu 5">
            <a:extLst>
              <a:ext uri="{FF2B5EF4-FFF2-40B4-BE49-F238E27FC236}">
                <a16:creationId xmlns:a16="http://schemas.microsoft.com/office/drawing/2014/main" id="{4192D36F-A845-4959-8B50-FB78F7C2E55A}"/>
              </a:ext>
            </a:extLst>
          </p:cNvPr>
          <p:cNvSpPr>
            <a:spLocks noGrp="1"/>
          </p:cNvSpPr>
          <p:nvPr>
            <p:ph sz="quarter" idx="4"/>
          </p:nvPr>
        </p:nvSpPr>
        <p:spPr>
          <a:xfrm>
            <a:off x="401541"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dirty="0"/>
              <a:t>Cliquez pour modifier les styles du texte du masque</a:t>
            </a:r>
          </a:p>
          <a:p>
            <a:pPr lvl="1"/>
            <a:r>
              <a:rPr lang="fr-FR" dirty="0"/>
              <a:t>Deuxième niveau</a:t>
            </a:r>
          </a:p>
        </p:txBody>
      </p:sp>
      <p:sp>
        <p:nvSpPr>
          <p:cNvPr id="28" name="Espace réservé du contenu 5">
            <a:extLst>
              <a:ext uri="{FF2B5EF4-FFF2-40B4-BE49-F238E27FC236}">
                <a16:creationId xmlns:a16="http://schemas.microsoft.com/office/drawing/2014/main" id="{017122FA-9593-403F-B7CA-7E0389A65ED1}"/>
              </a:ext>
            </a:extLst>
          </p:cNvPr>
          <p:cNvSpPr>
            <a:spLocks noGrp="1"/>
          </p:cNvSpPr>
          <p:nvPr>
            <p:ph sz="quarter" idx="13"/>
          </p:nvPr>
        </p:nvSpPr>
        <p:spPr>
          <a:xfrm>
            <a:off x="4288861"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dirty="0"/>
              <a:t>Cliquez pour modifier les styles du texte du masque</a:t>
            </a:r>
          </a:p>
          <a:p>
            <a:pPr lvl="1"/>
            <a:r>
              <a:rPr lang="fr-FR" dirty="0"/>
              <a:t>Deuxième niveau</a:t>
            </a:r>
          </a:p>
        </p:txBody>
      </p:sp>
      <p:sp>
        <p:nvSpPr>
          <p:cNvPr id="29" name="Espace réservé du contenu 5">
            <a:extLst>
              <a:ext uri="{FF2B5EF4-FFF2-40B4-BE49-F238E27FC236}">
                <a16:creationId xmlns:a16="http://schemas.microsoft.com/office/drawing/2014/main" id="{2FAA6C87-BB8A-4CEF-8DE6-64CB5B6C02FE}"/>
              </a:ext>
            </a:extLst>
          </p:cNvPr>
          <p:cNvSpPr>
            <a:spLocks noGrp="1"/>
          </p:cNvSpPr>
          <p:nvPr>
            <p:ph sz="quarter" idx="14"/>
          </p:nvPr>
        </p:nvSpPr>
        <p:spPr>
          <a:xfrm>
            <a:off x="8170230"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3831057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contenus 3 colonnes vi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dirty="0"/>
              <a:t>Modifiez le style du titre</a:t>
            </a:r>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2EDAE380-707A-4B17-810D-A4D3F1C1ABAA}" type="datetime1">
              <a:rPr lang="fr-FR" smtClean="0"/>
              <a:t>08/03/2021</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428886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21" name="Espace réservé du contenu 5">
            <a:extLst>
              <a:ext uri="{FF2B5EF4-FFF2-40B4-BE49-F238E27FC236}">
                <a16:creationId xmlns:a16="http://schemas.microsoft.com/office/drawing/2014/main" id="{BF48DBAD-980E-4784-AD80-364655C5376A}"/>
              </a:ext>
            </a:extLst>
          </p:cNvPr>
          <p:cNvSpPr>
            <a:spLocks noGrp="1"/>
          </p:cNvSpPr>
          <p:nvPr>
            <p:ph sz="quarter" idx="14"/>
          </p:nvPr>
        </p:nvSpPr>
        <p:spPr>
          <a:xfrm>
            <a:off x="8170230"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33" name="Espace réservé du contenu 5">
            <a:extLst>
              <a:ext uri="{FF2B5EF4-FFF2-40B4-BE49-F238E27FC236}">
                <a16:creationId xmlns:a16="http://schemas.microsoft.com/office/drawing/2014/main" id="{04DDA3B4-0E27-46BA-92BD-3D9E90A5EC6E}"/>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Tree>
    <p:extLst>
      <p:ext uri="{BB962C8B-B14F-4D97-AF65-F5344CB8AC3E}">
        <p14:creationId xmlns:p14="http://schemas.microsoft.com/office/powerpoint/2010/main" val="1518262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87E2E71-B4D5-4161-8E8F-4CE1E8EAC901}"/>
              </a:ext>
            </a:extLst>
          </p:cNvPr>
          <p:cNvSpPr>
            <a:spLocks noGrp="1"/>
          </p:cNvSpPr>
          <p:nvPr>
            <p:ph type="dt" sz="half" idx="10"/>
          </p:nvPr>
        </p:nvSpPr>
        <p:spPr/>
        <p:txBody>
          <a:bodyPr/>
          <a:lstStyle/>
          <a:p>
            <a:fld id="{FB25E1FC-3DE7-4AB2-ABE2-142B6DEDDFCD}" type="datetime1">
              <a:rPr lang="fr-FR" smtClean="0"/>
              <a:t>08/03/2021</a:t>
            </a:fld>
            <a:endParaRPr lang="fr-FR"/>
          </a:p>
        </p:txBody>
      </p:sp>
      <p:sp>
        <p:nvSpPr>
          <p:cNvPr id="3" name="Espace réservé du pied de page 2">
            <a:extLst>
              <a:ext uri="{FF2B5EF4-FFF2-40B4-BE49-F238E27FC236}">
                <a16:creationId xmlns:a16="http://schemas.microsoft.com/office/drawing/2014/main" id="{6994512E-A4E3-432B-A9AE-2D9B5183289B}"/>
              </a:ext>
            </a:extLst>
          </p:cNvPr>
          <p:cNvSpPr>
            <a:spLocks noGrp="1"/>
          </p:cNvSpPr>
          <p:nvPr>
            <p:ph type="ftr" sz="quarter" idx="11"/>
          </p:nvPr>
        </p:nvSpPr>
        <p:spPr/>
        <p:txBody>
          <a:bodyPr/>
          <a:lstStyle/>
          <a:p>
            <a:r>
              <a:rPr lang="fr-FR"/>
              <a:t>Intitulé de la direction/service</a:t>
            </a:r>
          </a:p>
        </p:txBody>
      </p:sp>
      <p:sp>
        <p:nvSpPr>
          <p:cNvPr id="4" name="Espace réservé du numéro de diapositive 3">
            <a:extLst>
              <a:ext uri="{FF2B5EF4-FFF2-40B4-BE49-F238E27FC236}">
                <a16:creationId xmlns:a16="http://schemas.microsoft.com/office/drawing/2014/main" id="{7E40B0F5-2DD9-489D-817B-987E0AFC3619}"/>
              </a:ext>
            </a:extLst>
          </p:cNvPr>
          <p:cNvSpPr>
            <a:spLocks noGrp="1"/>
          </p:cNvSpPr>
          <p:nvPr>
            <p:ph type="sldNum" sz="quarter" idx="12"/>
          </p:nvPr>
        </p:nvSpPr>
        <p:spPr/>
        <p:txBody>
          <a:bodyPr/>
          <a:lstStyle/>
          <a:p>
            <a:fld id="{07C99ADF-20A6-40EF-AAB9-F326D6E12C60}" type="slidenum">
              <a:rPr lang="fr-FR" smtClean="0"/>
              <a:t>‹N°›</a:t>
            </a:fld>
            <a:endParaRPr lang="fr-FR"/>
          </a:p>
        </p:txBody>
      </p:sp>
      <p:cxnSp>
        <p:nvCxnSpPr>
          <p:cNvPr id="5" name="Connecteur droit 4">
            <a:extLst>
              <a:ext uri="{FF2B5EF4-FFF2-40B4-BE49-F238E27FC236}">
                <a16:creationId xmlns:a16="http://schemas.microsoft.com/office/drawing/2014/main" id="{5F7133E1-F262-4F00-9CA0-BEAA2CA6BA19}"/>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036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conclusion">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63F8332E-96D7-4962-8D67-873DB7E88E0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6832" y="234637"/>
            <a:ext cx="4298373" cy="3894401"/>
          </a:xfrm>
          <a:prstGeom prst="rect">
            <a:avLst/>
          </a:prstGeom>
        </p:spPr>
      </p:pic>
      <p:pic>
        <p:nvPicPr>
          <p:cNvPr id="16" name="Graphique 15">
            <a:extLst>
              <a:ext uri="{FF2B5EF4-FFF2-40B4-BE49-F238E27FC236}">
                <a16:creationId xmlns:a16="http://schemas.microsoft.com/office/drawing/2014/main" id="{740748C0-9B94-4E16-844B-BFC559539FF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568872" y="522073"/>
            <a:ext cx="1847274" cy="2106542"/>
          </a:xfrm>
          <a:prstGeom prst="rect">
            <a:avLst/>
          </a:prstGeom>
        </p:spPr>
      </p:pic>
      <p:sp>
        <p:nvSpPr>
          <p:cNvPr id="17" name="Espace réservé du contenu 5">
            <a:extLst>
              <a:ext uri="{FF2B5EF4-FFF2-40B4-BE49-F238E27FC236}">
                <a16:creationId xmlns:a16="http://schemas.microsoft.com/office/drawing/2014/main" id="{7C173263-137C-4EFC-BD01-26F8DC39B5E7}"/>
              </a:ext>
            </a:extLst>
          </p:cNvPr>
          <p:cNvSpPr>
            <a:spLocks noGrp="1"/>
          </p:cNvSpPr>
          <p:nvPr>
            <p:ph sz="quarter" idx="4"/>
          </p:nvPr>
        </p:nvSpPr>
        <p:spPr>
          <a:xfrm>
            <a:off x="903961" y="4990810"/>
            <a:ext cx="3614277" cy="1500188"/>
          </a:xfrm>
        </p:spPr>
        <p:txBody>
          <a:bodyPr anchor="b"/>
          <a:lstStyle>
            <a:lvl1pPr marL="0" indent="0">
              <a:lnSpc>
                <a:spcPct val="100000"/>
              </a:lnSpc>
              <a:spcBef>
                <a:spcPts val="0"/>
              </a:spcBef>
              <a:spcAft>
                <a:spcPts val="1200"/>
              </a:spcAft>
              <a:buFont typeface="+mj-lt"/>
              <a:buNone/>
              <a:defRPr sz="1600" b="1"/>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Tree>
    <p:extLst>
      <p:ext uri="{BB962C8B-B14F-4D97-AF65-F5344CB8AC3E}">
        <p14:creationId xmlns:p14="http://schemas.microsoft.com/office/powerpoint/2010/main" val="398691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calaire parti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3931D-BCE5-4DD6-837E-9093D81A36E0}"/>
              </a:ext>
            </a:extLst>
          </p:cNvPr>
          <p:cNvSpPr>
            <a:spLocks noGrp="1"/>
          </p:cNvSpPr>
          <p:nvPr>
            <p:ph type="title"/>
          </p:nvPr>
        </p:nvSpPr>
        <p:spPr>
          <a:xfrm>
            <a:off x="401542" y="2766218"/>
            <a:ext cx="11388916" cy="1325563"/>
          </a:xfrm>
        </p:spPr>
        <p:txBody>
          <a:bodyPr/>
          <a:lstStyle/>
          <a:p>
            <a:r>
              <a:rPr lang="fr-FR"/>
              <a:t>Modifiez le style du titre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fld id="{C733CFD2-3B22-41BC-8B36-815F6682AD7E}" type="datetime1">
              <a:rPr lang="fr-FR" smtClean="0"/>
              <a:t>08/03/2021</a:t>
            </a:fld>
            <a:endParaRPr lang="fr-FR"/>
          </a:p>
        </p:txBody>
      </p:sp>
      <p:sp>
        <p:nvSpPr>
          <p:cNvPr id="5" name="Espace réservé du pied de page 4">
            <a:extLst>
              <a:ext uri="{FF2B5EF4-FFF2-40B4-BE49-F238E27FC236}">
                <a16:creationId xmlns:a16="http://schemas.microsoft.com/office/drawing/2014/main" id="{985D1710-4FA1-4336-974E-07022CB92EC2}"/>
              </a:ext>
            </a:extLst>
          </p:cNvPr>
          <p:cNvSpPr>
            <a:spLocks noGrp="1"/>
          </p:cNvSpPr>
          <p:nvPr>
            <p:ph type="ftr" sz="quarter" idx="11"/>
          </p:nvPr>
        </p:nvSpPr>
        <p:spPr/>
        <p:txBody>
          <a:bodyPr/>
          <a:lstStyle/>
          <a:p>
            <a:r>
              <a:rPr lang="fr-FR"/>
              <a:t>Intitulé de la direction/service</a:t>
            </a:r>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0" name="Image 9">
            <a:extLst>
              <a:ext uri="{FF2B5EF4-FFF2-40B4-BE49-F238E27FC236}">
                <a16:creationId xmlns:a16="http://schemas.microsoft.com/office/drawing/2014/main" id="{DE228966-DD17-49F9-B9BC-484B5A4B395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1" name="Graphique 10">
            <a:extLst>
              <a:ext uri="{FF2B5EF4-FFF2-40B4-BE49-F238E27FC236}">
                <a16:creationId xmlns:a16="http://schemas.microsoft.com/office/drawing/2014/main" id="{CC795930-16B5-40AC-A53B-DB23FCE08B29}"/>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7F1165D-0DBB-4343-96DD-6E8FA9F6076A}"/>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pour une image  13">
            <a:extLst>
              <a:ext uri="{FF2B5EF4-FFF2-40B4-BE49-F238E27FC236}">
                <a16:creationId xmlns:a16="http://schemas.microsoft.com/office/drawing/2014/main" id="{B0B57733-763C-45E9-9A99-1B7E912A7B88}"/>
              </a:ext>
            </a:extLst>
          </p:cNvPr>
          <p:cNvSpPr>
            <a:spLocks noGrp="1"/>
          </p:cNvSpPr>
          <p:nvPr>
            <p:ph type="pic" sz="quarter" idx="13"/>
          </p:nvPr>
        </p:nvSpPr>
        <p:spPr>
          <a:xfrm>
            <a:off x="1" y="969963"/>
            <a:ext cx="12192000" cy="5356225"/>
          </a:xfrm>
        </p:spPr>
        <p:txBody>
          <a:bodyPr/>
          <a:lstStyle/>
          <a:p>
            <a:endParaRPr lang="fr-FR" dirty="0"/>
          </a:p>
        </p:txBody>
      </p:sp>
    </p:spTree>
    <p:extLst>
      <p:ext uri="{BB962C8B-B14F-4D97-AF65-F5344CB8AC3E}">
        <p14:creationId xmlns:p14="http://schemas.microsoft.com/office/powerpoint/2010/main" val="268717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contenus 1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dirty="0"/>
              <a:t>Modifiez le style du titre</a:t>
            </a:r>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3E873AE1-5950-4748-95FC-98A910B14992}" type="datetime1">
              <a:rPr lang="fr-FR" smtClean="0"/>
              <a:t>08/03/2021</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11388916"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14" name="Espace réservé du contenu 5">
            <a:extLst>
              <a:ext uri="{FF2B5EF4-FFF2-40B4-BE49-F238E27FC236}">
                <a16:creationId xmlns:a16="http://schemas.microsoft.com/office/drawing/2014/main" id="{F4446820-0AA1-4B7F-9CDE-D21DCFF984C4}"/>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Tree>
    <p:extLst>
      <p:ext uri="{BB962C8B-B14F-4D97-AF65-F5344CB8AC3E}">
        <p14:creationId xmlns:p14="http://schemas.microsoft.com/office/powerpoint/2010/main" val="110596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contenus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dirty="0"/>
              <a:t>Modifiez le style du titre</a:t>
            </a:r>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AC74B510-252F-4777-A78B-388D2B86BA2F}" type="datetime1">
              <a:rPr lang="fr-FR" smtClean="0"/>
              <a:t>08/03/2021</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6262258"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14" name="Espace réservé du contenu 5">
            <a:extLst>
              <a:ext uri="{FF2B5EF4-FFF2-40B4-BE49-F238E27FC236}">
                <a16:creationId xmlns:a16="http://schemas.microsoft.com/office/drawing/2014/main" id="{CB1A86F2-2898-4FF9-BBB1-4866847F538C}"/>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Tree>
    <p:extLst>
      <p:ext uri="{BB962C8B-B14F-4D97-AF65-F5344CB8AC3E}">
        <p14:creationId xmlns:p14="http://schemas.microsoft.com/office/powerpoint/2010/main" val="356025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contenus 3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dirty="0"/>
              <a:t>Modifiez le style du titre</a:t>
            </a:r>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2EDAE380-707A-4B17-810D-A4D3F1C1ABAA}" type="datetime1">
              <a:rPr lang="fr-FR" smtClean="0"/>
              <a:t>08/03/2021</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428886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21" name="Espace réservé du contenu 5">
            <a:extLst>
              <a:ext uri="{FF2B5EF4-FFF2-40B4-BE49-F238E27FC236}">
                <a16:creationId xmlns:a16="http://schemas.microsoft.com/office/drawing/2014/main" id="{BF48DBAD-980E-4784-AD80-364655C5376A}"/>
              </a:ext>
            </a:extLst>
          </p:cNvPr>
          <p:cNvSpPr>
            <a:spLocks noGrp="1"/>
          </p:cNvSpPr>
          <p:nvPr>
            <p:ph sz="quarter" idx="14"/>
          </p:nvPr>
        </p:nvSpPr>
        <p:spPr>
          <a:xfrm>
            <a:off x="8170230"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33" name="Espace réservé du contenu 5">
            <a:extLst>
              <a:ext uri="{FF2B5EF4-FFF2-40B4-BE49-F238E27FC236}">
                <a16:creationId xmlns:a16="http://schemas.microsoft.com/office/drawing/2014/main" id="{04DDA3B4-0E27-46BA-92BD-3D9E90A5EC6E}"/>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Tree>
    <p:extLst>
      <p:ext uri="{BB962C8B-B14F-4D97-AF65-F5344CB8AC3E}">
        <p14:creationId xmlns:p14="http://schemas.microsoft.com/office/powerpoint/2010/main" val="33233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contenus 1 colonne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dirty="0"/>
              <a:t>Modifiez le style du titre</a:t>
            </a:r>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3E873AE1-5950-4748-95FC-98A910B14992}" type="datetime1">
              <a:rPr lang="fr-FR" smtClean="0"/>
              <a:t>08/03/2021</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11388916"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14" name="Espace réservé du contenu 5">
            <a:extLst>
              <a:ext uri="{FF2B5EF4-FFF2-40B4-BE49-F238E27FC236}">
                <a16:creationId xmlns:a16="http://schemas.microsoft.com/office/drawing/2014/main" id="{F4446820-0AA1-4B7F-9CDE-D21DCFF984C4}"/>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Tree>
    <p:extLst>
      <p:ext uri="{BB962C8B-B14F-4D97-AF65-F5344CB8AC3E}">
        <p14:creationId xmlns:p14="http://schemas.microsoft.com/office/powerpoint/2010/main" val="112845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contenus 2 colonnes vi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dirty="0"/>
              <a:t>Modifiez le style du titre</a:t>
            </a:r>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AC74B510-252F-4777-A78B-388D2B86BA2F}" type="datetime1">
              <a:rPr lang="fr-FR" smtClean="0"/>
              <a:t>08/03/2021</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6262258"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14" name="Espace réservé du contenu 5">
            <a:extLst>
              <a:ext uri="{FF2B5EF4-FFF2-40B4-BE49-F238E27FC236}">
                <a16:creationId xmlns:a16="http://schemas.microsoft.com/office/drawing/2014/main" id="{CB1A86F2-2898-4FF9-BBB1-4866847F538C}"/>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Tree>
    <p:extLst>
      <p:ext uri="{BB962C8B-B14F-4D97-AF65-F5344CB8AC3E}">
        <p14:creationId xmlns:p14="http://schemas.microsoft.com/office/powerpoint/2010/main" val="2962454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contenus 3 colonnes vi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dirty="0"/>
              <a:t>Modifiez le style du titre</a:t>
            </a:r>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2EDAE380-707A-4B17-810D-A4D3F1C1ABAA}" type="datetime1">
              <a:rPr lang="fr-FR" smtClean="0"/>
              <a:t>08/03/2021</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428886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21" name="Espace réservé du contenu 5">
            <a:extLst>
              <a:ext uri="{FF2B5EF4-FFF2-40B4-BE49-F238E27FC236}">
                <a16:creationId xmlns:a16="http://schemas.microsoft.com/office/drawing/2014/main" id="{BF48DBAD-980E-4784-AD80-364655C5376A}"/>
              </a:ext>
            </a:extLst>
          </p:cNvPr>
          <p:cNvSpPr>
            <a:spLocks noGrp="1"/>
          </p:cNvSpPr>
          <p:nvPr>
            <p:ph sz="quarter" idx="14"/>
          </p:nvPr>
        </p:nvSpPr>
        <p:spPr>
          <a:xfrm>
            <a:off x="8170230"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
        <p:nvSpPr>
          <p:cNvPr id="33" name="Espace réservé du contenu 5">
            <a:extLst>
              <a:ext uri="{FF2B5EF4-FFF2-40B4-BE49-F238E27FC236}">
                <a16:creationId xmlns:a16="http://schemas.microsoft.com/office/drawing/2014/main" id="{04DDA3B4-0E27-46BA-92BD-3D9E90A5EC6E}"/>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dirty="0"/>
              <a:t>Cliquez pour modifier les styles du texte du masque</a:t>
            </a:r>
          </a:p>
        </p:txBody>
      </p:sp>
    </p:spTree>
    <p:extLst>
      <p:ext uri="{BB962C8B-B14F-4D97-AF65-F5344CB8AC3E}">
        <p14:creationId xmlns:p14="http://schemas.microsoft.com/office/powerpoint/2010/main" val="3609940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16DB780-74F7-4FC9-9D7D-FA459DE5025C}"/>
              </a:ext>
            </a:extLst>
          </p:cNvPr>
          <p:cNvSpPr>
            <a:spLocks noGrp="1"/>
          </p:cNvSpPr>
          <p:nvPr>
            <p:ph type="title"/>
          </p:nvPr>
        </p:nvSpPr>
        <p:spPr>
          <a:xfrm>
            <a:off x="401542" y="365125"/>
            <a:ext cx="11388916"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479036DE-422F-44CC-BF88-4B490C5BCBD5}"/>
              </a:ext>
            </a:extLst>
          </p:cNvPr>
          <p:cNvSpPr>
            <a:spLocks noGrp="1"/>
          </p:cNvSpPr>
          <p:nvPr>
            <p:ph type="body" idx="1"/>
          </p:nvPr>
        </p:nvSpPr>
        <p:spPr>
          <a:xfrm>
            <a:off x="401542" y="1825625"/>
            <a:ext cx="11388916"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A228CDF5-D17E-46B0-B1D6-AC26E3C71546}"/>
              </a:ext>
            </a:extLst>
          </p:cNvPr>
          <p:cNvSpPr>
            <a:spLocks noGrp="1"/>
          </p:cNvSpPr>
          <p:nvPr>
            <p:ph type="dt" sz="half" idx="2"/>
          </p:nvPr>
        </p:nvSpPr>
        <p:spPr>
          <a:xfrm>
            <a:off x="10645422" y="6370462"/>
            <a:ext cx="1145036" cy="365125"/>
          </a:xfrm>
          <a:prstGeom prst="rect">
            <a:avLst/>
          </a:prstGeom>
        </p:spPr>
        <p:txBody>
          <a:bodyPr vert="horz" lIns="91440" tIns="45720" rIns="91440" bIns="45720" rtlCol="0" anchor="ctr"/>
          <a:lstStyle>
            <a:lvl1pPr algn="r">
              <a:defRPr sz="1200" b="0">
                <a:solidFill>
                  <a:schemeClr val="tx1"/>
                </a:solidFill>
              </a:defRPr>
            </a:lvl1pPr>
          </a:lstStyle>
          <a:p>
            <a:fld id="{E65E6AF5-34FA-4DFE-86EB-E804FE14CCC2}" type="datetime1">
              <a:rPr lang="fr-FR" smtClean="0"/>
              <a:t>08/03/2021</a:t>
            </a:fld>
            <a:endParaRPr lang="fr-FR" dirty="0"/>
          </a:p>
        </p:txBody>
      </p:sp>
      <p:sp>
        <p:nvSpPr>
          <p:cNvPr id="5" name="Espace réservé du pied de page 4">
            <a:extLst>
              <a:ext uri="{FF2B5EF4-FFF2-40B4-BE49-F238E27FC236}">
                <a16:creationId xmlns:a16="http://schemas.microsoft.com/office/drawing/2014/main" id="{6D6F6DA1-FDF9-4717-886C-6A67F547279E}"/>
              </a:ext>
            </a:extLst>
          </p:cNvPr>
          <p:cNvSpPr>
            <a:spLocks noGrp="1"/>
          </p:cNvSpPr>
          <p:nvPr>
            <p:ph type="ftr" sz="quarter" idx="3"/>
          </p:nvPr>
        </p:nvSpPr>
        <p:spPr>
          <a:xfrm>
            <a:off x="401542" y="6370462"/>
            <a:ext cx="4085550" cy="365125"/>
          </a:xfrm>
          <a:prstGeom prst="rect">
            <a:avLst/>
          </a:prstGeom>
        </p:spPr>
        <p:txBody>
          <a:bodyPr vert="horz" lIns="91440" tIns="45720" rIns="91440" bIns="45720" rtlCol="0" anchor="ctr"/>
          <a:lstStyle>
            <a:lvl1pPr algn="l">
              <a:defRPr sz="1200" b="0">
                <a:solidFill>
                  <a:schemeClr val="tx1"/>
                </a:solidFill>
              </a:defRPr>
            </a:lvl1pPr>
          </a:lstStyle>
          <a:p>
            <a:r>
              <a:rPr lang="fr-FR"/>
              <a:t>Intitulé de la direction/service</a:t>
            </a:r>
            <a:endParaRPr lang="fr-FR" dirty="0"/>
          </a:p>
        </p:txBody>
      </p:sp>
      <p:sp>
        <p:nvSpPr>
          <p:cNvPr id="6" name="Espace réservé du numéro de diapositive 5">
            <a:extLst>
              <a:ext uri="{FF2B5EF4-FFF2-40B4-BE49-F238E27FC236}">
                <a16:creationId xmlns:a16="http://schemas.microsoft.com/office/drawing/2014/main" id="{080EB3D9-6B18-4640-ADFF-1EE86CD6060A}"/>
              </a:ext>
            </a:extLst>
          </p:cNvPr>
          <p:cNvSpPr>
            <a:spLocks noGrp="1"/>
          </p:cNvSpPr>
          <p:nvPr>
            <p:ph type="sldNum" sz="quarter" idx="4"/>
          </p:nvPr>
        </p:nvSpPr>
        <p:spPr>
          <a:xfrm>
            <a:off x="9550400" y="6370462"/>
            <a:ext cx="714828" cy="365125"/>
          </a:xfrm>
          <a:prstGeom prst="rect">
            <a:avLst/>
          </a:prstGeom>
        </p:spPr>
        <p:txBody>
          <a:bodyPr vert="horz" lIns="91440" tIns="45720" rIns="91440" bIns="45720" rtlCol="0" anchor="ctr"/>
          <a:lstStyle>
            <a:lvl1pPr algn="r">
              <a:defRPr sz="1200" b="0">
                <a:solidFill>
                  <a:schemeClr val="tx1"/>
                </a:solidFill>
              </a:defRPr>
            </a:lvl1pPr>
          </a:lstStyle>
          <a:p>
            <a:fld id="{07C99ADF-20A6-40EF-AAB9-F326D6E12C60}" type="slidenum">
              <a:rPr lang="fr-FR" smtClean="0"/>
              <a:pPr/>
              <a:t>‹N°›</a:t>
            </a:fld>
            <a:endParaRPr lang="fr-FR"/>
          </a:p>
        </p:txBody>
      </p:sp>
    </p:spTree>
    <p:extLst>
      <p:ext uri="{BB962C8B-B14F-4D97-AF65-F5344CB8AC3E}">
        <p14:creationId xmlns:p14="http://schemas.microsoft.com/office/powerpoint/2010/main" val="449709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2" r:id="rId6"/>
    <p:sldLayoutId id="2147483663" r:id="rId7"/>
    <p:sldLayoutId id="2147483664" r:id="rId8"/>
    <p:sldLayoutId id="2147483665" r:id="rId9"/>
    <p:sldLayoutId id="2147483655" r:id="rId10"/>
    <p:sldLayoutId id="2147483651" r:id="rId11"/>
  </p:sldLayoutIdLst>
  <p:hf hdr="0"/>
  <p:txStyles>
    <p:title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16DB780-74F7-4FC9-9D7D-FA459DE5025C}"/>
              </a:ext>
            </a:extLst>
          </p:cNvPr>
          <p:cNvSpPr>
            <a:spLocks noGrp="1"/>
          </p:cNvSpPr>
          <p:nvPr>
            <p:ph type="title"/>
          </p:nvPr>
        </p:nvSpPr>
        <p:spPr>
          <a:xfrm>
            <a:off x="401542" y="365125"/>
            <a:ext cx="11388916"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479036DE-422F-44CC-BF88-4B490C5BCBD5}"/>
              </a:ext>
            </a:extLst>
          </p:cNvPr>
          <p:cNvSpPr>
            <a:spLocks noGrp="1"/>
          </p:cNvSpPr>
          <p:nvPr>
            <p:ph type="body" idx="1"/>
          </p:nvPr>
        </p:nvSpPr>
        <p:spPr>
          <a:xfrm>
            <a:off x="401542" y="1825625"/>
            <a:ext cx="11388916"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A228CDF5-D17E-46B0-B1D6-AC26E3C71546}"/>
              </a:ext>
            </a:extLst>
          </p:cNvPr>
          <p:cNvSpPr>
            <a:spLocks noGrp="1"/>
          </p:cNvSpPr>
          <p:nvPr>
            <p:ph type="dt" sz="half" idx="2"/>
          </p:nvPr>
        </p:nvSpPr>
        <p:spPr>
          <a:xfrm>
            <a:off x="10645422" y="6370462"/>
            <a:ext cx="1145036" cy="365125"/>
          </a:xfrm>
          <a:prstGeom prst="rect">
            <a:avLst/>
          </a:prstGeom>
        </p:spPr>
        <p:txBody>
          <a:bodyPr vert="horz" lIns="91440" tIns="45720" rIns="91440" bIns="45720" rtlCol="0" anchor="ctr"/>
          <a:lstStyle>
            <a:lvl1pPr algn="r">
              <a:defRPr sz="1200" b="0">
                <a:solidFill>
                  <a:schemeClr val="tx1"/>
                </a:solidFill>
              </a:defRPr>
            </a:lvl1pPr>
          </a:lstStyle>
          <a:p>
            <a:fld id="{E65E6AF5-34FA-4DFE-86EB-E804FE14CCC2}" type="datetime1">
              <a:rPr lang="fr-FR" smtClean="0"/>
              <a:t>08/03/2021</a:t>
            </a:fld>
            <a:endParaRPr lang="fr-FR" dirty="0"/>
          </a:p>
        </p:txBody>
      </p:sp>
      <p:sp>
        <p:nvSpPr>
          <p:cNvPr id="5" name="Espace réservé du pied de page 4">
            <a:extLst>
              <a:ext uri="{FF2B5EF4-FFF2-40B4-BE49-F238E27FC236}">
                <a16:creationId xmlns:a16="http://schemas.microsoft.com/office/drawing/2014/main" id="{6D6F6DA1-FDF9-4717-886C-6A67F547279E}"/>
              </a:ext>
            </a:extLst>
          </p:cNvPr>
          <p:cNvSpPr>
            <a:spLocks noGrp="1"/>
          </p:cNvSpPr>
          <p:nvPr>
            <p:ph type="ftr" sz="quarter" idx="3"/>
          </p:nvPr>
        </p:nvSpPr>
        <p:spPr>
          <a:xfrm>
            <a:off x="401542" y="6370462"/>
            <a:ext cx="4085550" cy="365125"/>
          </a:xfrm>
          <a:prstGeom prst="rect">
            <a:avLst/>
          </a:prstGeom>
        </p:spPr>
        <p:txBody>
          <a:bodyPr vert="horz" lIns="91440" tIns="45720" rIns="91440" bIns="45720" rtlCol="0" anchor="ctr"/>
          <a:lstStyle>
            <a:lvl1pPr algn="l">
              <a:defRPr sz="1200" b="0">
                <a:solidFill>
                  <a:schemeClr val="tx1"/>
                </a:solidFill>
              </a:defRPr>
            </a:lvl1pPr>
          </a:lstStyle>
          <a:p>
            <a:r>
              <a:rPr lang="fr-FR"/>
              <a:t>Intitulé de la direction/service</a:t>
            </a:r>
            <a:endParaRPr lang="fr-FR" dirty="0"/>
          </a:p>
        </p:txBody>
      </p:sp>
      <p:sp>
        <p:nvSpPr>
          <p:cNvPr id="6" name="Espace réservé du numéro de diapositive 5">
            <a:extLst>
              <a:ext uri="{FF2B5EF4-FFF2-40B4-BE49-F238E27FC236}">
                <a16:creationId xmlns:a16="http://schemas.microsoft.com/office/drawing/2014/main" id="{080EB3D9-6B18-4640-ADFF-1EE86CD6060A}"/>
              </a:ext>
            </a:extLst>
          </p:cNvPr>
          <p:cNvSpPr>
            <a:spLocks noGrp="1"/>
          </p:cNvSpPr>
          <p:nvPr>
            <p:ph type="sldNum" sz="quarter" idx="4"/>
          </p:nvPr>
        </p:nvSpPr>
        <p:spPr>
          <a:xfrm>
            <a:off x="9550400" y="6370462"/>
            <a:ext cx="714828" cy="365125"/>
          </a:xfrm>
          <a:prstGeom prst="rect">
            <a:avLst/>
          </a:prstGeom>
        </p:spPr>
        <p:txBody>
          <a:bodyPr vert="horz" lIns="91440" tIns="45720" rIns="91440" bIns="45720" rtlCol="0" anchor="ctr"/>
          <a:lstStyle>
            <a:lvl1pPr algn="r">
              <a:defRPr sz="1200" b="0">
                <a:solidFill>
                  <a:schemeClr val="tx1"/>
                </a:solidFill>
              </a:defRPr>
            </a:lvl1pPr>
          </a:lstStyle>
          <a:p>
            <a:fld id="{07C99ADF-20A6-40EF-AAB9-F326D6E12C60}" type="slidenum">
              <a:rPr lang="fr-FR" smtClean="0"/>
              <a:pPr/>
              <a:t>‹N°›</a:t>
            </a:fld>
            <a:endParaRPr lang="fr-FR"/>
          </a:p>
        </p:txBody>
      </p:sp>
    </p:spTree>
    <p:extLst>
      <p:ext uri="{BB962C8B-B14F-4D97-AF65-F5344CB8AC3E}">
        <p14:creationId xmlns:p14="http://schemas.microsoft.com/office/powerpoint/2010/main" val="2893084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p:txStyles>
    <p:title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NULL"/><Relationship Id="rId5" Type="http://schemas.openxmlformats.org/officeDocument/2006/relationships/image" Target="../media/image4.png"/><Relationship Id="rId4" Type="http://schemas.openxmlformats.org/officeDocument/2006/relationships/hyperlink" Target="https://appelsaprojets.ademe.fr/aap/ORPLAST2020-16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NUL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NUL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NUL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s://entreprises.ademe.fr/dispositif-aide/20201005/aiderecy2020-190" TargetMode="External"/><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NUL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hyperlink" Target="mailto:alicia.tsitsikalis@ademe.fr"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2.xml"/><Relationship Id="rId5" Type="http://schemas.openxmlformats.org/officeDocument/2006/relationships/hyperlink" Target="mailto:olivier.chazal@ademe.fr" TargetMode="External"/><Relationship Id="rId4" Type="http://schemas.openxmlformats.org/officeDocument/2006/relationships/hyperlink" Target="mailto:alicia.tsitsikalis@ademe.f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40FB52E-9197-4F2E-B2FF-74FA20ED8688}"/>
              </a:ext>
            </a:extLst>
          </p:cNvPr>
          <p:cNvSpPr>
            <a:spLocks noGrp="1"/>
          </p:cNvSpPr>
          <p:nvPr>
            <p:ph type="ctrTitle"/>
          </p:nvPr>
        </p:nvSpPr>
        <p:spPr>
          <a:xfrm>
            <a:off x="401542" y="2685650"/>
            <a:ext cx="11388902" cy="1253061"/>
          </a:xfrm>
        </p:spPr>
        <p:txBody>
          <a:bodyPr/>
          <a:lstStyle/>
          <a:p>
            <a:pPr algn="ctr"/>
            <a:r>
              <a:rPr lang="fr-FR" dirty="0" err="1" smtClean="0"/>
              <a:t>Waste</a:t>
            </a:r>
            <a:r>
              <a:rPr lang="fr-FR" dirty="0" smtClean="0"/>
              <a:t> management </a:t>
            </a:r>
            <a:br>
              <a:rPr lang="fr-FR" dirty="0" smtClean="0"/>
            </a:br>
            <a:r>
              <a:rPr lang="fr-FR" dirty="0" smtClean="0"/>
              <a:t>and </a:t>
            </a:r>
            <a:r>
              <a:rPr lang="fr-FR" dirty="0" err="1" smtClean="0"/>
              <a:t>circular</a:t>
            </a:r>
            <a:r>
              <a:rPr lang="fr-FR" dirty="0" smtClean="0"/>
              <a:t> </a:t>
            </a:r>
            <a:r>
              <a:rPr lang="fr-FR" dirty="0" err="1" smtClean="0"/>
              <a:t>economy</a:t>
            </a:r>
            <a:r>
              <a:rPr lang="fr-FR" dirty="0" smtClean="0"/>
              <a:t> in France</a:t>
            </a:r>
            <a:endParaRPr lang="fr-FR" dirty="0"/>
          </a:p>
        </p:txBody>
      </p:sp>
      <p:sp>
        <p:nvSpPr>
          <p:cNvPr id="7" name="Sous-titre 6">
            <a:extLst>
              <a:ext uri="{FF2B5EF4-FFF2-40B4-BE49-F238E27FC236}">
                <a16:creationId xmlns:a16="http://schemas.microsoft.com/office/drawing/2014/main" id="{A569FEF9-833E-42D5-8722-3906B83576D1}"/>
              </a:ext>
            </a:extLst>
          </p:cNvPr>
          <p:cNvSpPr>
            <a:spLocks noGrp="1"/>
          </p:cNvSpPr>
          <p:nvPr>
            <p:ph type="subTitle" idx="1"/>
          </p:nvPr>
        </p:nvSpPr>
        <p:spPr>
          <a:xfrm>
            <a:off x="257850" y="5972117"/>
            <a:ext cx="11388902" cy="1582355"/>
          </a:xfrm>
        </p:spPr>
        <p:txBody>
          <a:bodyPr/>
          <a:lstStyle/>
          <a:p>
            <a:r>
              <a:rPr lang="fr-FR" sz="2000" dirty="0" err="1" smtClean="0"/>
              <a:t>Companies</a:t>
            </a:r>
            <a:r>
              <a:rPr lang="fr-FR" sz="2000" dirty="0" smtClean="0"/>
              <a:t> and </a:t>
            </a:r>
            <a:r>
              <a:rPr lang="fr-FR" sz="2000" dirty="0" err="1" smtClean="0"/>
              <a:t>Industrial</a:t>
            </a:r>
            <a:r>
              <a:rPr lang="fr-FR" sz="2000" dirty="0" smtClean="0"/>
              <a:t> Transition Division</a:t>
            </a:r>
            <a:endParaRPr lang="fr-FR" sz="2000" dirty="0"/>
          </a:p>
          <a:p>
            <a:r>
              <a:rPr lang="fr-FR" sz="2000" dirty="0"/>
              <a:t>ADEME</a:t>
            </a:r>
          </a:p>
        </p:txBody>
      </p:sp>
      <p:sp>
        <p:nvSpPr>
          <p:cNvPr id="8" name="Espace réservé de la date 7">
            <a:extLst>
              <a:ext uri="{FF2B5EF4-FFF2-40B4-BE49-F238E27FC236}">
                <a16:creationId xmlns:a16="http://schemas.microsoft.com/office/drawing/2014/main" id="{0BFA7890-E93E-4D5A-8ACC-6730D699A205}"/>
              </a:ext>
            </a:extLst>
          </p:cNvPr>
          <p:cNvSpPr>
            <a:spLocks noGrp="1"/>
          </p:cNvSpPr>
          <p:nvPr>
            <p:ph type="dt" sz="half" idx="10"/>
          </p:nvPr>
        </p:nvSpPr>
        <p:spPr/>
        <p:txBody>
          <a:bodyPr/>
          <a:lstStyle/>
          <a:p>
            <a:fld id="{7F6ADDE5-4C76-46C5-A8F5-04AC18D68583}" type="datetime1">
              <a:rPr lang="fr-FR" smtClean="0"/>
              <a:pPr/>
              <a:t>08/03/2021</a:t>
            </a:fld>
            <a:endParaRPr lang="fr-FR"/>
          </a:p>
        </p:txBody>
      </p:sp>
      <p:sp>
        <p:nvSpPr>
          <p:cNvPr id="9" name="Espace réservé du pied de page 8">
            <a:extLst>
              <a:ext uri="{FF2B5EF4-FFF2-40B4-BE49-F238E27FC236}">
                <a16:creationId xmlns:a16="http://schemas.microsoft.com/office/drawing/2014/main" id="{A7FF71CD-C149-4C73-B707-B144246664B8}"/>
              </a:ext>
            </a:extLst>
          </p:cNvPr>
          <p:cNvSpPr>
            <a:spLocks noGrp="1"/>
          </p:cNvSpPr>
          <p:nvPr>
            <p:ph type="ftr" sz="quarter" idx="11"/>
          </p:nvPr>
        </p:nvSpPr>
        <p:spPr>
          <a:xfrm>
            <a:off x="257850" y="5175513"/>
            <a:ext cx="5500494" cy="796604"/>
          </a:xfrm>
        </p:spPr>
        <p:txBody>
          <a:bodyPr/>
          <a:lstStyle/>
          <a:p>
            <a:r>
              <a:rPr lang="fr-FR" sz="2000" dirty="0" smtClean="0"/>
              <a:t>Olivier Chazal</a:t>
            </a:r>
          </a:p>
          <a:p>
            <a:r>
              <a:rPr lang="fr-FR" sz="2000" dirty="0" smtClean="0"/>
              <a:t>International Manager </a:t>
            </a:r>
            <a:endParaRPr lang="fr-FR" sz="2000" dirty="0"/>
          </a:p>
        </p:txBody>
      </p:sp>
    </p:spTree>
    <p:extLst>
      <p:ext uri="{BB962C8B-B14F-4D97-AF65-F5344CB8AC3E}">
        <p14:creationId xmlns:p14="http://schemas.microsoft.com/office/powerpoint/2010/main" val="452865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Economie circulaire en Méditerranée (2/5) </a:t>
            </a:r>
            <a:endParaRPr lang="fr-FR" dirty="0"/>
          </a:p>
        </p:txBody>
      </p:sp>
      <p:sp>
        <p:nvSpPr>
          <p:cNvPr id="3" name="Espace réservé de la date 2"/>
          <p:cNvSpPr>
            <a:spLocks noGrp="1"/>
          </p:cNvSpPr>
          <p:nvPr>
            <p:ph type="dt" sz="half" idx="10"/>
          </p:nvPr>
        </p:nvSpPr>
        <p:spPr/>
        <p:txBody>
          <a:bodyPr/>
          <a:lstStyle/>
          <a:p>
            <a:fld id="{3E873AE1-5950-4748-95FC-98A910B14992}" type="datetime1">
              <a:rPr lang="fr-FR" smtClean="0"/>
              <a:t>08/03/2021</a:t>
            </a:fld>
            <a:endParaRPr lang="fr-FR"/>
          </a:p>
        </p:txBody>
      </p:sp>
      <p:sp>
        <p:nvSpPr>
          <p:cNvPr id="4" name="Espace réservé du pied de page 3"/>
          <p:cNvSpPr>
            <a:spLocks noGrp="1"/>
          </p:cNvSpPr>
          <p:nvPr>
            <p:ph type="ftr" sz="quarter" idx="11"/>
          </p:nvPr>
        </p:nvSpPr>
        <p:spPr/>
        <p:txBody>
          <a:bodyPr/>
          <a:lstStyle/>
          <a:p>
            <a:r>
              <a:rPr lang="fr-FR" smtClean="0"/>
              <a:t>Intitulé de la direction/service</a:t>
            </a:r>
            <a:endParaRPr lang="fr-FR"/>
          </a:p>
        </p:txBody>
      </p:sp>
      <p:sp>
        <p:nvSpPr>
          <p:cNvPr id="5" name="Espace réservé du numéro de diapositive 4"/>
          <p:cNvSpPr>
            <a:spLocks noGrp="1"/>
          </p:cNvSpPr>
          <p:nvPr>
            <p:ph type="sldNum" sz="quarter" idx="12"/>
          </p:nvPr>
        </p:nvSpPr>
        <p:spPr/>
        <p:txBody>
          <a:bodyPr/>
          <a:lstStyle/>
          <a:p>
            <a:fld id="{07C99ADF-20A6-40EF-AAB9-F326D6E12C60}" type="slidenum">
              <a:rPr lang="fr-FR" smtClean="0"/>
              <a:t>10</a:t>
            </a:fld>
            <a:endParaRPr lang="fr-FR"/>
          </a:p>
        </p:txBody>
      </p:sp>
      <p:sp>
        <p:nvSpPr>
          <p:cNvPr id="6" name="Espace réservé du contenu 5"/>
          <p:cNvSpPr>
            <a:spLocks noGrp="1"/>
          </p:cNvSpPr>
          <p:nvPr>
            <p:ph sz="quarter" idx="4"/>
          </p:nvPr>
        </p:nvSpPr>
        <p:spPr/>
        <p:txBody>
          <a:bodyPr>
            <a:normAutofit fontScale="85000" lnSpcReduction="20000"/>
          </a:bodyPr>
          <a:lstStyle/>
          <a:p>
            <a:pPr marL="285750" indent="-285750">
              <a:buFont typeface="Arial" panose="020B0604020202020204" pitchFamily="34" charset="0"/>
              <a:buChar char="•"/>
            </a:pPr>
            <a:r>
              <a:rPr lang="fr-FR" b="1" u="sng" dirty="0" smtClean="0"/>
              <a:t>Réalisation d’une étude de préfiguration </a:t>
            </a:r>
            <a:r>
              <a:rPr lang="fr-FR" dirty="0" smtClean="0"/>
              <a:t>d’un réseau sur l’économie circulaire en Méditerranée (</a:t>
            </a:r>
            <a:r>
              <a:rPr lang="fr-FR" dirty="0" err="1" smtClean="0"/>
              <a:t>nov</a:t>
            </a:r>
            <a:r>
              <a:rPr lang="fr-FR" dirty="0" smtClean="0"/>
              <a:t>-juillet 2020) menée par </a:t>
            </a:r>
            <a:r>
              <a:rPr lang="fr-FR" dirty="0" err="1" smtClean="0"/>
              <a:t>ICare</a:t>
            </a:r>
            <a:endParaRPr lang="fr-FR" dirty="0" smtClean="0"/>
          </a:p>
          <a:p>
            <a:pPr marL="644525" lvl="1" indent="-285750">
              <a:buFont typeface="Arial" panose="020B0604020202020204" pitchFamily="34" charset="0"/>
              <a:buChar char="•"/>
            </a:pPr>
            <a:r>
              <a:rPr lang="fr-FR" dirty="0" smtClean="0"/>
              <a:t>Objectifs d’identification des acteurs et des enjeux sur l’économie circulaire (angle gestion des déchets mais également production et consommation durable) : </a:t>
            </a:r>
          </a:p>
          <a:p>
            <a:pPr marL="1428750" lvl="2" indent="-285750"/>
            <a:r>
              <a:rPr lang="fr-FR" sz="1400" dirty="0" smtClean="0"/>
              <a:t>foisonnement d’initiatives, de réseaux, de projets ; </a:t>
            </a:r>
          </a:p>
          <a:p>
            <a:pPr marL="1428750" lvl="2" indent="-285750"/>
            <a:r>
              <a:rPr lang="fr-FR" sz="1400" dirty="0" smtClean="0"/>
              <a:t>configurations institutionnelles très variées; </a:t>
            </a:r>
          </a:p>
          <a:p>
            <a:pPr marL="1428750" lvl="2" indent="-285750"/>
            <a:r>
              <a:rPr lang="fr-FR" sz="1400" dirty="0" smtClean="0"/>
              <a:t>législations existantes mais encore faiblement mises en place (notamment surtout angle déchets surexprimé) ;</a:t>
            </a:r>
          </a:p>
          <a:p>
            <a:pPr marL="1428750" lvl="2" indent="-285750"/>
            <a:r>
              <a:rPr lang="fr-FR" sz="1400" dirty="0" smtClean="0"/>
              <a:t>un réseau institutionnel assoupi – </a:t>
            </a:r>
            <a:r>
              <a:rPr lang="fr-FR" sz="1400" dirty="0" err="1" smtClean="0"/>
              <a:t>sweepNET</a:t>
            </a:r>
            <a:r>
              <a:rPr lang="fr-FR" sz="1400" dirty="0" smtClean="0"/>
              <a:t> </a:t>
            </a:r>
          </a:p>
          <a:p>
            <a:pPr lvl="2" indent="0">
              <a:buNone/>
            </a:pPr>
            <a:r>
              <a:rPr lang="fr-FR" sz="1400" dirty="0" smtClean="0"/>
              <a:t> </a:t>
            </a:r>
          </a:p>
          <a:p>
            <a:pPr marL="644525" lvl="1" indent="-285750">
              <a:buFont typeface="Arial" panose="020B0604020202020204" pitchFamily="34" charset="0"/>
              <a:buChar char="•"/>
            </a:pPr>
            <a:r>
              <a:rPr lang="fr-FR" dirty="0" smtClean="0"/>
              <a:t>Des besoins forts de dialogue notamment avec le secteur privé (fédérations demandeuses d’appui, </a:t>
            </a:r>
            <a:r>
              <a:rPr lang="fr-FR" dirty="0" err="1" smtClean="0"/>
              <a:t>etc</a:t>
            </a:r>
            <a:r>
              <a:rPr lang="fr-FR" dirty="0" smtClean="0"/>
              <a:t>) ; des agences partenaires dynamiques et demandeuses</a:t>
            </a:r>
          </a:p>
          <a:p>
            <a:pPr marL="644525" lvl="1" indent="-285750">
              <a:buFont typeface="Arial" panose="020B0604020202020204" pitchFamily="34" charset="0"/>
              <a:buChar char="•"/>
            </a:pPr>
            <a:r>
              <a:rPr lang="fr-FR" dirty="0" smtClean="0"/>
              <a:t>Trois scénarios en discussion (présentés au DG -1/07) avec des ambitions différentes </a:t>
            </a:r>
          </a:p>
          <a:p>
            <a:pPr marL="644525" lvl="1" indent="-285750">
              <a:buFont typeface="Arial" panose="020B0604020202020204" pitchFamily="34" charset="0"/>
              <a:buChar char="•"/>
            </a:pPr>
            <a:r>
              <a:rPr lang="fr-FR" dirty="0" smtClean="0"/>
              <a:t>Perspectives / besoin :</a:t>
            </a:r>
            <a:r>
              <a:rPr lang="fr-FR" sz="1500" dirty="0" smtClean="0"/>
              <a:t> élargir / sonder les partenaires régionaux (</a:t>
            </a:r>
            <a:r>
              <a:rPr lang="fr-FR" sz="1500" dirty="0" err="1" smtClean="0"/>
              <a:t>UpM</a:t>
            </a:r>
            <a:r>
              <a:rPr lang="fr-FR" sz="1500" dirty="0" smtClean="0"/>
              <a:t>, CAR/CPD, </a:t>
            </a:r>
            <a:r>
              <a:rPr lang="fr-FR" sz="1500" dirty="0" smtClean="0">
                <a:latin typeface="Calibri" panose="020F0502020204030204" pitchFamily="34" charset="0"/>
                <a:cs typeface="Calibri" panose="020F0502020204030204" pitchFamily="34" charset="0"/>
              </a:rPr>
              <a:t>RECPNET), </a:t>
            </a:r>
            <a:r>
              <a:rPr lang="fr-FR" sz="1500" dirty="0" smtClean="0"/>
              <a:t>bilatéraux (AFD / </a:t>
            </a:r>
            <a:r>
              <a:rPr lang="fr-FR" sz="1500" dirty="0" err="1" smtClean="0"/>
              <a:t>GiZ</a:t>
            </a:r>
            <a:r>
              <a:rPr lang="fr-FR" sz="1500" dirty="0" smtClean="0"/>
              <a:t>) et internationaux (UE, PNUD, PNUE, CCAP) pour mieux articuler les actions/ la valeur ajoutée du réseau </a:t>
            </a:r>
          </a:p>
          <a:p>
            <a:pPr marL="1428750" lvl="2" indent="-285750"/>
            <a:endParaRPr lang="fr-FR" dirty="0"/>
          </a:p>
        </p:txBody>
      </p:sp>
      <p:sp>
        <p:nvSpPr>
          <p:cNvPr id="7" name="Espace réservé du contenu 6"/>
          <p:cNvSpPr>
            <a:spLocks noGrp="1"/>
          </p:cNvSpPr>
          <p:nvPr>
            <p:ph sz="quarter" idx="15"/>
          </p:nvPr>
        </p:nvSpPr>
        <p:spPr/>
        <p:txBody>
          <a:bodyPr/>
          <a:lstStyle/>
          <a:p>
            <a:endParaRPr lang="fr-FR"/>
          </a:p>
        </p:txBody>
      </p:sp>
    </p:spTree>
    <p:extLst>
      <p:ext uri="{BB962C8B-B14F-4D97-AF65-F5344CB8AC3E}">
        <p14:creationId xmlns:p14="http://schemas.microsoft.com/office/powerpoint/2010/main" val="4152870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Economie circulaire en Méditerranée (3/5) </a:t>
            </a:r>
            <a:br>
              <a:rPr lang="fr-FR" dirty="0" smtClean="0"/>
            </a:br>
            <a:endParaRPr lang="fr-FR" dirty="0"/>
          </a:p>
        </p:txBody>
      </p:sp>
      <p:sp>
        <p:nvSpPr>
          <p:cNvPr id="3" name="Espace réservé de la date 2"/>
          <p:cNvSpPr>
            <a:spLocks noGrp="1"/>
          </p:cNvSpPr>
          <p:nvPr>
            <p:ph type="dt" sz="half" idx="10"/>
          </p:nvPr>
        </p:nvSpPr>
        <p:spPr/>
        <p:txBody>
          <a:bodyPr/>
          <a:lstStyle/>
          <a:p>
            <a:fld id="{3E873AE1-5950-4748-95FC-98A910B14992}" type="datetime1">
              <a:rPr lang="fr-FR" smtClean="0"/>
              <a:t>08/03/2021</a:t>
            </a:fld>
            <a:endParaRPr lang="fr-FR"/>
          </a:p>
        </p:txBody>
      </p:sp>
      <p:sp>
        <p:nvSpPr>
          <p:cNvPr id="4" name="Espace réservé du pied de page 3"/>
          <p:cNvSpPr>
            <a:spLocks noGrp="1"/>
          </p:cNvSpPr>
          <p:nvPr>
            <p:ph type="ftr" sz="quarter" idx="11"/>
          </p:nvPr>
        </p:nvSpPr>
        <p:spPr/>
        <p:txBody>
          <a:bodyPr/>
          <a:lstStyle/>
          <a:p>
            <a:r>
              <a:rPr lang="fr-FR" smtClean="0"/>
              <a:t>Intitulé de la direction/service</a:t>
            </a:r>
            <a:endParaRPr lang="fr-FR"/>
          </a:p>
        </p:txBody>
      </p:sp>
      <p:sp>
        <p:nvSpPr>
          <p:cNvPr id="5" name="Espace réservé du numéro de diapositive 4"/>
          <p:cNvSpPr>
            <a:spLocks noGrp="1"/>
          </p:cNvSpPr>
          <p:nvPr>
            <p:ph type="sldNum" sz="quarter" idx="12"/>
          </p:nvPr>
        </p:nvSpPr>
        <p:spPr/>
        <p:txBody>
          <a:bodyPr/>
          <a:lstStyle/>
          <a:p>
            <a:fld id="{07C99ADF-20A6-40EF-AAB9-F326D6E12C60}" type="slidenum">
              <a:rPr lang="fr-FR" smtClean="0"/>
              <a:t>11</a:t>
            </a:fld>
            <a:endParaRPr lang="fr-FR"/>
          </a:p>
        </p:txBody>
      </p:sp>
      <p:sp>
        <p:nvSpPr>
          <p:cNvPr id="6" name="Espace réservé du contenu 5"/>
          <p:cNvSpPr>
            <a:spLocks noGrp="1"/>
          </p:cNvSpPr>
          <p:nvPr>
            <p:ph sz="quarter" idx="4"/>
          </p:nvPr>
        </p:nvSpPr>
        <p:spPr>
          <a:xfrm>
            <a:off x="401541" y="2392078"/>
            <a:ext cx="7326832" cy="3828332"/>
          </a:xfrm>
        </p:spPr>
        <p:txBody>
          <a:bodyPr>
            <a:normAutofit/>
          </a:bodyPr>
          <a:lstStyle/>
          <a:p>
            <a:pPr marL="285750" indent="-285750">
              <a:buFont typeface="Arial" panose="020B0604020202020204" pitchFamily="34" charset="0"/>
              <a:buChar char="•"/>
            </a:pPr>
            <a:r>
              <a:rPr lang="fr-FR" dirty="0" smtClean="0"/>
              <a:t>Instruction en cours d’un projet de création d’une exposition itinérante sur les pollutions plastiques en mer ajustée à 3 pays riverains – Italie, Maroc, Algérie</a:t>
            </a:r>
          </a:p>
          <a:p>
            <a:pPr marL="285750" indent="-285750">
              <a:buFont typeface="Arial" panose="020B0604020202020204" pitchFamily="34" charset="0"/>
              <a:buChar char="•"/>
            </a:pPr>
            <a:r>
              <a:rPr lang="fr-FR" dirty="0" smtClean="0"/>
              <a:t>… s’appuyant sur expérience française forte – « Océans et mers plastifiés » / </a:t>
            </a:r>
            <a:r>
              <a:rPr lang="fr-FR" sz="1500" dirty="0" smtClean="0"/>
              <a:t>Des campagnes scientifiques et citoyennes de collecte des déchets et de recherche d’alternatives adaptées aux territoires</a:t>
            </a:r>
          </a:p>
          <a:p>
            <a:pPr marL="285750" indent="-285750">
              <a:buFont typeface="Arial" panose="020B0604020202020204" pitchFamily="34" charset="0"/>
              <a:buChar char="•"/>
            </a:pPr>
            <a:r>
              <a:rPr lang="fr-FR" sz="1500" dirty="0" smtClean="0"/>
              <a:t>Durée : 3 ans – Phase pilote </a:t>
            </a:r>
          </a:p>
          <a:p>
            <a:pPr marL="285750" indent="-285750">
              <a:buFont typeface="Arial" panose="020B0604020202020204" pitchFamily="34" charset="0"/>
              <a:buChar char="•"/>
            </a:pPr>
            <a:r>
              <a:rPr lang="fr-FR" sz="1500" u="sng" dirty="0" smtClean="0"/>
              <a:t>Etapes : </a:t>
            </a:r>
            <a:r>
              <a:rPr lang="fr-FR" sz="1500" dirty="0" smtClean="0"/>
              <a:t>1. construction de partenariats locaux (Institutionnel + Société civile) 2. campagnes de caractérisation, sensibilisation des populations, 3. création de l’exposition, 4. communication et diffusion ; </a:t>
            </a:r>
          </a:p>
          <a:p>
            <a:pPr marL="285750" indent="-285750">
              <a:buFont typeface="Arial" panose="020B0604020202020204" pitchFamily="34" charset="0"/>
              <a:buChar char="•"/>
            </a:pPr>
            <a:r>
              <a:rPr lang="fr-FR" sz="1500" dirty="0" smtClean="0"/>
              <a:t>Défis : enjeu de confier le portage de ces expositions aux partenaires </a:t>
            </a:r>
          </a:p>
          <a:p>
            <a:pPr marL="644525" lvl="1" indent="-285750">
              <a:buFont typeface="Arial" panose="020B0604020202020204" pitchFamily="34" charset="0"/>
              <a:buChar char="•"/>
            </a:pPr>
            <a:endParaRPr lang="fr-FR" sz="1500" dirty="0" smtClean="0"/>
          </a:p>
          <a:p>
            <a:pPr marL="1428750" lvl="2" indent="-285750"/>
            <a:endParaRPr lang="fr-FR" dirty="0"/>
          </a:p>
        </p:txBody>
      </p:sp>
      <p:sp>
        <p:nvSpPr>
          <p:cNvPr id="7" name="Espace réservé du contenu 6"/>
          <p:cNvSpPr>
            <a:spLocks noGrp="1"/>
          </p:cNvSpPr>
          <p:nvPr>
            <p:ph sz="quarter" idx="15"/>
          </p:nvPr>
        </p:nvSpPr>
        <p:spPr/>
        <p:txBody>
          <a:bodyPr/>
          <a:lstStyle/>
          <a:p>
            <a:endParaRPr lang="fr-FR"/>
          </a:p>
        </p:txBody>
      </p:sp>
      <p:pic>
        <p:nvPicPr>
          <p:cNvPr id="8" name="Imag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53089" y="1801707"/>
            <a:ext cx="4028213" cy="4418703"/>
          </a:xfrm>
          <a:prstGeom prst="rect">
            <a:avLst/>
          </a:prstGeom>
        </p:spPr>
      </p:pic>
    </p:spTree>
    <p:extLst>
      <p:ext uri="{BB962C8B-B14F-4D97-AF65-F5344CB8AC3E}">
        <p14:creationId xmlns:p14="http://schemas.microsoft.com/office/powerpoint/2010/main" val="2185714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1E8A05D-5B0B-E544-9FB8-7A3273014EFF}"/>
              </a:ext>
            </a:extLst>
          </p:cNvPr>
          <p:cNvPicPr>
            <a:picLocks noChangeAspect="1"/>
          </p:cNvPicPr>
          <p:nvPr/>
        </p:nvPicPr>
        <p:blipFill>
          <a:blip r:embed="rId2"/>
          <a:stretch>
            <a:fillRect/>
          </a:stretch>
        </p:blipFill>
        <p:spPr>
          <a:xfrm>
            <a:off x="-31814" y="-49134"/>
            <a:ext cx="12149601" cy="6993257"/>
          </a:xfrm>
          <a:prstGeom prst="rect">
            <a:avLst/>
          </a:prstGeom>
        </p:spPr>
      </p:pic>
      <p:sp>
        <p:nvSpPr>
          <p:cNvPr id="2" name="Titre 1">
            <a:extLst>
              <a:ext uri="{FF2B5EF4-FFF2-40B4-BE49-F238E27FC236}">
                <a16:creationId xmlns:a16="http://schemas.microsoft.com/office/drawing/2014/main" id="{D6A2D906-DE06-764F-BAE6-78C13FF9C6C5}"/>
              </a:ext>
            </a:extLst>
          </p:cNvPr>
          <p:cNvSpPr>
            <a:spLocks noGrp="1"/>
          </p:cNvSpPr>
          <p:nvPr>
            <p:ph type="ctrTitle"/>
          </p:nvPr>
        </p:nvSpPr>
        <p:spPr>
          <a:xfrm>
            <a:off x="1524000" y="3003401"/>
            <a:ext cx="9144000" cy="2732979"/>
          </a:xfrm>
        </p:spPr>
        <p:txBody>
          <a:bodyPr>
            <a:noAutofit/>
          </a:bodyPr>
          <a:lstStyle/>
          <a:p>
            <a:pPr algn="l"/>
            <a:r>
              <a:rPr lang="fr-FR" sz="2400" dirty="0">
                <a:latin typeface="Marianne Medium" panose="02000000000000000000" pitchFamily="2" charset="0"/>
              </a:rPr>
              <a:t/>
            </a:r>
            <a:br>
              <a:rPr lang="fr-FR" sz="2400" dirty="0">
                <a:latin typeface="Marianne Medium" panose="02000000000000000000" pitchFamily="2" charset="0"/>
              </a:rPr>
            </a:br>
            <a:r>
              <a:rPr lang="fr-FR" sz="2400" dirty="0">
                <a:latin typeface="Marianne Medium" panose="02000000000000000000" pitchFamily="2" charset="0"/>
              </a:rPr>
              <a:t/>
            </a:r>
            <a:br>
              <a:rPr lang="fr-FR" sz="2400" dirty="0">
                <a:latin typeface="Marianne Medium" panose="02000000000000000000" pitchFamily="2" charset="0"/>
              </a:rPr>
            </a:br>
            <a:endParaRPr lang="fr-FR" sz="2400" dirty="0">
              <a:solidFill>
                <a:srgbClr val="E10010"/>
              </a:solidFill>
              <a:latin typeface="Marianne" panose="02000000000000000000" pitchFamily="2" charset="0"/>
            </a:endParaRPr>
          </a:p>
        </p:txBody>
      </p:sp>
      <p:sp>
        <p:nvSpPr>
          <p:cNvPr id="5" name="Sous-titre 4">
            <a:extLst>
              <a:ext uri="{FF2B5EF4-FFF2-40B4-BE49-F238E27FC236}">
                <a16:creationId xmlns:a16="http://schemas.microsoft.com/office/drawing/2014/main" id="{576AFB57-3C06-074F-8C57-1EF715965B9F}"/>
              </a:ext>
            </a:extLst>
          </p:cNvPr>
          <p:cNvSpPr>
            <a:spLocks noGrp="1"/>
          </p:cNvSpPr>
          <p:nvPr>
            <p:ph type="subTitle" idx="1"/>
          </p:nvPr>
        </p:nvSpPr>
        <p:spPr>
          <a:xfrm>
            <a:off x="1670305" y="2496932"/>
            <a:ext cx="2364459" cy="435707"/>
          </a:xfrm>
        </p:spPr>
        <p:txBody>
          <a:bodyPr>
            <a:noAutofit/>
          </a:bodyPr>
          <a:lstStyle/>
          <a:p>
            <a:pPr algn="l"/>
            <a:r>
              <a:rPr lang="fr-FR" sz="3200" dirty="0">
                <a:latin typeface="Marianne" panose="02000000000000000000" pitchFamily="2" charset="0"/>
              </a:rPr>
              <a:t>E</a:t>
            </a:r>
            <a:r>
              <a:rPr lang="fr-FR" sz="3200" dirty="0" smtClean="0">
                <a:latin typeface="Marianne" panose="02000000000000000000" pitchFamily="2" charset="0"/>
              </a:rPr>
              <a:t>COLOGY</a:t>
            </a:r>
            <a:endParaRPr lang="fr-FR" sz="3200" dirty="0">
              <a:latin typeface="Marianne" panose="02000000000000000000" pitchFamily="2" charset="0"/>
            </a:endParaRPr>
          </a:p>
        </p:txBody>
      </p:sp>
      <p:sp>
        <p:nvSpPr>
          <p:cNvPr id="8" name="Rectangle 7">
            <a:extLst>
              <a:ext uri="{FF2B5EF4-FFF2-40B4-BE49-F238E27FC236}">
                <a16:creationId xmlns:a16="http://schemas.microsoft.com/office/drawing/2014/main" id="{3E1D76EA-52C1-9F47-B2AB-DF63BC3CAEDC}"/>
              </a:ext>
            </a:extLst>
          </p:cNvPr>
          <p:cNvSpPr/>
          <p:nvPr/>
        </p:nvSpPr>
        <p:spPr>
          <a:xfrm>
            <a:off x="1670305" y="2561287"/>
            <a:ext cx="25852" cy="384000"/>
          </a:xfrm>
          <a:prstGeom prst="rect">
            <a:avLst/>
          </a:prstGeom>
          <a:solidFill>
            <a:srgbClr val="2DAC65"/>
          </a:solidFill>
          <a:ln>
            <a:solidFill>
              <a:srgbClr val="2DA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Titre 1">
            <a:extLst>
              <a:ext uri="{FF2B5EF4-FFF2-40B4-BE49-F238E27FC236}">
                <a16:creationId xmlns:a16="http://schemas.microsoft.com/office/drawing/2014/main" id="{6C7BD08C-B8EE-624A-84CB-373E83DC8E1E}"/>
              </a:ext>
            </a:extLst>
          </p:cNvPr>
          <p:cNvSpPr txBox="1">
            <a:spLocks/>
          </p:cNvSpPr>
          <p:nvPr/>
        </p:nvSpPr>
        <p:spPr>
          <a:xfrm>
            <a:off x="1524000" y="3662370"/>
            <a:ext cx="9144000" cy="939477"/>
          </a:xfrm>
          <a:prstGeom prst="rect">
            <a:avLst/>
          </a:prstGeom>
        </p:spPr>
        <p:txBody>
          <a:bodyPr vert="horz" lIns="121920" tIns="60960" rIns="121920" bIns="6096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4800" b="1" dirty="0">
                <a:solidFill>
                  <a:srgbClr val="020091"/>
                </a:solidFill>
                <a:latin typeface="Marianne ExtraBold" panose="02000000000000000000" pitchFamily="2" charset="0"/>
              </a:rPr>
              <a:t>500M€ </a:t>
            </a:r>
            <a:endParaRPr lang="fr-FR" sz="2400" b="1" i="1" dirty="0">
              <a:solidFill>
                <a:srgbClr val="020091"/>
              </a:solidFill>
              <a:latin typeface="Marianne ExtraBold" panose="02000000000000000000" pitchFamily="2" charset="0"/>
            </a:endParaRPr>
          </a:p>
        </p:txBody>
      </p:sp>
      <p:sp>
        <p:nvSpPr>
          <p:cNvPr id="4" name="ZoneTexte 3"/>
          <p:cNvSpPr txBox="1"/>
          <p:nvPr/>
        </p:nvSpPr>
        <p:spPr>
          <a:xfrm>
            <a:off x="1524000" y="3246869"/>
            <a:ext cx="9412368" cy="461665"/>
          </a:xfrm>
          <a:prstGeom prst="rect">
            <a:avLst/>
          </a:prstGeom>
          <a:noFill/>
        </p:spPr>
        <p:txBody>
          <a:bodyPr wrap="square" rtlCol="0">
            <a:spAutoFit/>
          </a:bodyPr>
          <a:lstStyle/>
          <a:p>
            <a:r>
              <a:rPr lang="fr-FR" sz="2400" dirty="0"/>
              <a:t>1/ </a:t>
            </a:r>
            <a:r>
              <a:rPr lang="fr-FR" sz="2400" dirty="0" err="1" smtClean="0"/>
              <a:t>Circular</a:t>
            </a:r>
            <a:r>
              <a:rPr lang="fr-FR" sz="2400" dirty="0" smtClean="0"/>
              <a:t> </a:t>
            </a:r>
            <a:r>
              <a:rPr lang="fr-FR" sz="2400" dirty="0" err="1" smtClean="0"/>
              <a:t>Economy</a:t>
            </a:r>
            <a:endParaRPr lang="fr-FR" sz="2400" dirty="0"/>
          </a:p>
        </p:txBody>
      </p:sp>
      <p:pic>
        <p:nvPicPr>
          <p:cNvPr id="11" name="Graphique 19">
            <a:extLst>
              <a:ext uri="{FF2B5EF4-FFF2-40B4-BE49-F238E27FC236}">
                <a16:creationId xmlns:a16="http://schemas.microsoft.com/office/drawing/2014/main" id="{1071578E-28D3-4579-8A85-74823C1E6D6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074994" y="561875"/>
            <a:ext cx="904109" cy="1031003"/>
          </a:xfrm>
          <a:prstGeom prst="rect">
            <a:avLst/>
          </a:prstGeom>
        </p:spPr>
      </p:pic>
    </p:spTree>
    <p:extLst>
      <p:ext uri="{BB962C8B-B14F-4D97-AF65-F5344CB8AC3E}">
        <p14:creationId xmlns:p14="http://schemas.microsoft.com/office/powerpoint/2010/main" val="257281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1E8A05D-5B0B-E544-9FB8-7A3273014EFF}"/>
              </a:ext>
            </a:extLst>
          </p:cNvPr>
          <p:cNvPicPr>
            <a:picLocks noChangeAspect="1"/>
          </p:cNvPicPr>
          <p:nvPr/>
        </p:nvPicPr>
        <p:blipFill>
          <a:blip r:embed="rId3"/>
          <a:stretch>
            <a:fillRect/>
          </a:stretch>
        </p:blipFill>
        <p:spPr>
          <a:xfrm>
            <a:off x="-31814" y="-49134"/>
            <a:ext cx="12149601" cy="6993257"/>
          </a:xfrm>
          <a:prstGeom prst="rect">
            <a:avLst/>
          </a:prstGeom>
        </p:spPr>
      </p:pic>
      <p:sp>
        <p:nvSpPr>
          <p:cNvPr id="5" name="Sous-titre 4">
            <a:extLst>
              <a:ext uri="{FF2B5EF4-FFF2-40B4-BE49-F238E27FC236}">
                <a16:creationId xmlns:a16="http://schemas.microsoft.com/office/drawing/2014/main" id="{576AFB57-3C06-074F-8C57-1EF715965B9F}"/>
              </a:ext>
            </a:extLst>
          </p:cNvPr>
          <p:cNvSpPr>
            <a:spLocks noGrp="1"/>
          </p:cNvSpPr>
          <p:nvPr>
            <p:ph type="subTitle" idx="1"/>
          </p:nvPr>
        </p:nvSpPr>
        <p:spPr>
          <a:xfrm>
            <a:off x="1670305" y="2496932"/>
            <a:ext cx="10321999" cy="435707"/>
          </a:xfrm>
        </p:spPr>
        <p:txBody>
          <a:bodyPr>
            <a:noAutofit/>
          </a:bodyPr>
          <a:lstStyle/>
          <a:p>
            <a:r>
              <a:rPr lang="en-US" dirty="0">
                <a:latin typeface="Marianne" panose="02000000000000000000" pitchFamily="2" charset="0"/>
              </a:rPr>
              <a:t>Increase in the circular economy fund </a:t>
            </a:r>
            <a:r>
              <a:rPr lang="fr-FR" dirty="0" smtClean="0">
                <a:latin typeface="Marianne" panose="02000000000000000000" pitchFamily="2" charset="0"/>
              </a:rPr>
              <a:t>- ADEME</a:t>
            </a:r>
            <a:endParaRPr lang="fr-FR" dirty="0">
              <a:latin typeface="Marianne" panose="02000000000000000000" pitchFamily="2" charset="0"/>
            </a:endParaRPr>
          </a:p>
        </p:txBody>
      </p:sp>
      <p:sp>
        <p:nvSpPr>
          <p:cNvPr id="8" name="Rectangle 7">
            <a:extLst>
              <a:ext uri="{FF2B5EF4-FFF2-40B4-BE49-F238E27FC236}">
                <a16:creationId xmlns:a16="http://schemas.microsoft.com/office/drawing/2014/main" id="{3E1D76EA-52C1-9F47-B2AB-DF63BC3CAEDC}"/>
              </a:ext>
            </a:extLst>
          </p:cNvPr>
          <p:cNvSpPr/>
          <p:nvPr/>
        </p:nvSpPr>
        <p:spPr>
          <a:xfrm>
            <a:off x="1670305" y="2561287"/>
            <a:ext cx="25852" cy="288000"/>
          </a:xfrm>
          <a:prstGeom prst="rect">
            <a:avLst/>
          </a:prstGeom>
          <a:solidFill>
            <a:srgbClr val="2DAC65"/>
          </a:solidFill>
          <a:ln>
            <a:solidFill>
              <a:srgbClr val="2DA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Titre 1">
            <a:extLst>
              <a:ext uri="{FF2B5EF4-FFF2-40B4-BE49-F238E27FC236}">
                <a16:creationId xmlns:a16="http://schemas.microsoft.com/office/drawing/2014/main" id="{6C7BD08C-B8EE-624A-84CB-373E83DC8E1E}"/>
              </a:ext>
            </a:extLst>
          </p:cNvPr>
          <p:cNvSpPr txBox="1">
            <a:spLocks/>
          </p:cNvSpPr>
          <p:nvPr/>
        </p:nvSpPr>
        <p:spPr>
          <a:xfrm>
            <a:off x="1524000" y="3662370"/>
            <a:ext cx="9144000" cy="939477"/>
          </a:xfrm>
          <a:prstGeom prst="rect">
            <a:avLst/>
          </a:prstGeom>
        </p:spPr>
        <p:txBody>
          <a:bodyPr vert="horz" lIns="121920" tIns="60960" rIns="121920" bIns="6096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endParaRPr lang="fr-FR" sz="4800" b="1" dirty="0">
              <a:solidFill>
                <a:srgbClr val="020091"/>
              </a:solidFill>
              <a:latin typeface="Marianne ExtraBold" panose="02000000000000000000" pitchFamily="2" charset="0"/>
            </a:endParaRPr>
          </a:p>
        </p:txBody>
      </p:sp>
      <p:sp>
        <p:nvSpPr>
          <p:cNvPr id="4" name="ZoneTexte 3"/>
          <p:cNvSpPr txBox="1"/>
          <p:nvPr/>
        </p:nvSpPr>
        <p:spPr>
          <a:xfrm>
            <a:off x="1524000" y="3222585"/>
            <a:ext cx="10173173" cy="2759858"/>
          </a:xfrm>
          <a:prstGeom prst="rect">
            <a:avLst/>
          </a:prstGeom>
          <a:noFill/>
        </p:spPr>
        <p:txBody>
          <a:bodyPr wrap="square" rtlCol="0">
            <a:spAutoFit/>
          </a:bodyPr>
          <a:lstStyle/>
          <a:p>
            <a:r>
              <a:rPr lang="fr-FR" sz="2667" b="1" dirty="0">
                <a:solidFill>
                  <a:srgbClr val="020091"/>
                </a:solidFill>
                <a:latin typeface="Marianne ExtraBold" panose="02000000000000000000" pitchFamily="2" charset="0"/>
              </a:rPr>
              <a:t>140 M€ </a:t>
            </a:r>
            <a:r>
              <a:rPr lang="fr-FR" sz="2933" b="1" dirty="0" smtClean="0">
                <a:solidFill>
                  <a:srgbClr val="000000"/>
                </a:solidFill>
                <a:latin typeface="Calibri" panose="020F0502020204030204" pitchFamily="34" charset="0"/>
              </a:rPr>
              <a:t>- </a:t>
            </a:r>
            <a:r>
              <a:rPr lang="fr-FR" sz="2933" b="1" dirty="0" smtClean="0"/>
              <a:t>Investment for incorporation of </a:t>
            </a:r>
            <a:r>
              <a:rPr lang="fr-FR" sz="2933" b="1" dirty="0" err="1" smtClean="0"/>
              <a:t>recycled</a:t>
            </a:r>
            <a:r>
              <a:rPr lang="fr-FR" sz="2933" b="1" dirty="0" smtClean="0"/>
              <a:t> plastics (MPR</a:t>
            </a:r>
            <a:r>
              <a:rPr lang="fr-FR" sz="2933" b="1" dirty="0"/>
              <a:t>)</a:t>
            </a:r>
            <a:r>
              <a:rPr lang="fr-FR" sz="2933" b="1" dirty="0">
                <a:solidFill>
                  <a:srgbClr val="000000"/>
                </a:solidFill>
              </a:rPr>
              <a:t>:</a:t>
            </a:r>
            <a:endParaRPr lang="fr-FR" sz="2933" dirty="0">
              <a:solidFill>
                <a:srgbClr val="000000"/>
              </a:solidFill>
            </a:endParaRPr>
          </a:p>
          <a:p>
            <a:pPr marL="380990" indent="-380990">
              <a:buFont typeface="Arial" panose="020B0604020202020204" pitchFamily="34" charset="0"/>
              <a:buChar char="•"/>
            </a:pPr>
            <a:r>
              <a:rPr lang="fr-FR" sz="2133" dirty="0" smtClean="0"/>
              <a:t>This </a:t>
            </a:r>
            <a:r>
              <a:rPr lang="fr-FR" sz="2133" dirty="0" err="1" smtClean="0"/>
              <a:t>fund</a:t>
            </a:r>
            <a:r>
              <a:rPr lang="fr-FR" sz="2133" dirty="0" smtClean="0"/>
              <a:t> </a:t>
            </a:r>
            <a:r>
              <a:rPr lang="fr-FR" sz="2133" dirty="0" err="1" smtClean="0"/>
              <a:t>could</a:t>
            </a:r>
            <a:r>
              <a:rPr lang="fr-FR" sz="2133" dirty="0" smtClean="0"/>
              <a:t> </a:t>
            </a:r>
            <a:r>
              <a:rPr lang="fr-FR" sz="2133" dirty="0" err="1" smtClean="0"/>
              <a:t>take</a:t>
            </a:r>
            <a:r>
              <a:rPr lang="fr-FR" sz="2133" dirty="0"/>
              <a:t> </a:t>
            </a:r>
            <a:r>
              <a:rPr lang="fr-FR" sz="2133" dirty="0" smtClean="0"/>
              <a:t>: (Call for </a:t>
            </a:r>
            <a:r>
              <a:rPr lang="fr-FR" sz="2133" dirty="0" err="1" smtClean="0"/>
              <a:t>project</a:t>
            </a:r>
            <a:r>
              <a:rPr lang="fr-FR" sz="2133" dirty="0" smtClean="0"/>
              <a:t> ORPLAST) </a:t>
            </a:r>
            <a:r>
              <a:rPr lang="fr-FR" sz="2133" dirty="0"/>
              <a:t>:</a:t>
            </a:r>
          </a:p>
          <a:p>
            <a:pPr marL="990575" lvl="1" indent="-380990">
              <a:buFont typeface="Wingdings" panose="05000000000000000000" pitchFamily="2" charset="2"/>
              <a:buChar char="Ø"/>
            </a:pPr>
            <a:r>
              <a:rPr lang="fr-FR" sz="1867" dirty="0" smtClean="0"/>
              <a:t>Up to 70 </a:t>
            </a:r>
            <a:r>
              <a:rPr lang="fr-FR" sz="1867" dirty="0"/>
              <a:t>% </a:t>
            </a:r>
            <a:r>
              <a:rPr lang="fr-FR" sz="1867" dirty="0" err="1" smtClean="0"/>
              <a:t>studies</a:t>
            </a:r>
            <a:r>
              <a:rPr lang="fr-FR" sz="1867" dirty="0" smtClean="0"/>
              <a:t> and </a:t>
            </a:r>
            <a:r>
              <a:rPr lang="fr-FR" sz="1867" dirty="0" err="1" smtClean="0"/>
              <a:t>faisabilites</a:t>
            </a:r>
            <a:r>
              <a:rPr lang="fr-FR" sz="1867" dirty="0" smtClean="0"/>
              <a:t> </a:t>
            </a:r>
            <a:r>
              <a:rPr lang="fr-FR" sz="1867" dirty="0" err="1" smtClean="0"/>
              <a:t>studies</a:t>
            </a:r>
            <a:r>
              <a:rPr lang="fr-FR" sz="1867" dirty="0" smtClean="0"/>
              <a:t>;</a:t>
            </a:r>
            <a:endParaRPr lang="fr-FR" sz="1867" dirty="0"/>
          </a:p>
          <a:p>
            <a:pPr marL="990575" lvl="1" indent="-380990">
              <a:buFont typeface="Wingdings" panose="05000000000000000000" pitchFamily="2" charset="2"/>
              <a:buChar char="Ø"/>
            </a:pPr>
            <a:r>
              <a:rPr lang="fr-FR" sz="1867" dirty="0" smtClean="0"/>
              <a:t>Up to 55 </a:t>
            </a:r>
            <a:r>
              <a:rPr lang="fr-FR" sz="1867" dirty="0"/>
              <a:t>% </a:t>
            </a:r>
            <a:r>
              <a:rPr lang="fr-FR" sz="1867" dirty="0" smtClean="0"/>
              <a:t>for </a:t>
            </a:r>
            <a:r>
              <a:rPr lang="fr-FR" sz="1867" dirty="0" err="1" smtClean="0"/>
              <a:t>investment</a:t>
            </a:r>
            <a:r>
              <a:rPr lang="fr-FR" sz="1867" dirty="0" smtClean="0"/>
              <a:t> of </a:t>
            </a:r>
            <a:r>
              <a:rPr lang="fr-FR" sz="1867" dirty="0" err="1" smtClean="0"/>
              <a:t>modernization</a:t>
            </a:r>
            <a:r>
              <a:rPr lang="fr-FR" sz="1867" dirty="0" smtClean="0"/>
              <a:t> of </a:t>
            </a:r>
            <a:r>
              <a:rPr lang="fr-FR" sz="1867" dirty="0" err="1" smtClean="0"/>
              <a:t>sorting</a:t>
            </a:r>
            <a:r>
              <a:rPr lang="fr-FR" sz="1867" dirty="0" smtClean="0"/>
              <a:t> plan;</a:t>
            </a:r>
            <a:endParaRPr lang="fr-FR" sz="1867" dirty="0"/>
          </a:p>
          <a:p>
            <a:pPr marL="990575" lvl="1" indent="-380990">
              <a:buFont typeface="Wingdings" panose="05000000000000000000" pitchFamily="2" charset="2"/>
              <a:buChar char="Ø"/>
            </a:pPr>
            <a:r>
              <a:rPr lang="fr-FR" sz="1867" dirty="0" smtClean="0"/>
              <a:t>Up to 55% for </a:t>
            </a:r>
            <a:r>
              <a:rPr lang="fr-FR" sz="1867" dirty="0" err="1" smtClean="0"/>
              <a:t>investment</a:t>
            </a:r>
            <a:r>
              <a:rPr lang="fr-FR" sz="1867" dirty="0" smtClean="0"/>
              <a:t> in </a:t>
            </a:r>
            <a:r>
              <a:rPr lang="fr-FR" sz="1867" dirty="0" err="1" smtClean="0"/>
              <a:t>preparation</a:t>
            </a:r>
            <a:r>
              <a:rPr lang="fr-FR" sz="1867" dirty="0" smtClean="0"/>
              <a:t> of </a:t>
            </a:r>
            <a:r>
              <a:rPr lang="fr-FR" sz="1867" dirty="0" err="1" smtClean="0"/>
              <a:t>recycled</a:t>
            </a:r>
            <a:r>
              <a:rPr lang="fr-FR" sz="1867" dirty="0" smtClean="0"/>
              <a:t> </a:t>
            </a:r>
            <a:r>
              <a:rPr lang="fr-FR" sz="1867" dirty="0" err="1" smtClean="0"/>
              <a:t>materials</a:t>
            </a:r>
            <a:endParaRPr lang="fr-FR" sz="1867" dirty="0" smtClean="0"/>
          </a:p>
          <a:p>
            <a:pPr marL="990575" lvl="1" indent="-380990">
              <a:buFont typeface="Wingdings" panose="05000000000000000000" pitchFamily="2" charset="2"/>
              <a:buChar char="Ø"/>
            </a:pPr>
            <a:r>
              <a:rPr lang="fr-FR" sz="1867" dirty="0" smtClean="0"/>
              <a:t>.</a:t>
            </a:r>
            <a:endParaRPr lang="fr-FR" sz="1867" dirty="0"/>
          </a:p>
          <a:p>
            <a:r>
              <a:rPr lang="fr-FR" sz="1867" dirty="0">
                <a:hlinkClick r:id="rId4"/>
              </a:rPr>
              <a:t>https://appelsaprojets.ademe.fr/aap/ORPLAST2020-168</a:t>
            </a:r>
            <a:endParaRPr lang="fr-FR" sz="1867" dirty="0"/>
          </a:p>
        </p:txBody>
      </p:sp>
      <p:pic>
        <p:nvPicPr>
          <p:cNvPr id="11" name="Graphique 19">
            <a:extLst>
              <a:ext uri="{FF2B5EF4-FFF2-40B4-BE49-F238E27FC236}">
                <a16:creationId xmlns:a16="http://schemas.microsoft.com/office/drawing/2014/main" id="{1071578E-28D3-4579-8A85-74823C1E6D6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074994" y="561875"/>
            <a:ext cx="904109" cy="1031003"/>
          </a:xfrm>
          <a:prstGeom prst="rect">
            <a:avLst/>
          </a:prstGeom>
        </p:spPr>
      </p:pic>
    </p:spTree>
    <p:extLst>
      <p:ext uri="{BB962C8B-B14F-4D97-AF65-F5344CB8AC3E}">
        <p14:creationId xmlns:p14="http://schemas.microsoft.com/office/powerpoint/2010/main" val="1122737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1E8A05D-5B0B-E544-9FB8-7A3273014EFF}"/>
              </a:ext>
            </a:extLst>
          </p:cNvPr>
          <p:cNvPicPr>
            <a:picLocks noChangeAspect="1"/>
          </p:cNvPicPr>
          <p:nvPr/>
        </p:nvPicPr>
        <p:blipFill>
          <a:blip r:embed="rId3"/>
          <a:stretch>
            <a:fillRect/>
          </a:stretch>
        </p:blipFill>
        <p:spPr>
          <a:xfrm>
            <a:off x="-31814" y="-49134"/>
            <a:ext cx="12149601" cy="6993257"/>
          </a:xfrm>
          <a:prstGeom prst="rect">
            <a:avLst/>
          </a:prstGeom>
        </p:spPr>
      </p:pic>
      <p:sp>
        <p:nvSpPr>
          <p:cNvPr id="5" name="Sous-titre 4">
            <a:extLst>
              <a:ext uri="{FF2B5EF4-FFF2-40B4-BE49-F238E27FC236}">
                <a16:creationId xmlns:a16="http://schemas.microsoft.com/office/drawing/2014/main" id="{576AFB57-3C06-074F-8C57-1EF715965B9F}"/>
              </a:ext>
            </a:extLst>
          </p:cNvPr>
          <p:cNvSpPr>
            <a:spLocks noGrp="1"/>
          </p:cNvSpPr>
          <p:nvPr>
            <p:ph type="subTitle" idx="1"/>
          </p:nvPr>
        </p:nvSpPr>
        <p:spPr>
          <a:xfrm>
            <a:off x="1670305" y="2496932"/>
            <a:ext cx="10321999" cy="435707"/>
          </a:xfrm>
        </p:spPr>
        <p:txBody>
          <a:bodyPr>
            <a:noAutofit/>
          </a:bodyPr>
          <a:lstStyle/>
          <a:p>
            <a:r>
              <a:rPr lang="en-US" dirty="0">
                <a:latin typeface="Marianne" panose="02000000000000000000" pitchFamily="2" charset="0"/>
              </a:rPr>
              <a:t>Increase in the circular economy fund </a:t>
            </a:r>
            <a:r>
              <a:rPr lang="fr-FR" dirty="0">
                <a:latin typeface="Marianne" panose="02000000000000000000" pitchFamily="2" charset="0"/>
              </a:rPr>
              <a:t>- ADEME</a:t>
            </a:r>
          </a:p>
        </p:txBody>
      </p:sp>
      <p:sp>
        <p:nvSpPr>
          <p:cNvPr id="8" name="Rectangle 7">
            <a:extLst>
              <a:ext uri="{FF2B5EF4-FFF2-40B4-BE49-F238E27FC236}">
                <a16:creationId xmlns:a16="http://schemas.microsoft.com/office/drawing/2014/main" id="{3E1D76EA-52C1-9F47-B2AB-DF63BC3CAEDC}"/>
              </a:ext>
            </a:extLst>
          </p:cNvPr>
          <p:cNvSpPr/>
          <p:nvPr/>
        </p:nvSpPr>
        <p:spPr>
          <a:xfrm>
            <a:off x="1670305" y="2561287"/>
            <a:ext cx="25852" cy="288000"/>
          </a:xfrm>
          <a:prstGeom prst="rect">
            <a:avLst/>
          </a:prstGeom>
          <a:solidFill>
            <a:srgbClr val="2DAC65"/>
          </a:solidFill>
          <a:ln>
            <a:solidFill>
              <a:srgbClr val="2DA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Titre 1">
            <a:extLst>
              <a:ext uri="{FF2B5EF4-FFF2-40B4-BE49-F238E27FC236}">
                <a16:creationId xmlns:a16="http://schemas.microsoft.com/office/drawing/2014/main" id="{6C7BD08C-B8EE-624A-84CB-373E83DC8E1E}"/>
              </a:ext>
            </a:extLst>
          </p:cNvPr>
          <p:cNvSpPr txBox="1">
            <a:spLocks/>
          </p:cNvSpPr>
          <p:nvPr/>
        </p:nvSpPr>
        <p:spPr>
          <a:xfrm>
            <a:off x="1524000" y="3662370"/>
            <a:ext cx="9144000" cy="939477"/>
          </a:xfrm>
          <a:prstGeom prst="rect">
            <a:avLst/>
          </a:prstGeom>
        </p:spPr>
        <p:txBody>
          <a:bodyPr vert="horz" lIns="121920" tIns="60960" rIns="121920" bIns="6096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endParaRPr lang="fr-FR" sz="4800" b="1" dirty="0">
              <a:solidFill>
                <a:srgbClr val="020091"/>
              </a:solidFill>
              <a:latin typeface="Marianne ExtraBold" panose="02000000000000000000" pitchFamily="2" charset="0"/>
            </a:endParaRPr>
          </a:p>
        </p:txBody>
      </p:sp>
      <p:sp>
        <p:nvSpPr>
          <p:cNvPr id="4" name="ZoneTexte 3"/>
          <p:cNvSpPr txBox="1"/>
          <p:nvPr/>
        </p:nvSpPr>
        <p:spPr>
          <a:xfrm>
            <a:off x="1524000" y="3222585"/>
            <a:ext cx="10173173" cy="1487458"/>
          </a:xfrm>
          <a:prstGeom prst="rect">
            <a:avLst/>
          </a:prstGeom>
          <a:noFill/>
        </p:spPr>
        <p:txBody>
          <a:bodyPr wrap="square" rtlCol="0">
            <a:spAutoFit/>
          </a:bodyPr>
          <a:lstStyle/>
          <a:p>
            <a:r>
              <a:rPr lang="fr-FR" sz="2933" b="1" dirty="0">
                <a:solidFill>
                  <a:srgbClr val="020091"/>
                </a:solidFill>
                <a:latin typeface="Marianne ExtraBold" panose="02000000000000000000" pitchFamily="2" charset="0"/>
              </a:rPr>
              <a:t>84 M€ </a:t>
            </a:r>
            <a:r>
              <a:rPr lang="fr-FR" sz="2933" b="1" dirty="0">
                <a:solidFill>
                  <a:srgbClr val="000000"/>
                </a:solidFill>
                <a:latin typeface="Calibri" panose="020F0502020204030204" pitchFamily="34" charset="0"/>
              </a:rPr>
              <a:t>- </a:t>
            </a:r>
            <a:r>
              <a:rPr lang="fr-FR" sz="2933" b="1" dirty="0" err="1" smtClean="0">
                <a:solidFill>
                  <a:srgbClr val="000000"/>
                </a:solidFill>
                <a:latin typeface="Calibri" panose="020F0502020204030204" pitchFamily="34" charset="0"/>
              </a:rPr>
              <a:t>Modernization</a:t>
            </a:r>
            <a:r>
              <a:rPr lang="fr-FR" sz="2933" b="1" dirty="0" smtClean="0">
                <a:solidFill>
                  <a:srgbClr val="000000"/>
                </a:solidFill>
                <a:latin typeface="Calibri" panose="020F0502020204030204" pitchFamily="34" charset="0"/>
              </a:rPr>
              <a:t> of </a:t>
            </a:r>
            <a:r>
              <a:rPr lang="fr-FR" sz="2933" b="1" dirty="0" err="1" smtClean="0">
                <a:solidFill>
                  <a:srgbClr val="000000"/>
                </a:solidFill>
                <a:latin typeface="Calibri" panose="020F0502020204030204" pitchFamily="34" charset="0"/>
              </a:rPr>
              <a:t>sorting</a:t>
            </a:r>
            <a:r>
              <a:rPr lang="fr-FR" sz="2933" b="1" dirty="0" smtClean="0">
                <a:solidFill>
                  <a:srgbClr val="000000"/>
                </a:solidFill>
                <a:latin typeface="Calibri" panose="020F0502020204030204" pitchFamily="34" charset="0"/>
              </a:rPr>
              <a:t> and </a:t>
            </a:r>
            <a:r>
              <a:rPr lang="fr-FR" sz="2933" b="1" dirty="0" err="1" smtClean="0">
                <a:solidFill>
                  <a:srgbClr val="000000"/>
                </a:solidFill>
                <a:latin typeface="Calibri" panose="020F0502020204030204" pitchFamily="34" charset="0"/>
              </a:rPr>
              <a:t>recycling</a:t>
            </a:r>
            <a:r>
              <a:rPr lang="fr-FR" sz="2933" b="1" dirty="0" smtClean="0">
                <a:solidFill>
                  <a:srgbClr val="000000"/>
                </a:solidFill>
                <a:latin typeface="Calibri" panose="020F0502020204030204" pitchFamily="34" charset="0"/>
              </a:rPr>
              <a:t> plan</a:t>
            </a:r>
            <a:endParaRPr lang="fr-FR" sz="2933" b="1" dirty="0">
              <a:solidFill>
                <a:srgbClr val="000000"/>
              </a:solidFill>
              <a:latin typeface="Calibri" panose="020F0502020204030204" pitchFamily="34" charset="0"/>
            </a:endParaRPr>
          </a:p>
          <a:p>
            <a:endParaRPr lang="fr-FR" sz="267" b="1" dirty="0">
              <a:solidFill>
                <a:srgbClr val="000000"/>
              </a:solidFill>
              <a:latin typeface="Calibri" panose="020F0502020204030204" pitchFamily="34" charset="0"/>
            </a:endParaRPr>
          </a:p>
          <a:p>
            <a:r>
              <a:rPr lang="fr-FR" sz="2933" b="1" dirty="0">
                <a:solidFill>
                  <a:srgbClr val="020091"/>
                </a:solidFill>
                <a:latin typeface="Marianne ExtraBold" panose="02000000000000000000" pitchFamily="2" charset="0"/>
              </a:rPr>
              <a:t>61 M€ </a:t>
            </a:r>
            <a:r>
              <a:rPr lang="fr-FR" sz="2933" b="1" dirty="0">
                <a:solidFill>
                  <a:srgbClr val="000000"/>
                </a:solidFill>
                <a:latin typeface="Calibri" panose="020F0502020204030204" pitchFamily="34" charset="0"/>
              </a:rPr>
              <a:t>- </a:t>
            </a:r>
            <a:r>
              <a:rPr lang="en-US" sz="2933" b="1" dirty="0"/>
              <a:t>Investment for reduction, reuse/repair or development of alternatives</a:t>
            </a:r>
            <a:endParaRPr lang="fr-FR" sz="2933" b="1" dirty="0"/>
          </a:p>
        </p:txBody>
      </p:sp>
      <p:pic>
        <p:nvPicPr>
          <p:cNvPr id="11" name="Graphique 19">
            <a:extLst>
              <a:ext uri="{FF2B5EF4-FFF2-40B4-BE49-F238E27FC236}">
                <a16:creationId xmlns:a16="http://schemas.microsoft.com/office/drawing/2014/main" id="{1071578E-28D3-4579-8A85-74823C1E6D6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074994" y="561875"/>
            <a:ext cx="904109" cy="1031003"/>
          </a:xfrm>
          <a:prstGeom prst="rect">
            <a:avLst/>
          </a:prstGeom>
        </p:spPr>
      </p:pic>
    </p:spTree>
    <p:extLst>
      <p:ext uri="{BB962C8B-B14F-4D97-AF65-F5344CB8AC3E}">
        <p14:creationId xmlns:p14="http://schemas.microsoft.com/office/powerpoint/2010/main" val="250617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1E8A05D-5B0B-E544-9FB8-7A3273014EFF}"/>
              </a:ext>
            </a:extLst>
          </p:cNvPr>
          <p:cNvPicPr>
            <a:picLocks noChangeAspect="1"/>
          </p:cNvPicPr>
          <p:nvPr/>
        </p:nvPicPr>
        <p:blipFill>
          <a:blip r:embed="rId2"/>
          <a:stretch>
            <a:fillRect/>
          </a:stretch>
        </p:blipFill>
        <p:spPr>
          <a:xfrm>
            <a:off x="-31814" y="-49134"/>
            <a:ext cx="12149601" cy="6993257"/>
          </a:xfrm>
          <a:prstGeom prst="rect">
            <a:avLst/>
          </a:prstGeom>
        </p:spPr>
      </p:pic>
      <p:sp>
        <p:nvSpPr>
          <p:cNvPr id="5" name="Sous-titre 4">
            <a:extLst>
              <a:ext uri="{FF2B5EF4-FFF2-40B4-BE49-F238E27FC236}">
                <a16:creationId xmlns:a16="http://schemas.microsoft.com/office/drawing/2014/main" id="{576AFB57-3C06-074F-8C57-1EF715965B9F}"/>
              </a:ext>
            </a:extLst>
          </p:cNvPr>
          <p:cNvSpPr>
            <a:spLocks noGrp="1"/>
          </p:cNvSpPr>
          <p:nvPr>
            <p:ph type="subTitle" idx="1"/>
          </p:nvPr>
        </p:nvSpPr>
        <p:spPr>
          <a:xfrm>
            <a:off x="1670305" y="2496932"/>
            <a:ext cx="10321999" cy="435707"/>
          </a:xfrm>
        </p:spPr>
        <p:txBody>
          <a:bodyPr>
            <a:noAutofit/>
          </a:bodyPr>
          <a:lstStyle/>
          <a:p>
            <a:r>
              <a:rPr lang="en-US" dirty="0">
                <a:latin typeface="Marianne" panose="02000000000000000000" pitchFamily="2" charset="0"/>
              </a:rPr>
              <a:t>Increase in the circular economy fund </a:t>
            </a:r>
            <a:r>
              <a:rPr lang="fr-FR" dirty="0">
                <a:latin typeface="Marianne" panose="02000000000000000000" pitchFamily="2" charset="0"/>
              </a:rPr>
              <a:t>- ADEME</a:t>
            </a:r>
          </a:p>
        </p:txBody>
      </p:sp>
      <p:sp>
        <p:nvSpPr>
          <p:cNvPr id="8" name="Rectangle 7">
            <a:extLst>
              <a:ext uri="{FF2B5EF4-FFF2-40B4-BE49-F238E27FC236}">
                <a16:creationId xmlns:a16="http://schemas.microsoft.com/office/drawing/2014/main" id="{3E1D76EA-52C1-9F47-B2AB-DF63BC3CAEDC}"/>
              </a:ext>
            </a:extLst>
          </p:cNvPr>
          <p:cNvSpPr/>
          <p:nvPr/>
        </p:nvSpPr>
        <p:spPr>
          <a:xfrm>
            <a:off x="1670305" y="2561287"/>
            <a:ext cx="25852" cy="288000"/>
          </a:xfrm>
          <a:prstGeom prst="rect">
            <a:avLst/>
          </a:prstGeom>
          <a:solidFill>
            <a:srgbClr val="2DAC65"/>
          </a:solidFill>
          <a:ln>
            <a:solidFill>
              <a:srgbClr val="2DA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Titre 1">
            <a:extLst>
              <a:ext uri="{FF2B5EF4-FFF2-40B4-BE49-F238E27FC236}">
                <a16:creationId xmlns:a16="http://schemas.microsoft.com/office/drawing/2014/main" id="{6C7BD08C-B8EE-624A-84CB-373E83DC8E1E}"/>
              </a:ext>
            </a:extLst>
          </p:cNvPr>
          <p:cNvSpPr txBox="1">
            <a:spLocks/>
          </p:cNvSpPr>
          <p:nvPr/>
        </p:nvSpPr>
        <p:spPr>
          <a:xfrm>
            <a:off x="1524000" y="3662370"/>
            <a:ext cx="9144000" cy="939477"/>
          </a:xfrm>
          <a:prstGeom prst="rect">
            <a:avLst/>
          </a:prstGeom>
        </p:spPr>
        <p:txBody>
          <a:bodyPr vert="horz" lIns="121920" tIns="60960" rIns="121920" bIns="6096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endParaRPr lang="fr-FR" sz="4800" b="1" dirty="0">
              <a:solidFill>
                <a:srgbClr val="020091"/>
              </a:solidFill>
              <a:latin typeface="Marianne ExtraBold" panose="02000000000000000000" pitchFamily="2" charset="0"/>
            </a:endParaRPr>
          </a:p>
        </p:txBody>
      </p:sp>
      <p:sp>
        <p:nvSpPr>
          <p:cNvPr id="4" name="ZoneTexte 3"/>
          <p:cNvSpPr txBox="1"/>
          <p:nvPr/>
        </p:nvSpPr>
        <p:spPr>
          <a:xfrm>
            <a:off x="1524000" y="3222584"/>
            <a:ext cx="10173173" cy="2923493"/>
          </a:xfrm>
          <a:prstGeom prst="rect">
            <a:avLst/>
          </a:prstGeom>
          <a:noFill/>
        </p:spPr>
        <p:txBody>
          <a:bodyPr wrap="square" rtlCol="0">
            <a:spAutoFit/>
          </a:bodyPr>
          <a:lstStyle/>
          <a:p>
            <a:r>
              <a:rPr lang="fr-FR" sz="2667" b="1" dirty="0">
                <a:solidFill>
                  <a:srgbClr val="020091"/>
                </a:solidFill>
                <a:latin typeface="Marianne ExtraBold" panose="02000000000000000000" pitchFamily="2" charset="0"/>
              </a:rPr>
              <a:t>100 M€ </a:t>
            </a:r>
            <a:r>
              <a:rPr lang="fr-FR" sz="2933" b="1" dirty="0">
                <a:solidFill>
                  <a:srgbClr val="000000"/>
                </a:solidFill>
                <a:latin typeface="Calibri" panose="020F0502020204030204" pitchFamily="34" charset="0"/>
              </a:rPr>
              <a:t>- </a:t>
            </a:r>
            <a:r>
              <a:rPr lang="fr-FR" sz="2933" b="1" dirty="0" err="1" smtClean="0">
                <a:solidFill>
                  <a:srgbClr val="000000"/>
                </a:solidFill>
                <a:latin typeface="Calibri" panose="020F0502020204030204" pitchFamily="34" charset="0"/>
              </a:rPr>
              <a:t>Biowaste</a:t>
            </a:r>
            <a:r>
              <a:rPr lang="fr-FR" sz="2933" b="1" dirty="0" smtClean="0">
                <a:solidFill>
                  <a:srgbClr val="000000"/>
                </a:solidFill>
                <a:latin typeface="Calibri" panose="020F0502020204030204" pitchFamily="34" charset="0"/>
              </a:rPr>
              <a:t> </a:t>
            </a:r>
            <a:r>
              <a:rPr lang="fr-FR" sz="2933" b="1" dirty="0">
                <a:solidFill>
                  <a:srgbClr val="000000"/>
                </a:solidFill>
                <a:latin typeface="Calibri" panose="020F0502020204030204" pitchFamily="34" charset="0"/>
              </a:rPr>
              <a:t>:</a:t>
            </a:r>
            <a:endParaRPr lang="fr-FR" sz="2933" dirty="0">
              <a:solidFill>
                <a:srgbClr val="000000"/>
              </a:solidFill>
              <a:latin typeface="Calibri" panose="020F0502020204030204" pitchFamily="34" charset="0"/>
            </a:endParaRPr>
          </a:p>
          <a:p>
            <a:pPr marL="380990" indent="-380990">
              <a:buFont typeface="Arial" panose="020B0604020202020204" pitchFamily="34" charset="0"/>
              <a:buChar char="•"/>
            </a:pPr>
            <a:r>
              <a:rPr lang="fr-FR" sz="2400" b="1" dirty="0"/>
              <a:t>Soutien à l’investissement dans la collecte, le tri et la valorisation :</a:t>
            </a:r>
            <a:r>
              <a:rPr lang="fr-FR" sz="2400" dirty="0"/>
              <a:t> </a:t>
            </a:r>
            <a:endParaRPr lang="fr-FR" sz="2400" dirty="0" smtClean="0"/>
          </a:p>
          <a:p>
            <a:pPr marL="990575" lvl="1" indent="-380990">
              <a:buFont typeface="Wingdings" panose="05000000000000000000" pitchFamily="2" charset="2"/>
              <a:buChar char="Ø"/>
            </a:pPr>
            <a:r>
              <a:rPr lang="en-US" sz="2133" dirty="0" smtClean="0"/>
              <a:t>For the local government who drive waste management, a support </a:t>
            </a:r>
            <a:r>
              <a:rPr lang="en-US" sz="2133" dirty="0"/>
              <a:t>through a flat rate for the inhabitant for collection and support of up to 55% for recovery facilities</a:t>
            </a:r>
            <a:r>
              <a:rPr lang="fr-FR" sz="2133" dirty="0" smtClean="0"/>
              <a:t>;</a:t>
            </a:r>
          </a:p>
          <a:p>
            <a:pPr marL="990575" lvl="1" indent="-380990">
              <a:buFont typeface="Wingdings" panose="05000000000000000000" pitchFamily="2" charset="2"/>
              <a:buChar char="Ø"/>
            </a:pPr>
            <a:r>
              <a:rPr lang="fr-FR" sz="2133" dirty="0" smtClean="0"/>
              <a:t>Up to 55% support for </a:t>
            </a:r>
            <a:r>
              <a:rPr lang="fr-FR" sz="2133" dirty="0" err="1" smtClean="0"/>
              <a:t>investment</a:t>
            </a:r>
            <a:r>
              <a:rPr lang="fr-FR" sz="2133" dirty="0" smtClean="0"/>
              <a:t> for </a:t>
            </a:r>
            <a:r>
              <a:rPr lang="fr-FR" sz="2133" dirty="0" err="1" smtClean="0"/>
              <a:t>private</a:t>
            </a:r>
            <a:r>
              <a:rPr lang="fr-FR" sz="2133" dirty="0" smtClean="0"/>
              <a:t> </a:t>
            </a:r>
            <a:r>
              <a:rPr lang="fr-FR" sz="2133" dirty="0" err="1" smtClean="0"/>
              <a:t>operators</a:t>
            </a:r>
            <a:r>
              <a:rPr lang="fr-FR" sz="2133" dirty="0" smtClean="0"/>
              <a:t> in charge of municipal </a:t>
            </a:r>
            <a:r>
              <a:rPr lang="fr-FR" sz="2133" dirty="0" err="1" smtClean="0"/>
              <a:t>waste</a:t>
            </a:r>
            <a:r>
              <a:rPr lang="fr-FR" sz="2133" dirty="0" smtClean="0"/>
              <a:t> and </a:t>
            </a:r>
            <a:r>
              <a:rPr lang="fr-FR" sz="2133" dirty="0" err="1" smtClean="0"/>
              <a:t>industrial</a:t>
            </a:r>
            <a:r>
              <a:rPr lang="fr-FR" sz="2133" dirty="0" smtClean="0"/>
              <a:t> </a:t>
            </a:r>
            <a:r>
              <a:rPr lang="fr-FR" sz="2133" dirty="0" err="1" smtClean="0"/>
              <a:t>waste</a:t>
            </a:r>
            <a:r>
              <a:rPr lang="fr-FR" sz="2133" dirty="0" smtClean="0"/>
              <a:t>.</a:t>
            </a:r>
            <a:endParaRPr lang="fr-FR" sz="1867" dirty="0">
              <a:solidFill>
                <a:srgbClr val="000000"/>
              </a:solidFill>
              <a:latin typeface="Calibri" panose="020F0502020204030204" pitchFamily="34" charset="0"/>
            </a:endParaRPr>
          </a:p>
        </p:txBody>
      </p:sp>
      <p:pic>
        <p:nvPicPr>
          <p:cNvPr id="11" name="Graphique 19">
            <a:extLst>
              <a:ext uri="{FF2B5EF4-FFF2-40B4-BE49-F238E27FC236}">
                <a16:creationId xmlns:a16="http://schemas.microsoft.com/office/drawing/2014/main" id="{1071578E-28D3-4579-8A85-74823C1E6D6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074994" y="561875"/>
            <a:ext cx="904109" cy="1031003"/>
          </a:xfrm>
          <a:prstGeom prst="rect">
            <a:avLst/>
          </a:prstGeom>
        </p:spPr>
      </p:pic>
    </p:spTree>
    <p:extLst>
      <p:ext uri="{BB962C8B-B14F-4D97-AF65-F5344CB8AC3E}">
        <p14:creationId xmlns:p14="http://schemas.microsoft.com/office/powerpoint/2010/main" val="2068951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1E8A05D-5B0B-E544-9FB8-7A3273014EFF}"/>
              </a:ext>
            </a:extLst>
          </p:cNvPr>
          <p:cNvPicPr>
            <a:picLocks noChangeAspect="1"/>
          </p:cNvPicPr>
          <p:nvPr/>
        </p:nvPicPr>
        <p:blipFill>
          <a:blip r:embed="rId2"/>
          <a:stretch>
            <a:fillRect/>
          </a:stretch>
        </p:blipFill>
        <p:spPr>
          <a:xfrm>
            <a:off x="-31814" y="-49134"/>
            <a:ext cx="12149601" cy="6993257"/>
          </a:xfrm>
          <a:prstGeom prst="rect">
            <a:avLst/>
          </a:prstGeom>
        </p:spPr>
      </p:pic>
      <p:sp>
        <p:nvSpPr>
          <p:cNvPr id="5" name="Sous-titre 4">
            <a:extLst>
              <a:ext uri="{FF2B5EF4-FFF2-40B4-BE49-F238E27FC236}">
                <a16:creationId xmlns:a16="http://schemas.microsoft.com/office/drawing/2014/main" id="{576AFB57-3C06-074F-8C57-1EF715965B9F}"/>
              </a:ext>
            </a:extLst>
          </p:cNvPr>
          <p:cNvSpPr>
            <a:spLocks noGrp="1"/>
          </p:cNvSpPr>
          <p:nvPr>
            <p:ph type="subTitle" idx="1"/>
          </p:nvPr>
        </p:nvSpPr>
        <p:spPr>
          <a:xfrm>
            <a:off x="1670305" y="2496932"/>
            <a:ext cx="10321999" cy="435707"/>
          </a:xfrm>
        </p:spPr>
        <p:txBody>
          <a:bodyPr>
            <a:noAutofit/>
          </a:bodyPr>
          <a:lstStyle/>
          <a:p>
            <a:r>
              <a:rPr lang="en-US" dirty="0">
                <a:latin typeface="Marianne" panose="02000000000000000000" pitchFamily="2" charset="0"/>
              </a:rPr>
              <a:t>Increase in the circular economy fund </a:t>
            </a:r>
            <a:r>
              <a:rPr lang="fr-FR" dirty="0">
                <a:latin typeface="Marianne" panose="02000000000000000000" pitchFamily="2" charset="0"/>
              </a:rPr>
              <a:t>- ADEME</a:t>
            </a:r>
          </a:p>
        </p:txBody>
      </p:sp>
      <p:sp>
        <p:nvSpPr>
          <p:cNvPr id="8" name="Rectangle 7">
            <a:extLst>
              <a:ext uri="{FF2B5EF4-FFF2-40B4-BE49-F238E27FC236}">
                <a16:creationId xmlns:a16="http://schemas.microsoft.com/office/drawing/2014/main" id="{3E1D76EA-52C1-9F47-B2AB-DF63BC3CAEDC}"/>
              </a:ext>
            </a:extLst>
          </p:cNvPr>
          <p:cNvSpPr/>
          <p:nvPr/>
        </p:nvSpPr>
        <p:spPr>
          <a:xfrm>
            <a:off x="1670305" y="2561287"/>
            <a:ext cx="25852" cy="288000"/>
          </a:xfrm>
          <a:prstGeom prst="rect">
            <a:avLst/>
          </a:prstGeom>
          <a:solidFill>
            <a:srgbClr val="2DAC65"/>
          </a:solidFill>
          <a:ln>
            <a:solidFill>
              <a:srgbClr val="2DA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Titre 1">
            <a:extLst>
              <a:ext uri="{FF2B5EF4-FFF2-40B4-BE49-F238E27FC236}">
                <a16:creationId xmlns:a16="http://schemas.microsoft.com/office/drawing/2014/main" id="{6C7BD08C-B8EE-624A-84CB-373E83DC8E1E}"/>
              </a:ext>
            </a:extLst>
          </p:cNvPr>
          <p:cNvSpPr txBox="1">
            <a:spLocks/>
          </p:cNvSpPr>
          <p:nvPr/>
        </p:nvSpPr>
        <p:spPr>
          <a:xfrm>
            <a:off x="1524000" y="3662370"/>
            <a:ext cx="9144000" cy="939477"/>
          </a:xfrm>
          <a:prstGeom prst="rect">
            <a:avLst/>
          </a:prstGeom>
        </p:spPr>
        <p:txBody>
          <a:bodyPr vert="horz" lIns="121920" tIns="60960" rIns="121920" bIns="6096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endParaRPr lang="fr-FR" sz="4800" b="1" dirty="0">
              <a:solidFill>
                <a:srgbClr val="020091"/>
              </a:solidFill>
              <a:latin typeface="Marianne ExtraBold" panose="02000000000000000000" pitchFamily="2" charset="0"/>
            </a:endParaRPr>
          </a:p>
        </p:txBody>
      </p:sp>
      <p:sp>
        <p:nvSpPr>
          <p:cNvPr id="4" name="ZoneTexte 3"/>
          <p:cNvSpPr txBox="1"/>
          <p:nvPr/>
        </p:nvSpPr>
        <p:spPr>
          <a:xfrm>
            <a:off x="1524000" y="3222585"/>
            <a:ext cx="10314432" cy="1651671"/>
          </a:xfrm>
          <a:prstGeom prst="rect">
            <a:avLst/>
          </a:prstGeom>
          <a:noFill/>
        </p:spPr>
        <p:txBody>
          <a:bodyPr wrap="square" rtlCol="0">
            <a:spAutoFit/>
          </a:bodyPr>
          <a:lstStyle/>
          <a:p>
            <a:r>
              <a:rPr lang="fr-FR" sz="2667" b="1" dirty="0">
                <a:solidFill>
                  <a:srgbClr val="020091"/>
                </a:solidFill>
                <a:latin typeface="Marianne ExtraBold" panose="02000000000000000000" pitchFamily="2" charset="0"/>
              </a:rPr>
              <a:t>80 M€ </a:t>
            </a:r>
            <a:r>
              <a:rPr lang="fr-FR" sz="2933" b="1" dirty="0">
                <a:solidFill>
                  <a:srgbClr val="000000"/>
                </a:solidFill>
                <a:latin typeface="Calibri" panose="020F0502020204030204" pitchFamily="34" charset="0"/>
              </a:rPr>
              <a:t>- </a:t>
            </a:r>
            <a:r>
              <a:rPr lang="fr-FR" sz="2933" b="1" dirty="0" smtClean="0">
                <a:solidFill>
                  <a:srgbClr val="000000"/>
                </a:solidFill>
                <a:latin typeface="Calibri" panose="020F0502020204030204" pitchFamily="34" charset="0"/>
              </a:rPr>
              <a:t>Refuse </a:t>
            </a:r>
            <a:r>
              <a:rPr lang="fr-FR" sz="2933" b="1" dirty="0" err="1" smtClean="0">
                <a:solidFill>
                  <a:srgbClr val="000000"/>
                </a:solidFill>
                <a:latin typeface="Calibri" panose="020F0502020204030204" pitchFamily="34" charset="0"/>
              </a:rPr>
              <a:t>Derived</a:t>
            </a:r>
            <a:r>
              <a:rPr lang="fr-FR" sz="2933" b="1" dirty="0" smtClean="0">
                <a:solidFill>
                  <a:srgbClr val="000000"/>
                </a:solidFill>
                <a:latin typeface="Calibri" panose="020F0502020204030204" pitchFamily="34" charset="0"/>
              </a:rPr>
              <a:t> Fuels (RDF) </a:t>
            </a:r>
            <a:r>
              <a:rPr lang="fr-FR" sz="2933" b="1" dirty="0">
                <a:solidFill>
                  <a:srgbClr val="000000"/>
                </a:solidFill>
                <a:latin typeface="Calibri" panose="020F0502020204030204" pitchFamily="34" charset="0"/>
              </a:rPr>
              <a:t>:</a:t>
            </a:r>
            <a:endParaRPr lang="fr-FR" sz="2933" dirty="0">
              <a:solidFill>
                <a:srgbClr val="000000"/>
              </a:solidFill>
              <a:latin typeface="Calibri" panose="020F0502020204030204" pitchFamily="34" charset="0"/>
            </a:endParaRPr>
          </a:p>
          <a:p>
            <a:pPr marL="380990" indent="-380990">
              <a:buFont typeface="Arial" panose="020B0604020202020204" pitchFamily="34" charset="0"/>
              <a:buChar char="•"/>
            </a:pPr>
            <a:r>
              <a:rPr lang="en-US" sz="2400" dirty="0"/>
              <a:t>This scheme is intended to support investment in new projects</a:t>
            </a:r>
            <a:r>
              <a:rPr lang="en-US" sz="2400" dirty="0" smtClean="0"/>
              <a:t>.</a:t>
            </a:r>
          </a:p>
          <a:p>
            <a:pPr marL="380990" indent="-380990">
              <a:buFont typeface="Arial" panose="020B0604020202020204" pitchFamily="34" charset="0"/>
              <a:buChar char="•"/>
            </a:pPr>
            <a:r>
              <a:rPr lang="en-US" sz="2400" dirty="0" smtClean="0"/>
              <a:t>An </a:t>
            </a:r>
            <a:r>
              <a:rPr lang="en-US" sz="2400" dirty="0"/>
              <a:t>operating aid scheme for the facilities will also be studied as part of the </a:t>
            </a:r>
            <a:r>
              <a:rPr lang="en-US" sz="2400" dirty="0" err="1"/>
              <a:t>decarbonization</a:t>
            </a:r>
            <a:r>
              <a:rPr lang="en-US" sz="2400" dirty="0"/>
              <a:t> </a:t>
            </a:r>
            <a:r>
              <a:rPr lang="en-US" sz="2400" dirty="0" smtClean="0"/>
              <a:t>fund</a:t>
            </a:r>
            <a:r>
              <a:rPr lang="en-US" dirty="0" smtClean="0"/>
              <a:t>.</a:t>
            </a:r>
            <a:endParaRPr lang="fr-FR" sz="2400" dirty="0"/>
          </a:p>
        </p:txBody>
      </p:sp>
      <p:pic>
        <p:nvPicPr>
          <p:cNvPr id="10" name="Image 9">
            <a:extLst>
              <a:ext uri="{FF2B5EF4-FFF2-40B4-BE49-F238E27FC236}">
                <a16:creationId xmlns:a16="http://schemas.microsoft.com/office/drawing/2014/main" id="{ED341190-8E81-4268-82D2-B1594B8521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2829" y="524161"/>
            <a:ext cx="1248643" cy="1131292"/>
          </a:xfrm>
          <a:prstGeom prst="rect">
            <a:avLst/>
          </a:prstGeom>
        </p:spPr>
      </p:pic>
      <p:pic>
        <p:nvPicPr>
          <p:cNvPr id="11" name="Graphique 19">
            <a:extLst>
              <a:ext uri="{FF2B5EF4-FFF2-40B4-BE49-F238E27FC236}">
                <a16:creationId xmlns:a16="http://schemas.microsoft.com/office/drawing/2014/main" id="{1071578E-28D3-4579-8A85-74823C1E6D6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074994" y="561875"/>
            <a:ext cx="904109" cy="1031003"/>
          </a:xfrm>
          <a:prstGeom prst="rect">
            <a:avLst/>
          </a:prstGeom>
        </p:spPr>
      </p:pic>
    </p:spTree>
    <p:extLst>
      <p:ext uri="{BB962C8B-B14F-4D97-AF65-F5344CB8AC3E}">
        <p14:creationId xmlns:p14="http://schemas.microsoft.com/office/powerpoint/2010/main" val="2905529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1E8A05D-5B0B-E544-9FB8-7A3273014EFF}"/>
              </a:ext>
            </a:extLst>
          </p:cNvPr>
          <p:cNvPicPr>
            <a:picLocks noChangeAspect="1"/>
          </p:cNvPicPr>
          <p:nvPr/>
        </p:nvPicPr>
        <p:blipFill>
          <a:blip r:embed="rId2"/>
          <a:stretch>
            <a:fillRect/>
          </a:stretch>
        </p:blipFill>
        <p:spPr>
          <a:xfrm>
            <a:off x="-31814" y="-49134"/>
            <a:ext cx="12149601" cy="6993257"/>
          </a:xfrm>
          <a:prstGeom prst="rect">
            <a:avLst/>
          </a:prstGeom>
        </p:spPr>
      </p:pic>
      <p:sp>
        <p:nvSpPr>
          <p:cNvPr id="5" name="Sous-titre 4">
            <a:extLst>
              <a:ext uri="{FF2B5EF4-FFF2-40B4-BE49-F238E27FC236}">
                <a16:creationId xmlns:a16="http://schemas.microsoft.com/office/drawing/2014/main" id="{576AFB57-3C06-074F-8C57-1EF715965B9F}"/>
              </a:ext>
            </a:extLst>
          </p:cNvPr>
          <p:cNvSpPr>
            <a:spLocks noGrp="1"/>
          </p:cNvSpPr>
          <p:nvPr>
            <p:ph type="subTitle" idx="1"/>
          </p:nvPr>
        </p:nvSpPr>
        <p:spPr>
          <a:xfrm>
            <a:off x="1670305" y="2496932"/>
            <a:ext cx="10321999" cy="435707"/>
          </a:xfrm>
        </p:spPr>
        <p:txBody>
          <a:bodyPr>
            <a:noAutofit/>
          </a:bodyPr>
          <a:lstStyle/>
          <a:p>
            <a:r>
              <a:rPr lang="en-US" dirty="0">
                <a:latin typeface="Marianne" panose="02000000000000000000" pitchFamily="2" charset="0"/>
              </a:rPr>
              <a:t>Increase in the circular economy fund </a:t>
            </a:r>
            <a:r>
              <a:rPr lang="fr-FR" dirty="0">
                <a:latin typeface="Marianne" panose="02000000000000000000" pitchFamily="2" charset="0"/>
              </a:rPr>
              <a:t>- ADEME</a:t>
            </a:r>
          </a:p>
        </p:txBody>
      </p:sp>
      <p:sp>
        <p:nvSpPr>
          <p:cNvPr id="8" name="Rectangle 7">
            <a:extLst>
              <a:ext uri="{FF2B5EF4-FFF2-40B4-BE49-F238E27FC236}">
                <a16:creationId xmlns:a16="http://schemas.microsoft.com/office/drawing/2014/main" id="{3E1D76EA-52C1-9F47-B2AB-DF63BC3CAEDC}"/>
              </a:ext>
            </a:extLst>
          </p:cNvPr>
          <p:cNvSpPr/>
          <p:nvPr/>
        </p:nvSpPr>
        <p:spPr>
          <a:xfrm>
            <a:off x="1670305" y="2561287"/>
            <a:ext cx="25852" cy="288000"/>
          </a:xfrm>
          <a:prstGeom prst="rect">
            <a:avLst/>
          </a:prstGeom>
          <a:solidFill>
            <a:srgbClr val="2DAC65"/>
          </a:solidFill>
          <a:ln>
            <a:solidFill>
              <a:srgbClr val="2DAC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Titre 1">
            <a:extLst>
              <a:ext uri="{FF2B5EF4-FFF2-40B4-BE49-F238E27FC236}">
                <a16:creationId xmlns:a16="http://schemas.microsoft.com/office/drawing/2014/main" id="{6C7BD08C-B8EE-624A-84CB-373E83DC8E1E}"/>
              </a:ext>
            </a:extLst>
          </p:cNvPr>
          <p:cNvSpPr txBox="1">
            <a:spLocks/>
          </p:cNvSpPr>
          <p:nvPr/>
        </p:nvSpPr>
        <p:spPr>
          <a:xfrm>
            <a:off x="1524000" y="3662370"/>
            <a:ext cx="9144000" cy="939477"/>
          </a:xfrm>
          <a:prstGeom prst="rect">
            <a:avLst/>
          </a:prstGeom>
        </p:spPr>
        <p:txBody>
          <a:bodyPr vert="horz" lIns="121920" tIns="60960" rIns="121920" bIns="6096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endParaRPr lang="fr-FR" sz="4800" b="1" dirty="0">
              <a:solidFill>
                <a:srgbClr val="020091"/>
              </a:solidFill>
              <a:latin typeface="Marianne ExtraBold" panose="02000000000000000000" pitchFamily="2" charset="0"/>
            </a:endParaRPr>
          </a:p>
        </p:txBody>
      </p:sp>
      <p:sp>
        <p:nvSpPr>
          <p:cNvPr id="4" name="ZoneTexte 3"/>
          <p:cNvSpPr txBox="1"/>
          <p:nvPr/>
        </p:nvSpPr>
        <p:spPr>
          <a:xfrm>
            <a:off x="1524000" y="3222585"/>
            <a:ext cx="10173173" cy="2636363"/>
          </a:xfrm>
          <a:prstGeom prst="rect">
            <a:avLst/>
          </a:prstGeom>
          <a:noFill/>
        </p:spPr>
        <p:txBody>
          <a:bodyPr wrap="square" rtlCol="0">
            <a:spAutoFit/>
          </a:bodyPr>
          <a:lstStyle/>
          <a:p>
            <a:r>
              <a:rPr lang="fr-FR" sz="2667" b="1" dirty="0">
                <a:solidFill>
                  <a:srgbClr val="020091"/>
                </a:solidFill>
                <a:latin typeface="Marianne ExtraBold" panose="02000000000000000000" pitchFamily="2" charset="0"/>
              </a:rPr>
              <a:t>16 M€ </a:t>
            </a:r>
            <a:r>
              <a:rPr lang="fr-FR" sz="2933" b="1" dirty="0">
                <a:solidFill>
                  <a:srgbClr val="000000"/>
                </a:solidFill>
                <a:latin typeface="Calibri" panose="020F0502020204030204" pitchFamily="34" charset="0"/>
              </a:rPr>
              <a:t>- </a:t>
            </a:r>
            <a:r>
              <a:rPr lang="fr-FR" sz="2933" b="1" dirty="0" smtClean="0">
                <a:solidFill>
                  <a:srgbClr val="000000"/>
                </a:solidFill>
                <a:latin typeface="Calibri" panose="020F0502020204030204" pitchFamily="34" charset="0"/>
              </a:rPr>
              <a:t>Short </a:t>
            </a:r>
            <a:r>
              <a:rPr lang="fr-FR" sz="2933" b="1" dirty="0" err="1" smtClean="0">
                <a:solidFill>
                  <a:srgbClr val="000000"/>
                </a:solidFill>
                <a:latin typeface="Calibri" panose="020F0502020204030204" pitchFamily="34" charset="0"/>
              </a:rPr>
              <a:t>term</a:t>
            </a:r>
            <a:r>
              <a:rPr lang="fr-FR" sz="2933" b="1" dirty="0">
                <a:solidFill>
                  <a:srgbClr val="000000"/>
                </a:solidFill>
                <a:latin typeface="Calibri" panose="020F0502020204030204" pitchFamily="34" charset="0"/>
              </a:rPr>
              <a:t> </a:t>
            </a:r>
            <a:r>
              <a:rPr lang="fr-FR" sz="2933" b="1" dirty="0" smtClean="0">
                <a:solidFill>
                  <a:srgbClr val="000000"/>
                </a:solidFill>
                <a:latin typeface="Calibri" panose="020F0502020204030204" pitchFamily="34" charset="0"/>
              </a:rPr>
              <a:t>support to </a:t>
            </a:r>
            <a:r>
              <a:rPr lang="fr-FR" sz="2933" b="1" dirty="0" err="1" smtClean="0">
                <a:solidFill>
                  <a:srgbClr val="000000"/>
                </a:solidFill>
                <a:latin typeface="Calibri" panose="020F0502020204030204" pitchFamily="34" charset="0"/>
              </a:rPr>
              <a:t>recycled</a:t>
            </a:r>
            <a:r>
              <a:rPr lang="fr-FR" sz="2933" b="1" dirty="0" smtClean="0">
                <a:solidFill>
                  <a:srgbClr val="000000"/>
                </a:solidFill>
                <a:latin typeface="Calibri" panose="020F0502020204030204" pitchFamily="34" charset="0"/>
              </a:rPr>
              <a:t> plastics</a:t>
            </a:r>
            <a:endParaRPr lang="fr-FR" sz="2933" b="1" dirty="0">
              <a:solidFill>
                <a:srgbClr val="000000"/>
              </a:solidFill>
              <a:latin typeface="Calibri" panose="020F0502020204030204" pitchFamily="34" charset="0"/>
            </a:endParaRPr>
          </a:p>
          <a:p>
            <a:r>
              <a:rPr lang="fr-FR" sz="1867" dirty="0">
                <a:solidFill>
                  <a:srgbClr val="000000"/>
                </a:solidFill>
                <a:latin typeface="Calibri" panose="020F0502020204030204" pitchFamily="34" charset="0"/>
                <a:hlinkClick r:id="rId3"/>
              </a:rPr>
              <a:t>https://entreprises.ademe.fr/dispositif-aide/20201005/aiderecy2020-190</a:t>
            </a:r>
            <a:endParaRPr lang="fr-FR" sz="1867" dirty="0">
              <a:solidFill>
                <a:srgbClr val="000000"/>
              </a:solidFill>
              <a:latin typeface="Calibri" panose="020F0502020204030204" pitchFamily="34" charset="0"/>
            </a:endParaRPr>
          </a:p>
          <a:p>
            <a:r>
              <a:rPr lang="fr-FR" sz="2667" b="1" dirty="0">
                <a:solidFill>
                  <a:srgbClr val="020091"/>
                </a:solidFill>
                <a:latin typeface="Marianne ExtraBold" panose="02000000000000000000" pitchFamily="2" charset="0"/>
              </a:rPr>
              <a:t>10 M€ </a:t>
            </a:r>
            <a:r>
              <a:rPr lang="fr-FR" sz="2933" b="1" dirty="0">
                <a:solidFill>
                  <a:srgbClr val="000000"/>
                </a:solidFill>
                <a:latin typeface="Calibri" panose="020F0502020204030204" pitchFamily="34" charset="0"/>
              </a:rPr>
              <a:t>- </a:t>
            </a:r>
            <a:r>
              <a:rPr lang="fr-FR" sz="2933" b="1" dirty="0" smtClean="0">
                <a:solidFill>
                  <a:srgbClr val="000000"/>
                </a:solidFill>
                <a:latin typeface="Calibri" panose="020F0502020204030204" pitchFamily="34" charset="0"/>
              </a:rPr>
              <a:t>Support to </a:t>
            </a:r>
            <a:r>
              <a:rPr lang="fr-FR" sz="2933" b="1" dirty="0" err="1" smtClean="0">
                <a:solidFill>
                  <a:srgbClr val="000000"/>
                </a:solidFill>
                <a:latin typeface="Calibri" panose="020F0502020204030204" pitchFamily="34" charset="0"/>
              </a:rPr>
              <a:t>reduce</a:t>
            </a:r>
            <a:r>
              <a:rPr lang="fr-FR" sz="2933" b="1" dirty="0" smtClean="0">
                <a:solidFill>
                  <a:srgbClr val="000000"/>
                </a:solidFill>
                <a:latin typeface="Calibri" panose="020F0502020204030204" pitchFamily="34" charset="0"/>
              </a:rPr>
              <a:t> </a:t>
            </a:r>
            <a:r>
              <a:rPr lang="fr-FR" sz="2933" b="1" dirty="0" err="1" smtClean="0">
                <a:solidFill>
                  <a:srgbClr val="000000"/>
                </a:solidFill>
                <a:latin typeface="Calibri" panose="020F0502020204030204" pitchFamily="34" charset="0"/>
              </a:rPr>
              <a:t>medical</a:t>
            </a:r>
            <a:r>
              <a:rPr lang="fr-FR" sz="2933" b="1" dirty="0" smtClean="0">
                <a:solidFill>
                  <a:srgbClr val="000000"/>
                </a:solidFill>
                <a:latin typeface="Calibri" panose="020F0502020204030204" pitchFamily="34" charset="0"/>
              </a:rPr>
              <a:t> </a:t>
            </a:r>
            <a:r>
              <a:rPr lang="fr-FR" sz="2933" b="1" dirty="0" err="1" smtClean="0">
                <a:solidFill>
                  <a:srgbClr val="000000"/>
                </a:solidFill>
                <a:latin typeface="Calibri" panose="020F0502020204030204" pitchFamily="34" charset="0"/>
              </a:rPr>
              <a:t>waste</a:t>
            </a:r>
            <a:r>
              <a:rPr lang="fr-FR" sz="2933" b="1" dirty="0" smtClean="0">
                <a:solidFill>
                  <a:srgbClr val="000000"/>
                </a:solidFill>
                <a:latin typeface="Calibri" panose="020F0502020204030204" pitchFamily="34" charset="0"/>
              </a:rPr>
              <a:t> </a:t>
            </a:r>
            <a:endParaRPr lang="fr-FR" sz="2933" b="1" dirty="0">
              <a:solidFill>
                <a:srgbClr val="000000"/>
              </a:solidFill>
              <a:latin typeface="Calibri" panose="020F0502020204030204" pitchFamily="34" charset="0"/>
            </a:endParaRPr>
          </a:p>
          <a:p>
            <a:r>
              <a:rPr lang="fr-FR" sz="2667" b="1" dirty="0">
                <a:solidFill>
                  <a:srgbClr val="020091"/>
                </a:solidFill>
                <a:latin typeface="Marianne ExtraBold" panose="02000000000000000000" pitchFamily="2" charset="0"/>
              </a:rPr>
              <a:t>5 M€ </a:t>
            </a:r>
            <a:r>
              <a:rPr lang="fr-FR" sz="2933" b="1" dirty="0">
                <a:solidFill>
                  <a:srgbClr val="000000"/>
                </a:solidFill>
                <a:latin typeface="Calibri" panose="020F0502020204030204" pitchFamily="34" charset="0"/>
              </a:rPr>
              <a:t>- </a:t>
            </a:r>
            <a:r>
              <a:rPr lang="fr-FR" sz="2933" b="1" dirty="0" smtClean="0">
                <a:solidFill>
                  <a:srgbClr val="000000"/>
                </a:solidFill>
                <a:latin typeface="Calibri" panose="020F0502020204030204" pitchFamily="34" charset="0"/>
              </a:rPr>
              <a:t>Support of </a:t>
            </a:r>
            <a:r>
              <a:rPr lang="fr-FR" sz="2933" b="1" dirty="0" err="1" smtClean="0">
                <a:solidFill>
                  <a:srgbClr val="000000"/>
                </a:solidFill>
                <a:latin typeface="Calibri" panose="020F0502020204030204" pitchFamily="34" charset="0"/>
              </a:rPr>
              <a:t>tracability</a:t>
            </a:r>
            <a:r>
              <a:rPr lang="fr-FR" sz="2933" b="1" dirty="0" smtClean="0">
                <a:solidFill>
                  <a:srgbClr val="000000"/>
                </a:solidFill>
                <a:latin typeface="Calibri" panose="020F0502020204030204" pitchFamily="34" charset="0"/>
              </a:rPr>
              <a:t> in building </a:t>
            </a:r>
            <a:r>
              <a:rPr lang="fr-FR" sz="2933" b="1" dirty="0" err="1" smtClean="0">
                <a:solidFill>
                  <a:srgbClr val="000000"/>
                </a:solidFill>
                <a:latin typeface="Calibri" panose="020F0502020204030204" pitchFamily="34" charset="0"/>
              </a:rPr>
              <a:t>sector</a:t>
            </a:r>
            <a:r>
              <a:rPr lang="fr-FR" sz="2933" b="1" dirty="0" smtClean="0">
                <a:solidFill>
                  <a:srgbClr val="000000"/>
                </a:solidFill>
                <a:latin typeface="Calibri" panose="020F0502020204030204" pitchFamily="34" charset="0"/>
              </a:rPr>
              <a:t> </a:t>
            </a:r>
            <a:endParaRPr lang="fr-FR" sz="2667" b="1" dirty="0">
              <a:solidFill>
                <a:srgbClr val="020091"/>
              </a:solidFill>
              <a:latin typeface="Marianne ExtraBold" panose="02000000000000000000" pitchFamily="2" charset="0"/>
            </a:endParaRPr>
          </a:p>
          <a:p>
            <a:r>
              <a:rPr lang="fr-FR" sz="2667" b="1" dirty="0">
                <a:solidFill>
                  <a:srgbClr val="020091"/>
                </a:solidFill>
                <a:latin typeface="Marianne ExtraBold" panose="02000000000000000000" pitchFamily="2" charset="0"/>
              </a:rPr>
              <a:t>4 M€ </a:t>
            </a:r>
            <a:r>
              <a:rPr lang="fr-FR" sz="2933" b="1" dirty="0">
                <a:solidFill>
                  <a:srgbClr val="000000"/>
                </a:solidFill>
                <a:latin typeface="Calibri" panose="020F0502020204030204" pitchFamily="34" charset="0"/>
              </a:rPr>
              <a:t>- </a:t>
            </a:r>
            <a:r>
              <a:rPr lang="en-US" sz="2933" b="1" dirty="0">
                <a:solidFill>
                  <a:srgbClr val="000000"/>
                </a:solidFill>
                <a:latin typeface="Calibri" panose="020F0502020204030204" pitchFamily="34" charset="0"/>
              </a:rPr>
              <a:t>Support for the “strategic </a:t>
            </a:r>
            <a:r>
              <a:rPr lang="en-US" sz="2933" b="1" dirty="0" err="1">
                <a:solidFill>
                  <a:srgbClr val="000000"/>
                </a:solidFill>
                <a:latin typeface="Calibri" panose="020F0502020204030204" pitchFamily="34" charset="0"/>
              </a:rPr>
              <a:t>diag</a:t>
            </a:r>
            <a:r>
              <a:rPr lang="en-US" sz="2933" b="1" dirty="0">
                <a:solidFill>
                  <a:srgbClr val="000000"/>
                </a:solidFill>
                <a:latin typeface="Calibri" panose="020F0502020204030204" pitchFamily="34" charset="0"/>
              </a:rPr>
              <a:t>” plastic sector</a:t>
            </a:r>
            <a:endParaRPr lang="fr-FR" sz="2933" dirty="0">
              <a:solidFill>
                <a:srgbClr val="000000"/>
              </a:solidFill>
              <a:latin typeface="Calibri" panose="020F0502020204030204" pitchFamily="34" charset="0"/>
            </a:endParaRPr>
          </a:p>
          <a:p>
            <a:endParaRPr lang="fr-FR" sz="2933" dirty="0">
              <a:solidFill>
                <a:srgbClr val="000000"/>
              </a:solidFill>
              <a:latin typeface="Calibri" panose="020F0502020204030204" pitchFamily="34" charset="0"/>
            </a:endParaRPr>
          </a:p>
        </p:txBody>
      </p:sp>
      <p:pic>
        <p:nvPicPr>
          <p:cNvPr id="11" name="Graphique 19">
            <a:extLst>
              <a:ext uri="{FF2B5EF4-FFF2-40B4-BE49-F238E27FC236}">
                <a16:creationId xmlns:a16="http://schemas.microsoft.com/office/drawing/2014/main" id="{1071578E-28D3-4579-8A85-74823C1E6D6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074994" y="561875"/>
            <a:ext cx="904109" cy="1031003"/>
          </a:xfrm>
          <a:prstGeom prst="rect">
            <a:avLst/>
          </a:prstGeom>
        </p:spPr>
      </p:pic>
    </p:spTree>
    <p:extLst>
      <p:ext uri="{BB962C8B-B14F-4D97-AF65-F5344CB8AC3E}">
        <p14:creationId xmlns:p14="http://schemas.microsoft.com/office/powerpoint/2010/main" val="2796196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283977" y="1371209"/>
            <a:ext cx="11388916" cy="775742"/>
          </a:xfrm>
        </p:spPr>
        <p:txBody>
          <a:bodyPr>
            <a:normAutofit fontScale="90000"/>
          </a:bodyPr>
          <a:lstStyle/>
          <a:p>
            <a:pPr algn="ctr"/>
            <a:r>
              <a:rPr lang="fr-FR" dirty="0" smtClean="0"/>
              <a:t>Conclusions</a:t>
            </a:r>
            <a:r>
              <a:rPr lang="en-US" dirty="0"/>
              <a:t/>
            </a:r>
            <a:br>
              <a:rPr lang="en-US" dirty="0"/>
            </a:br>
            <a:endParaRPr lang="fr-FR" dirty="0"/>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73AE1-5950-4748-95FC-98A910B14992}" type="datetime1">
              <a:rPr kumimoji="0" lang="fr-FR"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08/03/2021</a:t>
            </a:fld>
            <a:endParaRPr kumimoji="0" lang="fr-FR"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99ADF-20A6-40EF-AAB9-F326D6E12C60}" type="slidenum">
              <a:rPr kumimoji="0" lang="fr-FR"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Arial"/>
              <a:ea typeface="+mn-ea"/>
              <a:cs typeface="+mn-cs"/>
            </a:endParaRPr>
          </a:p>
        </p:txBody>
      </p:sp>
      <p:sp>
        <p:nvSpPr>
          <p:cNvPr id="10" name="Espace réservé du contenu 9"/>
          <p:cNvSpPr>
            <a:spLocks noGrp="1"/>
          </p:cNvSpPr>
          <p:nvPr>
            <p:ph sz="quarter" idx="15"/>
          </p:nvPr>
        </p:nvSpPr>
        <p:spPr/>
        <p:txBody>
          <a:bodyPr/>
          <a:lstStyle/>
          <a:p>
            <a:endParaRPr lang="fr-FR"/>
          </a:p>
        </p:txBody>
      </p:sp>
      <p:sp>
        <p:nvSpPr>
          <p:cNvPr id="9" name="Rectangle 8"/>
          <p:cNvSpPr/>
          <p:nvPr/>
        </p:nvSpPr>
        <p:spPr>
          <a:xfrm>
            <a:off x="839668" y="2369377"/>
            <a:ext cx="10775681" cy="3416320"/>
          </a:xfrm>
          <a:prstGeom prst="rect">
            <a:avLst/>
          </a:prstGeom>
        </p:spPr>
        <p:txBody>
          <a:bodyPr wrap="square">
            <a:spAutoFit/>
          </a:bodyPr>
          <a:lstStyle/>
          <a:p>
            <a:pPr marL="285750" indent="-285750">
              <a:buFont typeface="Arial" panose="020B0604020202020204" pitchFamily="34" charset="0"/>
              <a:buChar char="•"/>
            </a:pPr>
            <a:r>
              <a:rPr lang="fr-FR" b="1" dirty="0" err="1"/>
              <a:t>Waste</a:t>
            </a:r>
            <a:r>
              <a:rPr lang="fr-FR" b="1" dirty="0"/>
              <a:t> management </a:t>
            </a:r>
            <a:r>
              <a:rPr lang="fr-FR" b="1" dirty="0" err="1"/>
              <a:t>concerns</a:t>
            </a:r>
            <a:r>
              <a:rPr lang="fr-FR" b="1" dirty="0"/>
              <a:t> </a:t>
            </a:r>
            <a:r>
              <a:rPr lang="fr-FR" b="1" dirty="0" err="1"/>
              <a:t>everybody</a:t>
            </a:r>
            <a:endParaRPr lang="fr-FR" b="1" dirty="0"/>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b="1" dirty="0"/>
              <a:t>Change of </a:t>
            </a:r>
            <a:r>
              <a:rPr lang="fr-FR" b="1" dirty="0" err="1"/>
              <a:t>behaviour</a:t>
            </a:r>
            <a:r>
              <a:rPr lang="fr-FR" b="1" dirty="0"/>
              <a:t> </a:t>
            </a:r>
            <a:r>
              <a:rPr lang="fr-FR" b="1" dirty="0" err="1"/>
              <a:t>is</a:t>
            </a:r>
            <a:r>
              <a:rPr lang="fr-FR" b="1" dirty="0"/>
              <a:t> crucial</a:t>
            </a:r>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b="1" dirty="0" err="1"/>
              <a:t>Appropriate</a:t>
            </a:r>
            <a:r>
              <a:rPr lang="fr-FR" b="1" dirty="0"/>
              <a:t> </a:t>
            </a:r>
            <a:r>
              <a:rPr lang="fr-FR" b="1" dirty="0" err="1"/>
              <a:t>tools</a:t>
            </a:r>
            <a:r>
              <a:rPr lang="fr-FR" b="1" dirty="0"/>
              <a:t> and </a:t>
            </a:r>
            <a:r>
              <a:rPr lang="fr-FR" b="1" dirty="0" err="1"/>
              <a:t>methodologies</a:t>
            </a:r>
            <a:r>
              <a:rPr lang="fr-FR" b="1" dirty="0"/>
              <a:t> </a:t>
            </a:r>
            <a:r>
              <a:rPr lang="fr-FR" b="1" dirty="0" err="1"/>
              <a:t>should</a:t>
            </a:r>
            <a:r>
              <a:rPr lang="fr-FR" b="1" dirty="0"/>
              <a:t> </a:t>
            </a:r>
            <a:r>
              <a:rPr lang="fr-FR" b="1" dirty="0" err="1"/>
              <a:t>be</a:t>
            </a:r>
            <a:r>
              <a:rPr lang="fr-FR" b="1" dirty="0"/>
              <a:t> </a:t>
            </a:r>
            <a:r>
              <a:rPr lang="fr-FR" b="1" dirty="0" err="1" smtClean="0"/>
              <a:t>developed</a:t>
            </a:r>
            <a:r>
              <a:rPr lang="fr-FR" b="1" dirty="0" smtClean="0"/>
              <a:t> to support </a:t>
            </a:r>
            <a:r>
              <a:rPr lang="fr-FR" b="1" dirty="0" err="1" smtClean="0"/>
              <a:t>decision-making</a:t>
            </a:r>
            <a:r>
              <a:rPr lang="fr-FR" b="1" dirty="0" smtClean="0"/>
              <a:t> </a:t>
            </a:r>
            <a:endParaRPr lang="fr-FR" b="1" dirty="0"/>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b="1" dirty="0"/>
              <a:t>Solutions </a:t>
            </a:r>
            <a:r>
              <a:rPr lang="fr-FR" b="1" dirty="0" err="1" smtClean="0"/>
              <a:t>need</a:t>
            </a:r>
            <a:r>
              <a:rPr lang="fr-FR" b="1" dirty="0" smtClean="0"/>
              <a:t> to </a:t>
            </a:r>
            <a:r>
              <a:rPr lang="fr-FR" b="1" dirty="0" err="1"/>
              <a:t>be</a:t>
            </a:r>
            <a:r>
              <a:rPr lang="fr-FR" b="1" dirty="0"/>
              <a:t> </a:t>
            </a:r>
            <a:r>
              <a:rPr lang="fr-FR" b="1" dirty="0" err="1"/>
              <a:t>adapted</a:t>
            </a:r>
            <a:r>
              <a:rPr lang="fr-FR" b="1" dirty="0"/>
              <a:t> to the </a:t>
            </a:r>
            <a:r>
              <a:rPr lang="fr-FR" b="1" dirty="0" err="1"/>
              <a:t>context</a:t>
            </a:r>
            <a:r>
              <a:rPr lang="fr-FR" b="1" dirty="0"/>
              <a:t>, </a:t>
            </a:r>
            <a:r>
              <a:rPr lang="fr-FR" b="1" dirty="0" err="1"/>
              <a:t>focusing</a:t>
            </a:r>
            <a:r>
              <a:rPr lang="fr-FR" b="1" dirty="0"/>
              <a:t> more on </a:t>
            </a:r>
            <a:r>
              <a:rPr lang="fr-FR" b="1" dirty="0" err="1"/>
              <a:t>prevention</a:t>
            </a:r>
            <a:endParaRPr lang="fr-FR" b="1" dirty="0"/>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b="1" dirty="0"/>
              <a:t>Sharing </a:t>
            </a:r>
            <a:r>
              <a:rPr lang="fr-FR" b="1" dirty="0" err="1"/>
              <a:t>experience</a:t>
            </a:r>
            <a:r>
              <a:rPr lang="fr-FR" b="1" dirty="0"/>
              <a:t> at the national and international </a:t>
            </a:r>
            <a:r>
              <a:rPr lang="fr-FR" b="1" dirty="0" err="1"/>
              <a:t>level</a:t>
            </a:r>
            <a:r>
              <a:rPr lang="fr-FR" b="1" dirty="0"/>
              <a:t> </a:t>
            </a:r>
            <a:r>
              <a:rPr lang="fr-FR" b="1" dirty="0" err="1"/>
              <a:t>helps</a:t>
            </a:r>
            <a:r>
              <a:rPr lang="fr-FR" b="1" dirty="0"/>
              <a:t> to </a:t>
            </a:r>
            <a:r>
              <a:rPr lang="fr-FR" b="1" dirty="0" err="1"/>
              <a:t>propagate</a:t>
            </a:r>
            <a:r>
              <a:rPr lang="fr-FR" b="1" dirty="0"/>
              <a:t> </a:t>
            </a:r>
            <a:r>
              <a:rPr lang="fr-FR" b="1" dirty="0" err="1"/>
              <a:t>circular</a:t>
            </a:r>
            <a:r>
              <a:rPr lang="fr-FR" b="1" dirty="0"/>
              <a:t> </a:t>
            </a:r>
            <a:r>
              <a:rPr lang="fr-FR" b="1" dirty="0" err="1" smtClean="0"/>
              <a:t>economy</a:t>
            </a:r>
            <a:endParaRPr lang="fr-FR" b="1" dirty="0" smtClean="0"/>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endParaRPr lang="fr-FR" b="1" dirty="0" smtClean="0"/>
          </a:p>
          <a:p>
            <a:r>
              <a:rPr lang="fr-FR" b="1" dirty="0" smtClean="0"/>
              <a:t>  </a:t>
            </a:r>
            <a:endParaRPr lang="fr-FR" b="1" dirty="0"/>
          </a:p>
        </p:txBody>
      </p:sp>
    </p:spTree>
    <p:extLst>
      <p:ext uri="{BB962C8B-B14F-4D97-AF65-F5344CB8AC3E}">
        <p14:creationId xmlns:p14="http://schemas.microsoft.com/office/powerpoint/2010/main" val="3386973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40FB52E-9197-4F2E-B2FF-74FA20ED8688}"/>
              </a:ext>
            </a:extLst>
          </p:cNvPr>
          <p:cNvSpPr>
            <a:spLocks noGrp="1"/>
          </p:cNvSpPr>
          <p:nvPr>
            <p:ph type="ctrTitle"/>
          </p:nvPr>
        </p:nvSpPr>
        <p:spPr>
          <a:xfrm>
            <a:off x="401542" y="3081867"/>
            <a:ext cx="11388902" cy="853320"/>
          </a:xfrm>
        </p:spPr>
        <p:txBody>
          <a:bodyPr>
            <a:normAutofit fontScale="90000"/>
          </a:bodyPr>
          <a:lstStyle/>
          <a:p>
            <a:r>
              <a:rPr lang="fr-FR" dirty="0" smtClean="0"/>
              <a:t>SWM and </a:t>
            </a:r>
            <a:r>
              <a:rPr lang="fr-FR" dirty="0" err="1" smtClean="0"/>
              <a:t>circular</a:t>
            </a:r>
            <a:r>
              <a:rPr lang="fr-FR" dirty="0" smtClean="0"/>
              <a:t> </a:t>
            </a:r>
            <a:r>
              <a:rPr lang="fr-FR" dirty="0" err="1" smtClean="0"/>
              <a:t>economy</a:t>
            </a:r>
            <a:r>
              <a:rPr lang="fr-FR" dirty="0" smtClean="0"/>
              <a:t> in </a:t>
            </a:r>
            <a:r>
              <a:rPr lang="fr-FR" dirty="0" err="1" smtClean="0"/>
              <a:t>Mediterranean</a:t>
            </a:r>
            <a:r>
              <a:rPr lang="fr-FR" dirty="0" smtClean="0"/>
              <a:t/>
            </a:r>
            <a:br>
              <a:rPr lang="fr-FR" dirty="0" smtClean="0"/>
            </a:br>
            <a:endParaRPr lang="fr-FR" dirty="0"/>
          </a:p>
        </p:txBody>
      </p:sp>
      <p:sp>
        <p:nvSpPr>
          <p:cNvPr id="7" name="Sous-titre 6">
            <a:extLst>
              <a:ext uri="{FF2B5EF4-FFF2-40B4-BE49-F238E27FC236}">
                <a16:creationId xmlns:a16="http://schemas.microsoft.com/office/drawing/2014/main" id="{A569FEF9-833E-42D5-8722-3906B83576D1}"/>
              </a:ext>
            </a:extLst>
          </p:cNvPr>
          <p:cNvSpPr>
            <a:spLocks noGrp="1"/>
          </p:cNvSpPr>
          <p:nvPr>
            <p:ph type="subTitle" idx="1"/>
          </p:nvPr>
        </p:nvSpPr>
        <p:spPr>
          <a:xfrm>
            <a:off x="524007" y="3935187"/>
            <a:ext cx="11388902" cy="462662"/>
          </a:xfrm>
        </p:spPr>
        <p:txBody>
          <a:bodyPr/>
          <a:lstStyle/>
          <a:p>
            <a:r>
              <a:rPr lang="fr-FR" dirty="0" smtClean="0"/>
              <a:t>ADEME - Direction Europe et International</a:t>
            </a:r>
          </a:p>
          <a:p>
            <a:endParaRPr lang="fr-FR" dirty="0"/>
          </a:p>
        </p:txBody>
      </p:sp>
      <p:sp>
        <p:nvSpPr>
          <p:cNvPr id="8" name="Espace réservé de la date 7">
            <a:extLst>
              <a:ext uri="{FF2B5EF4-FFF2-40B4-BE49-F238E27FC236}">
                <a16:creationId xmlns:a16="http://schemas.microsoft.com/office/drawing/2014/main" id="{0BFA7890-E93E-4D5A-8ACC-6730D699A205}"/>
              </a:ext>
            </a:extLst>
          </p:cNvPr>
          <p:cNvSpPr>
            <a:spLocks noGrp="1"/>
          </p:cNvSpPr>
          <p:nvPr>
            <p:ph type="dt" sz="half" idx="10"/>
          </p:nvPr>
        </p:nvSpPr>
        <p:spPr/>
        <p:txBody>
          <a:bodyPr/>
          <a:lstStyle/>
          <a:p>
            <a:fld id="{7F6ADDE5-4C76-46C5-A8F5-04AC18D68583}" type="datetime1">
              <a:rPr lang="fr-FR" smtClean="0"/>
              <a:pPr/>
              <a:t>08/03/2021</a:t>
            </a:fld>
            <a:endParaRPr lang="fr-FR"/>
          </a:p>
        </p:txBody>
      </p:sp>
      <p:sp>
        <p:nvSpPr>
          <p:cNvPr id="9" name="Espace réservé du pied de page 8">
            <a:extLst>
              <a:ext uri="{FF2B5EF4-FFF2-40B4-BE49-F238E27FC236}">
                <a16:creationId xmlns:a16="http://schemas.microsoft.com/office/drawing/2014/main" id="{A7FF71CD-C149-4C73-B707-B144246664B8}"/>
              </a:ext>
            </a:extLst>
          </p:cNvPr>
          <p:cNvSpPr>
            <a:spLocks noGrp="1"/>
          </p:cNvSpPr>
          <p:nvPr>
            <p:ph type="ftr" sz="quarter" idx="11"/>
          </p:nvPr>
        </p:nvSpPr>
        <p:spPr/>
        <p:txBody>
          <a:bodyPr/>
          <a:lstStyle/>
          <a:p>
            <a:r>
              <a:rPr lang="fr-FR" dirty="0" smtClean="0"/>
              <a:t>ADEME/DEI – Alicia TSITSIKALIS – </a:t>
            </a:r>
            <a:r>
              <a:rPr lang="fr-FR" dirty="0" smtClean="0">
                <a:hlinkClick r:id="rId2"/>
              </a:rPr>
              <a:t>alicia.tsitsikalis@ademe.fr</a:t>
            </a:r>
            <a:r>
              <a:rPr lang="fr-FR" dirty="0" smtClean="0"/>
              <a:t> </a:t>
            </a:r>
            <a:endParaRPr lang="fr-FR" dirty="0"/>
          </a:p>
        </p:txBody>
      </p:sp>
    </p:spTree>
    <p:extLst>
      <p:ext uri="{BB962C8B-B14F-4D97-AF65-F5344CB8AC3E}">
        <p14:creationId xmlns:p14="http://schemas.microsoft.com/office/powerpoint/2010/main" val="1691062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401542" y="770448"/>
            <a:ext cx="11388916" cy="1058844"/>
          </a:xfrm>
        </p:spPr>
        <p:txBody>
          <a:bodyPr>
            <a:normAutofit/>
          </a:bodyPr>
          <a:lstStyle/>
          <a:p>
            <a:pPr algn="ctr"/>
            <a:r>
              <a:rPr lang="fr-FR" dirty="0" smtClean="0"/>
              <a:t>40 </a:t>
            </a:r>
            <a:r>
              <a:rPr lang="fr-FR" dirty="0" err="1" smtClean="0"/>
              <a:t>years</a:t>
            </a:r>
            <a:r>
              <a:rPr lang="fr-FR" dirty="0" smtClean="0"/>
              <a:t> of expertise</a:t>
            </a:r>
            <a:r>
              <a:rPr lang="fr-FR" dirty="0"/>
              <a:t/>
            </a:r>
            <a:br>
              <a:rPr lang="fr-FR" dirty="0"/>
            </a:br>
            <a:endParaRPr lang="fr-FR" dirty="0"/>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73AE1-5950-4748-95FC-98A910B14992}" type="datetime1">
              <a:rPr kumimoji="0" lang="fr-FR"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08/03/2021</a:t>
            </a:fld>
            <a:endParaRPr kumimoji="0" lang="fr-FR"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99ADF-20A6-40EF-AAB9-F326D6E12C60}" type="slidenum">
              <a:rPr kumimoji="0" lang="fr-FR"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Arial"/>
              <a:ea typeface="+mn-ea"/>
              <a:cs typeface="+mn-cs"/>
            </a:endParaRPr>
          </a:p>
        </p:txBody>
      </p:sp>
      <p:sp>
        <p:nvSpPr>
          <p:cNvPr id="9" name="Espace réservé du contenu 8"/>
          <p:cNvSpPr>
            <a:spLocks noGrp="1"/>
          </p:cNvSpPr>
          <p:nvPr>
            <p:ph sz="quarter" idx="4"/>
          </p:nvPr>
        </p:nvSpPr>
        <p:spPr>
          <a:xfrm>
            <a:off x="401543" y="1643936"/>
            <a:ext cx="6294822" cy="3399202"/>
          </a:xfrm>
        </p:spPr>
        <p:txBody>
          <a:bodyPr>
            <a:normAutofit lnSpcReduction="10000"/>
          </a:bodyPr>
          <a:lstStyle/>
          <a:p>
            <a:pPr lvl="0">
              <a:defRPr/>
            </a:pPr>
            <a:r>
              <a:rPr lang="en-US" altLang="fr-FR" b="1" dirty="0">
                <a:solidFill>
                  <a:srgbClr val="4D4D4D"/>
                </a:solidFill>
                <a:latin typeface="Arial" panose="020B0604020202020204" pitchFamily="34" charset="0"/>
                <a:cs typeface="Arial" panose="020B0604020202020204" pitchFamily="34" charset="0"/>
              </a:rPr>
              <a:t>ADEME: </a:t>
            </a:r>
          </a:p>
          <a:p>
            <a:pPr lvl="0">
              <a:defRPr/>
            </a:pPr>
            <a:r>
              <a:rPr lang="en-US" altLang="fr-FR" b="1" dirty="0">
                <a:solidFill>
                  <a:srgbClr val="4D4D4D"/>
                </a:solidFill>
                <a:latin typeface="Arial" panose="020B0604020202020204" pitchFamily="34" charset="0"/>
                <a:cs typeface="Arial" panose="020B0604020202020204" pitchFamily="34" charset="0"/>
              </a:rPr>
              <a:t>Public Agency created in </a:t>
            </a:r>
            <a:r>
              <a:rPr lang="en-US" altLang="fr-FR" b="1" dirty="0" smtClean="0">
                <a:solidFill>
                  <a:srgbClr val="4D4D4D"/>
                </a:solidFill>
                <a:latin typeface="Arial" panose="020B0604020202020204" pitchFamily="34" charset="0"/>
                <a:cs typeface="Arial" panose="020B0604020202020204" pitchFamily="34" charset="0"/>
              </a:rPr>
              <a:t>1992, today placed </a:t>
            </a:r>
            <a:r>
              <a:rPr lang="en-US" altLang="fr-FR" b="1" dirty="0">
                <a:solidFill>
                  <a:srgbClr val="4D4D4D"/>
                </a:solidFill>
                <a:latin typeface="Arial" panose="020B0604020202020204" pitchFamily="34" charset="0"/>
                <a:cs typeface="Arial" panose="020B0604020202020204" pitchFamily="34" charset="0"/>
              </a:rPr>
              <a:t>under the authority </a:t>
            </a:r>
            <a:r>
              <a:rPr lang="en-US" altLang="fr-FR" b="1" dirty="0" smtClean="0">
                <a:solidFill>
                  <a:srgbClr val="4D4D4D"/>
                </a:solidFill>
                <a:latin typeface="Arial" panose="020B0604020202020204" pitchFamily="34" charset="0"/>
                <a:cs typeface="Arial" panose="020B0604020202020204" pitchFamily="34" charset="0"/>
              </a:rPr>
              <a:t>of 2 Ministries :</a:t>
            </a:r>
            <a:endParaRPr lang="en-US" altLang="fr-FR" b="1" dirty="0">
              <a:solidFill>
                <a:srgbClr val="4D4D4D"/>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a:pPr>
            <a:r>
              <a:rPr lang="en-US" altLang="fr-FR" dirty="0">
                <a:solidFill>
                  <a:srgbClr val="4D4D4D"/>
                </a:solidFill>
                <a:latin typeface="Arial" panose="020B0604020202020204" pitchFamily="34" charset="0"/>
                <a:cs typeface="Arial" panose="020B0604020202020204" pitchFamily="34" charset="0"/>
              </a:rPr>
              <a:t>Ministry for Ecological Transition and </a:t>
            </a:r>
          </a:p>
          <a:p>
            <a:pPr marL="285750" lvl="0" indent="-285750">
              <a:buFont typeface="Arial" panose="020B0604020202020204" pitchFamily="34" charset="0"/>
              <a:buChar char="•"/>
              <a:defRPr/>
            </a:pPr>
            <a:r>
              <a:rPr lang="en-US" altLang="fr-FR" dirty="0">
                <a:solidFill>
                  <a:srgbClr val="4D4D4D"/>
                </a:solidFill>
                <a:latin typeface="Arial" panose="020B0604020202020204" pitchFamily="34" charset="0"/>
                <a:cs typeface="Arial" panose="020B0604020202020204" pitchFamily="34" charset="0"/>
              </a:rPr>
              <a:t>Ministry for Higher Education, Research and Innovation</a:t>
            </a:r>
          </a:p>
          <a:p>
            <a:pPr lvl="0"/>
            <a:endParaRPr lang="en-US" dirty="0"/>
          </a:p>
          <a:p>
            <a:pPr>
              <a:defRPr/>
            </a:pPr>
            <a:r>
              <a:rPr lang="en-US" altLang="fr-FR" b="1" dirty="0">
                <a:solidFill>
                  <a:srgbClr val="4D4D4D"/>
                </a:solidFill>
                <a:latin typeface="Arial" panose="020B0604020202020204" pitchFamily="34" charset="0"/>
                <a:cs typeface="Arial" panose="020B0604020202020204" pitchFamily="34" charset="0"/>
              </a:rPr>
              <a:t>ADEME’s mandate:</a:t>
            </a:r>
          </a:p>
          <a:p>
            <a:pPr marL="285750" indent="-285750">
              <a:buFont typeface="Arial" panose="020B0604020202020204" pitchFamily="34" charset="0"/>
              <a:buChar char="•"/>
              <a:defRPr/>
            </a:pPr>
            <a:r>
              <a:rPr lang="en-US" altLang="fr-FR" dirty="0" smtClean="0">
                <a:solidFill>
                  <a:srgbClr val="4D4D4D"/>
                </a:solidFill>
                <a:latin typeface="Arial" panose="020B0604020202020204" pitchFamily="34" charset="0"/>
                <a:cs typeface="Arial" panose="020B0604020202020204" pitchFamily="34" charset="0"/>
              </a:rPr>
              <a:t>Implementing the </a:t>
            </a:r>
            <a:r>
              <a:rPr lang="en-US" altLang="fr-FR" dirty="0">
                <a:solidFill>
                  <a:srgbClr val="4D4D4D"/>
                </a:solidFill>
                <a:latin typeface="Arial" panose="020B0604020202020204" pitchFamily="34" charset="0"/>
                <a:cs typeface="Arial" panose="020B0604020202020204" pitchFamily="34" charset="0"/>
              </a:rPr>
              <a:t>F</a:t>
            </a:r>
            <a:r>
              <a:rPr lang="en-US" altLang="fr-FR" dirty="0" smtClean="0">
                <a:solidFill>
                  <a:srgbClr val="4D4D4D"/>
                </a:solidFill>
                <a:latin typeface="Arial" panose="020B0604020202020204" pitchFamily="34" charset="0"/>
                <a:cs typeface="Arial" panose="020B0604020202020204" pitchFamily="34" charset="0"/>
              </a:rPr>
              <a:t>rench </a:t>
            </a:r>
            <a:r>
              <a:rPr lang="en-US" altLang="fr-FR" dirty="0">
                <a:solidFill>
                  <a:srgbClr val="4D4D4D"/>
                </a:solidFill>
                <a:latin typeface="Arial" panose="020B0604020202020204" pitchFamily="34" charset="0"/>
                <a:cs typeface="Arial" panose="020B0604020202020204" pitchFamily="34" charset="0"/>
              </a:rPr>
              <a:t>public policy in the areas of </a:t>
            </a:r>
            <a:r>
              <a:rPr lang="en-US" altLang="fr-FR" dirty="0" smtClean="0">
                <a:solidFill>
                  <a:srgbClr val="4D4D4D"/>
                </a:solidFill>
                <a:latin typeface="Arial" panose="020B0604020202020204" pitchFamily="34" charset="0"/>
                <a:cs typeface="Arial" panose="020B0604020202020204" pitchFamily="34" charset="0"/>
              </a:rPr>
              <a:t>environment (waste, air, soils), energy efficiency and renewables, </a:t>
            </a:r>
            <a:r>
              <a:rPr lang="en-US" altLang="fr-FR" dirty="0">
                <a:solidFill>
                  <a:srgbClr val="4D4D4D"/>
                </a:solidFill>
                <a:latin typeface="Arial" panose="020B0604020202020204" pitchFamily="34" charset="0"/>
                <a:cs typeface="Arial" panose="020B0604020202020204" pitchFamily="34" charset="0"/>
              </a:rPr>
              <a:t>and sustainable development</a:t>
            </a:r>
          </a:p>
          <a:p>
            <a:pPr lvl="0"/>
            <a:endParaRPr lang="en-US" dirty="0" smtClean="0"/>
          </a:p>
          <a:p>
            <a:pPr lvl="0"/>
            <a:endParaRPr lang="fr-FR" dirty="0"/>
          </a:p>
          <a:p>
            <a:endParaRPr lang="fr-FR" dirty="0"/>
          </a:p>
          <a:p>
            <a:endParaRPr lang="fr-FR" dirty="0"/>
          </a:p>
          <a:p>
            <a:pPr marL="285750" indent="-285750">
              <a:buFontTx/>
              <a:buChar char="-"/>
            </a:pPr>
            <a:endParaRPr lang="fr-FR" dirty="0"/>
          </a:p>
        </p:txBody>
      </p:sp>
      <p:sp>
        <p:nvSpPr>
          <p:cNvPr id="10" name="Espace réservé du contenu 9"/>
          <p:cNvSpPr>
            <a:spLocks noGrp="1"/>
          </p:cNvSpPr>
          <p:nvPr>
            <p:ph sz="quarter" idx="15"/>
          </p:nvPr>
        </p:nvSpPr>
        <p:spPr/>
        <p:txBody>
          <a:bodyPr/>
          <a:lstStyle/>
          <a:p>
            <a:endParaRPr lang="fr-FR"/>
          </a:p>
        </p:txBody>
      </p:sp>
      <p:pic>
        <p:nvPicPr>
          <p:cNvPr id="2" name="Image 1"/>
          <p:cNvPicPr>
            <a:picLocks noChangeAspect="1"/>
          </p:cNvPicPr>
          <p:nvPr/>
        </p:nvPicPr>
        <p:blipFill>
          <a:blip r:embed="rId2"/>
          <a:stretch>
            <a:fillRect/>
          </a:stretch>
        </p:blipFill>
        <p:spPr>
          <a:xfrm>
            <a:off x="6769402" y="1546190"/>
            <a:ext cx="4749196" cy="3682303"/>
          </a:xfrm>
          <a:prstGeom prst="rect">
            <a:avLst/>
          </a:prstGeom>
        </p:spPr>
      </p:pic>
      <p:sp>
        <p:nvSpPr>
          <p:cNvPr id="11" name="Text Box 30"/>
          <p:cNvSpPr txBox="1">
            <a:spLocks noChangeArrowheads="1"/>
          </p:cNvSpPr>
          <p:nvPr/>
        </p:nvSpPr>
        <p:spPr bwMode="auto">
          <a:xfrm>
            <a:off x="5089772" y="4906356"/>
            <a:ext cx="4214866" cy="1077218"/>
          </a:xfrm>
          <a:prstGeom prst="rect">
            <a:avLst/>
          </a:prstGeom>
          <a:noFill/>
          <a:ln w="12700">
            <a:solidFill>
              <a:srgbClr val="000000"/>
            </a:solidFill>
            <a:miter lim="800000"/>
            <a:headEnd/>
            <a:tailEnd/>
          </a:ln>
          <a:extLst/>
        </p:spPr>
        <p:txBody>
          <a:bodyPr wrap="square">
            <a:spAutoFit/>
          </a:bodyPr>
          <a:lstStyle>
            <a:lvl1pPr eaLnBrk="0" hangingPunct="0">
              <a:defRPr>
                <a:solidFill>
                  <a:schemeClr val="tx1"/>
                </a:solidFill>
                <a:latin typeface="Arial" charset="0"/>
              </a:defRPr>
            </a:lvl1pPr>
            <a:lvl2pPr indent="-195263"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ts val="600"/>
              </a:spcAft>
              <a:defRPr/>
            </a:pPr>
            <a:r>
              <a:rPr lang="en-US" altLang="zh-CN" sz="1600" dirty="0">
                <a:solidFill>
                  <a:srgbClr val="4D4D4D"/>
                </a:solidFill>
                <a:latin typeface="Arial" panose="020B0604020202020204" pitchFamily="34" charset="0"/>
                <a:cs typeface="Arial" panose="020B0604020202020204" pitchFamily="34" charset="0"/>
              </a:rPr>
              <a:t>ADEME staff ~ 950:</a:t>
            </a:r>
            <a:br>
              <a:rPr lang="en-US" altLang="zh-CN" sz="1600" dirty="0">
                <a:solidFill>
                  <a:srgbClr val="4D4D4D"/>
                </a:solidFill>
                <a:latin typeface="Arial" panose="020B0604020202020204" pitchFamily="34" charset="0"/>
                <a:cs typeface="Arial" panose="020B0604020202020204" pitchFamily="34" charset="0"/>
              </a:rPr>
            </a:br>
            <a:r>
              <a:rPr lang="en-US" altLang="zh-CN" sz="1600" dirty="0">
                <a:solidFill>
                  <a:srgbClr val="4D4D4D"/>
                </a:solidFill>
                <a:latin typeface="Arial" panose="020B0604020202020204" pitchFamily="34" charset="0"/>
                <a:cs typeface="Arial" panose="020B0604020202020204" pitchFamily="34" charset="0"/>
              </a:rPr>
              <a:t>- 3 central sites </a:t>
            </a:r>
            <a:r>
              <a:rPr lang="en-US" altLang="zh-CN" sz="1600" dirty="0" smtClean="0">
                <a:solidFill>
                  <a:srgbClr val="4D4D4D"/>
                </a:solidFill>
                <a:latin typeface="Arial" panose="020B0604020202020204" pitchFamily="34" charset="0"/>
                <a:cs typeface="Arial" panose="020B0604020202020204" pitchFamily="34" charset="0"/>
              </a:rPr>
              <a:t>(Angers, Paris, </a:t>
            </a:r>
            <a:r>
              <a:rPr lang="en-US" altLang="zh-CN" sz="1600" dirty="0" err="1" smtClean="0">
                <a:solidFill>
                  <a:srgbClr val="4D4D4D"/>
                </a:solidFill>
                <a:latin typeface="Arial" panose="020B0604020202020204" pitchFamily="34" charset="0"/>
                <a:cs typeface="Arial" panose="020B0604020202020204" pitchFamily="34" charset="0"/>
              </a:rPr>
              <a:t>Valbonne</a:t>
            </a:r>
            <a:r>
              <a:rPr lang="en-US" altLang="zh-CN" sz="1600" dirty="0" smtClean="0">
                <a:solidFill>
                  <a:srgbClr val="4D4D4D"/>
                </a:solidFill>
                <a:latin typeface="Arial" panose="020B0604020202020204" pitchFamily="34" charset="0"/>
                <a:cs typeface="Arial" panose="020B0604020202020204" pitchFamily="34" charset="0"/>
              </a:rPr>
              <a:t>)</a:t>
            </a:r>
            <a:r>
              <a:rPr lang="en-US" altLang="zh-CN" sz="1600" dirty="0">
                <a:solidFill>
                  <a:srgbClr val="4D4D4D"/>
                </a:solidFill>
                <a:latin typeface="Arial" panose="020B0604020202020204" pitchFamily="34" charset="0"/>
                <a:cs typeface="Arial" panose="020B0604020202020204" pitchFamily="34" charset="0"/>
              </a:rPr>
              <a:t/>
            </a:r>
            <a:br>
              <a:rPr lang="en-US" altLang="zh-CN" sz="1600" dirty="0">
                <a:solidFill>
                  <a:srgbClr val="4D4D4D"/>
                </a:solidFill>
                <a:latin typeface="Arial" panose="020B0604020202020204" pitchFamily="34" charset="0"/>
                <a:cs typeface="Arial" panose="020B0604020202020204" pitchFamily="34" charset="0"/>
              </a:rPr>
            </a:br>
            <a:r>
              <a:rPr lang="en-US" altLang="zh-CN" sz="1600" dirty="0">
                <a:solidFill>
                  <a:srgbClr val="4D4D4D"/>
                </a:solidFill>
                <a:latin typeface="Arial" panose="020B0604020202020204" pitchFamily="34" charset="0"/>
                <a:cs typeface="Arial" panose="020B0604020202020204" pitchFamily="34" charset="0"/>
              </a:rPr>
              <a:t>- 17 regional branches  </a:t>
            </a:r>
            <a:br>
              <a:rPr lang="en-US" altLang="zh-CN" sz="1600" dirty="0">
                <a:solidFill>
                  <a:srgbClr val="4D4D4D"/>
                </a:solidFill>
                <a:latin typeface="Arial" panose="020B0604020202020204" pitchFamily="34" charset="0"/>
                <a:cs typeface="Arial" panose="020B0604020202020204" pitchFamily="34" charset="0"/>
              </a:rPr>
            </a:br>
            <a:r>
              <a:rPr lang="en-US" altLang="zh-CN" sz="1600" dirty="0">
                <a:solidFill>
                  <a:srgbClr val="4D4D4D"/>
                </a:solidFill>
                <a:latin typeface="Arial" panose="020B0604020202020204" pitchFamily="34" charset="0"/>
                <a:cs typeface="Arial" panose="020B0604020202020204" pitchFamily="34" charset="0"/>
              </a:rPr>
              <a:t>- 3 representations in  overseas </a:t>
            </a:r>
            <a:r>
              <a:rPr lang="en-US" altLang="zh-CN" sz="1600" dirty="0" smtClean="0">
                <a:solidFill>
                  <a:srgbClr val="4D4D4D"/>
                </a:solidFill>
                <a:latin typeface="Arial" panose="020B0604020202020204" pitchFamily="34" charset="0"/>
                <a:cs typeface="Arial" panose="020B0604020202020204" pitchFamily="34" charset="0"/>
              </a:rPr>
              <a:t>territories</a:t>
            </a:r>
            <a:endParaRPr lang="en-US" altLang="zh-CN" sz="1600"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6531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What</a:t>
            </a:r>
            <a:r>
              <a:rPr lang="fr-FR" dirty="0" smtClean="0"/>
              <a:t> </a:t>
            </a:r>
            <a:r>
              <a:rPr lang="fr-FR" dirty="0" err="1" smtClean="0"/>
              <a:t>is</a:t>
            </a:r>
            <a:r>
              <a:rPr lang="fr-FR" dirty="0" smtClean="0"/>
              <a:t> at </a:t>
            </a:r>
            <a:r>
              <a:rPr lang="fr-FR" dirty="0" err="1" smtClean="0"/>
              <a:t>stake</a:t>
            </a:r>
            <a:r>
              <a:rPr lang="fr-FR" dirty="0" smtClean="0"/>
              <a:t> ?  </a:t>
            </a:r>
            <a:br>
              <a:rPr lang="fr-FR" dirty="0" smtClean="0"/>
            </a:br>
            <a:endParaRPr lang="fr-FR" dirty="0"/>
          </a:p>
        </p:txBody>
      </p:sp>
      <p:sp>
        <p:nvSpPr>
          <p:cNvPr id="3" name="Espace réservé de la date 2">
            <a:extLst>
              <a:ext uri="{FF2B5EF4-FFF2-40B4-BE49-F238E27FC236}">
                <a16:creationId xmlns:a16="http://schemas.microsoft.com/office/drawing/2014/main" id="{D30EC088-6277-4B00-9972-762CDBDF43D4}"/>
              </a:ext>
            </a:extLst>
          </p:cNvPr>
          <p:cNvSpPr>
            <a:spLocks noGrp="1"/>
          </p:cNvSpPr>
          <p:nvPr>
            <p:ph type="dt" sz="half" idx="10"/>
          </p:nvPr>
        </p:nvSpPr>
        <p:spPr/>
        <p:txBody>
          <a:bodyPr/>
          <a:lstStyle/>
          <a:p>
            <a:fld id="{2EDAE380-707A-4B17-810D-A4D3F1C1ABAA}" type="datetime1">
              <a:rPr lang="fr-FR" smtClean="0"/>
              <a:t>08/03/2021</a:t>
            </a:fld>
            <a:endParaRPr lang="fr-FR"/>
          </a:p>
        </p:txBody>
      </p:sp>
      <p:sp>
        <p:nvSpPr>
          <p:cNvPr id="5" name="Espace réservé du numéro de diapositive 4">
            <a:extLst>
              <a:ext uri="{FF2B5EF4-FFF2-40B4-BE49-F238E27FC236}">
                <a16:creationId xmlns:a16="http://schemas.microsoft.com/office/drawing/2014/main" id="{32F1ED9D-542C-4AB7-AB8B-EBAB2D9F2D54}"/>
              </a:ext>
            </a:extLst>
          </p:cNvPr>
          <p:cNvSpPr>
            <a:spLocks noGrp="1"/>
          </p:cNvSpPr>
          <p:nvPr>
            <p:ph type="sldNum" sz="quarter" idx="12"/>
          </p:nvPr>
        </p:nvSpPr>
        <p:spPr/>
        <p:txBody>
          <a:bodyPr/>
          <a:lstStyle/>
          <a:p>
            <a:fld id="{07C99ADF-20A6-40EF-AAB9-F326D6E12C60}" type="slidenum">
              <a:rPr lang="fr-FR" smtClean="0"/>
              <a:t>20</a:t>
            </a:fld>
            <a:endParaRPr lang="fr-FR"/>
          </a:p>
        </p:txBody>
      </p:sp>
      <p:sp>
        <p:nvSpPr>
          <p:cNvPr id="7" name="Espace réservé du contenu 6"/>
          <p:cNvSpPr>
            <a:spLocks noGrp="1"/>
          </p:cNvSpPr>
          <p:nvPr>
            <p:ph sz="quarter" idx="4"/>
          </p:nvPr>
        </p:nvSpPr>
        <p:spPr>
          <a:xfrm>
            <a:off x="401541" y="2392078"/>
            <a:ext cx="4858068" cy="3422568"/>
          </a:xfrm>
        </p:spPr>
        <p:txBody>
          <a:bodyPr>
            <a:normAutofit/>
          </a:bodyPr>
          <a:lstStyle/>
          <a:p>
            <a:pPr marL="285750" indent="-285750">
              <a:buFont typeface="Arial" panose="020B0604020202020204" pitchFamily="34" charset="0"/>
              <a:buChar char="•"/>
            </a:pPr>
            <a:r>
              <a:rPr lang="fr-FR" dirty="0" smtClean="0"/>
              <a:t>A semi-</a:t>
            </a:r>
            <a:r>
              <a:rPr lang="fr-FR" dirty="0" err="1" smtClean="0"/>
              <a:t>closed</a:t>
            </a:r>
            <a:r>
              <a:rPr lang="fr-FR" dirty="0" smtClean="0"/>
              <a:t> </a:t>
            </a:r>
            <a:r>
              <a:rPr lang="fr-FR" dirty="0" err="1" smtClean="0"/>
              <a:t>Sea</a:t>
            </a:r>
            <a:r>
              <a:rPr lang="fr-FR" dirty="0" smtClean="0"/>
              <a:t>, first destination for </a:t>
            </a:r>
            <a:r>
              <a:rPr lang="fr-FR" b="1" dirty="0" err="1" smtClean="0"/>
              <a:t>tourism</a:t>
            </a:r>
            <a:r>
              <a:rPr lang="fr-FR" b="1" dirty="0" smtClean="0"/>
              <a:t> </a:t>
            </a:r>
            <a:r>
              <a:rPr lang="fr-FR" dirty="0" smtClean="0"/>
              <a:t>at the world </a:t>
            </a:r>
            <a:r>
              <a:rPr lang="fr-FR" dirty="0" err="1" smtClean="0"/>
              <a:t>level</a:t>
            </a:r>
            <a:r>
              <a:rPr lang="fr-FR" dirty="0" smtClean="0"/>
              <a:t>, </a:t>
            </a:r>
            <a:r>
              <a:rPr lang="fr-FR" dirty="0" err="1" smtClean="0"/>
              <a:t>considered</a:t>
            </a:r>
            <a:r>
              <a:rPr lang="fr-FR" dirty="0" smtClean="0"/>
              <a:t> as </a:t>
            </a:r>
            <a:r>
              <a:rPr lang="fr-FR" b="1" dirty="0" smtClean="0"/>
              <a:t>one of the </a:t>
            </a:r>
            <a:r>
              <a:rPr lang="fr-FR" b="1" dirty="0" err="1" smtClean="0"/>
              <a:t>most</a:t>
            </a:r>
            <a:r>
              <a:rPr lang="fr-FR" b="1" dirty="0" smtClean="0"/>
              <a:t> </a:t>
            </a:r>
            <a:r>
              <a:rPr lang="fr-FR" b="1" dirty="0" err="1" smtClean="0"/>
              <a:t>polluted</a:t>
            </a:r>
            <a:r>
              <a:rPr lang="fr-FR" b="1" dirty="0" smtClean="0"/>
              <a:t> </a:t>
            </a:r>
            <a:r>
              <a:rPr lang="fr-FR" b="1" dirty="0" err="1" smtClean="0"/>
              <a:t>sea</a:t>
            </a:r>
            <a:r>
              <a:rPr lang="fr-FR" b="1" dirty="0" smtClean="0"/>
              <a:t> </a:t>
            </a:r>
            <a:r>
              <a:rPr lang="fr-FR" dirty="0" smtClean="0"/>
              <a:t>– 730 tons of </a:t>
            </a:r>
            <a:r>
              <a:rPr lang="fr-FR" dirty="0" err="1" smtClean="0"/>
              <a:t>waste</a:t>
            </a:r>
            <a:r>
              <a:rPr lang="fr-FR" dirty="0" smtClean="0"/>
              <a:t> are </a:t>
            </a:r>
            <a:r>
              <a:rPr lang="fr-FR" dirty="0" err="1" smtClean="0"/>
              <a:t>thrown</a:t>
            </a:r>
            <a:r>
              <a:rPr lang="fr-FR" dirty="0" smtClean="0"/>
              <a:t> in the </a:t>
            </a:r>
            <a:r>
              <a:rPr lang="fr-FR" dirty="0" err="1" smtClean="0"/>
              <a:t>Sea</a:t>
            </a:r>
            <a:r>
              <a:rPr lang="fr-FR" dirty="0" smtClean="0"/>
              <a:t> </a:t>
            </a:r>
            <a:r>
              <a:rPr lang="fr-FR" dirty="0" err="1" smtClean="0"/>
              <a:t>coming</a:t>
            </a:r>
            <a:r>
              <a:rPr lang="fr-FR" dirty="0" smtClean="0"/>
              <a:t> </a:t>
            </a:r>
            <a:r>
              <a:rPr lang="fr-FR" dirty="0" err="1" smtClean="0"/>
              <a:t>mainly</a:t>
            </a:r>
            <a:r>
              <a:rPr lang="fr-FR" dirty="0" smtClean="0"/>
              <a:t> </a:t>
            </a:r>
            <a:r>
              <a:rPr lang="fr-FR" dirty="0" err="1" smtClean="0"/>
              <a:t>from</a:t>
            </a:r>
            <a:r>
              <a:rPr lang="fr-FR" dirty="0" smtClean="0"/>
              <a:t> the </a:t>
            </a:r>
            <a:r>
              <a:rPr lang="fr-FR" dirty="0" err="1" smtClean="0"/>
              <a:t>coastlines</a:t>
            </a:r>
            <a:endParaRPr lang="fr-FR" dirty="0" smtClean="0"/>
          </a:p>
          <a:p>
            <a:pPr marL="285750" indent="-285750">
              <a:buFont typeface="Arial" panose="020B0604020202020204" pitchFamily="34" charset="0"/>
              <a:buChar char="•"/>
            </a:pPr>
            <a:r>
              <a:rPr lang="fr-FR" b="1" dirty="0" smtClean="0"/>
              <a:t>Records of plastic concentration </a:t>
            </a:r>
            <a:r>
              <a:rPr lang="fr-FR" dirty="0" smtClean="0"/>
              <a:t>: 1,25 millions de fragments / km2, </a:t>
            </a:r>
            <a:r>
              <a:rPr lang="fr-FR" dirty="0" err="1" smtClean="0"/>
              <a:t>fourtimes</a:t>
            </a:r>
            <a:r>
              <a:rPr lang="fr-FR" dirty="0" smtClean="0"/>
              <a:t> </a:t>
            </a:r>
            <a:r>
              <a:rPr lang="fr-FR" dirty="0" err="1" smtClean="0"/>
              <a:t>higher</a:t>
            </a:r>
            <a:r>
              <a:rPr lang="fr-FR" dirty="0" smtClean="0"/>
              <a:t> </a:t>
            </a:r>
            <a:r>
              <a:rPr lang="fr-FR" dirty="0" err="1" smtClean="0"/>
              <a:t>that</a:t>
            </a:r>
            <a:r>
              <a:rPr lang="fr-FR" dirty="0" smtClean="0"/>
              <a:t> the </a:t>
            </a:r>
            <a:r>
              <a:rPr lang="fr-FR" dirty="0" err="1" smtClean="0"/>
              <a:t>most</a:t>
            </a:r>
            <a:r>
              <a:rPr lang="fr-FR" dirty="0" smtClean="0"/>
              <a:t> </a:t>
            </a:r>
            <a:r>
              <a:rPr lang="fr-FR" dirty="0" err="1" smtClean="0"/>
              <a:t>concentrated</a:t>
            </a:r>
            <a:r>
              <a:rPr lang="fr-FR" dirty="0" smtClean="0"/>
              <a:t> area in the </a:t>
            </a:r>
            <a:r>
              <a:rPr lang="fr-FR" dirty="0" err="1" smtClean="0"/>
              <a:t>Northern</a:t>
            </a:r>
            <a:r>
              <a:rPr lang="fr-FR" dirty="0" smtClean="0"/>
              <a:t> Pacific  </a:t>
            </a:r>
          </a:p>
          <a:p>
            <a:pPr marL="285750" indent="-285750">
              <a:buFont typeface="Arial" panose="020B0604020202020204" pitchFamily="34" charset="0"/>
              <a:buChar char="•"/>
            </a:pPr>
            <a:r>
              <a:rPr lang="fr-FR" b="1" dirty="0" err="1" smtClean="0"/>
              <a:t>Several</a:t>
            </a:r>
            <a:r>
              <a:rPr lang="fr-FR" b="1" dirty="0" smtClean="0"/>
              <a:t> initiatives </a:t>
            </a:r>
            <a:r>
              <a:rPr lang="fr-FR" dirty="0" err="1" smtClean="0"/>
              <a:t>focused</a:t>
            </a:r>
            <a:r>
              <a:rPr lang="fr-FR" dirty="0" smtClean="0"/>
              <a:t> on </a:t>
            </a:r>
            <a:r>
              <a:rPr lang="fr-FR" dirty="0" err="1" smtClean="0"/>
              <a:t>sea</a:t>
            </a:r>
            <a:r>
              <a:rPr lang="fr-FR" dirty="0" smtClean="0"/>
              <a:t> pollution, </a:t>
            </a:r>
            <a:r>
              <a:rPr lang="fr-FR" dirty="0" err="1" smtClean="0"/>
              <a:t>several</a:t>
            </a:r>
            <a:r>
              <a:rPr lang="fr-FR" dirty="0" smtClean="0"/>
              <a:t> initiatives for SWM and </a:t>
            </a:r>
            <a:r>
              <a:rPr lang="fr-FR" dirty="0" err="1" smtClean="0"/>
              <a:t>circular</a:t>
            </a:r>
            <a:r>
              <a:rPr lang="fr-FR" dirty="0" smtClean="0"/>
              <a:t> </a:t>
            </a:r>
            <a:r>
              <a:rPr lang="fr-FR" dirty="0" err="1" smtClean="0"/>
              <a:t>economy</a:t>
            </a:r>
            <a:r>
              <a:rPr lang="fr-FR" dirty="0" smtClean="0"/>
              <a:t> </a:t>
            </a:r>
            <a:r>
              <a:rPr lang="fr-FR" dirty="0" err="1" smtClean="0"/>
              <a:t>starting</a:t>
            </a:r>
            <a:r>
              <a:rPr lang="fr-FR" dirty="0" smtClean="0"/>
              <a:t> in France and at a </a:t>
            </a:r>
            <a:r>
              <a:rPr lang="fr-FR" dirty="0" err="1" smtClean="0"/>
              <a:t>Mediterranean</a:t>
            </a:r>
            <a:r>
              <a:rPr lang="fr-FR" dirty="0" smtClean="0"/>
              <a:t> </a:t>
            </a:r>
            <a:r>
              <a:rPr lang="fr-FR" dirty="0" err="1" smtClean="0"/>
              <a:t>level</a:t>
            </a:r>
            <a:endParaRPr lang="fr-FR" dirty="0"/>
          </a:p>
        </p:txBody>
      </p:sp>
      <p:sp>
        <p:nvSpPr>
          <p:cNvPr id="9" name="Espace réservé du contenu 8"/>
          <p:cNvSpPr>
            <a:spLocks noGrp="1"/>
          </p:cNvSpPr>
          <p:nvPr>
            <p:ph sz="quarter" idx="15"/>
          </p:nvPr>
        </p:nvSpPr>
        <p:spPr/>
        <p:txBody>
          <a:bodyPr/>
          <a:lstStyle/>
          <a:p>
            <a:endParaRPr lang="fr-FR"/>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28438" y="1068018"/>
            <a:ext cx="2530026" cy="1189970"/>
          </a:xfrm>
          <a:prstGeom prst="rect">
            <a:avLst/>
          </a:prstGeom>
        </p:spPr>
      </p:pic>
      <p:pic>
        <p:nvPicPr>
          <p:cNvPr id="13" name="Image 12"/>
          <p:cNvPicPr>
            <a:picLocks noChangeAspect="1"/>
          </p:cNvPicPr>
          <p:nvPr/>
        </p:nvPicPr>
        <p:blipFill>
          <a:blip r:embed="rId4"/>
          <a:stretch>
            <a:fillRect/>
          </a:stretch>
        </p:blipFill>
        <p:spPr>
          <a:xfrm>
            <a:off x="8248351" y="4020520"/>
            <a:ext cx="3794550" cy="2715067"/>
          </a:xfrm>
          <a:prstGeom prst="rect">
            <a:avLst/>
          </a:prstGeom>
        </p:spPr>
      </p:pic>
      <p:pic>
        <p:nvPicPr>
          <p:cNvPr id="16" name="Imag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93501" y="2645703"/>
            <a:ext cx="2975675" cy="3724759"/>
          </a:xfrm>
          <a:prstGeom prst="rect">
            <a:avLst/>
          </a:prstGeom>
        </p:spPr>
      </p:pic>
      <p:pic>
        <p:nvPicPr>
          <p:cNvPr id="14" name="Image 13"/>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75000"/>
                    </a14:imgEffect>
                  </a14:imgLayer>
                </a14:imgProps>
              </a:ext>
              <a:ext uri="{28A0092B-C50C-407E-A947-70E740481C1C}">
                <a14:useLocalDpi xmlns:a14="http://schemas.microsoft.com/office/drawing/2010/main"/>
              </a:ext>
            </a:extLst>
          </a:blip>
          <a:srcRect t="18000" r="5250" b="8222"/>
          <a:stretch/>
        </p:blipFill>
        <p:spPr>
          <a:xfrm>
            <a:off x="7980305" y="2346891"/>
            <a:ext cx="3855017" cy="1688477"/>
          </a:xfrm>
          <a:prstGeom prst="rect">
            <a:avLst/>
          </a:prstGeom>
          <a:effectLst>
            <a:outerShdw blurRad="622300" dist="50800" dir="5400000" algn="ctr" rotWithShape="0">
              <a:srgbClr val="000000">
                <a:alpha val="13000"/>
              </a:srgbClr>
            </a:outerShdw>
          </a:effectLst>
        </p:spPr>
      </p:pic>
      <p:sp>
        <p:nvSpPr>
          <p:cNvPr id="12" name="Espace réservé du pied de page 5">
            <a:extLst>
              <a:ext uri="{FF2B5EF4-FFF2-40B4-BE49-F238E27FC236}">
                <a16:creationId xmlns:a16="http://schemas.microsoft.com/office/drawing/2014/main" id="{202CD488-D468-4D21-958F-5C3A42FF8B17}"/>
              </a:ext>
            </a:extLst>
          </p:cNvPr>
          <p:cNvSpPr>
            <a:spLocks noGrp="1"/>
          </p:cNvSpPr>
          <p:nvPr>
            <p:ph type="ftr" sz="quarter" idx="11"/>
          </p:nvPr>
        </p:nvSpPr>
        <p:spPr>
          <a:xfrm>
            <a:off x="401542" y="6370462"/>
            <a:ext cx="408555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Arial"/>
                <a:ea typeface="+mn-ea"/>
                <a:cs typeface="+mn-cs"/>
              </a:rPr>
              <a:t>ADEME/DEI</a:t>
            </a:r>
            <a:endParaRPr kumimoji="0" lang="fr-FR"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48702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ADEME Actions (1/2) at the MED </a:t>
            </a:r>
            <a:r>
              <a:rPr lang="fr-FR" dirty="0" err="1" smtClean="0"/>
              <a:t>level</a:t>
            </a:r>
            <a:r>
              <a:rPr lang="fr-FR" dirty="0" smtClean="0"/>
              <a:t> </a:t>
            </a:r>
            <a:endParaRPr lang="fr-FR" dirty="0"/>
          </a:p>
        </p:txBody>
      </p:sp>
      <p:sp>
        <p:nvSpPr>
          <p:cNvPr id="3" name="Espace réservé de la date 2"/>
          <p:cNvSpPr>
            <a:spLocks noGrp="1"/>
          </p:cNvSpPr>
          <p:nvPr>
            <p:ph type="dt" sz="half" idx="10"/>
          </p:nvPr>
        </p:nvSpPr>
        <p:spPr/>
        <p:txBody>
          <a:bodyPr/>
          <a:lstStyle/>
          <a:p>
            <a:fld id="{3E873AE1-5950-4748-95FC-98A910B14992}" type="datetime1">
              <a:rPr lang="fr-FR" smtClean="0"/>
              <a:t>08/03/2021</a:t>
            </a:fld>
            <a:endParaRPr lang="fr-FR"/>
          </a:p>
        </p:txBody>
      </p:sp>
      <p:sp>
        <p:nvSpPr>
          <p:cNvPr id="5" name="Espace réservé du numéro de diapositive 4"/>
          <p:cNvSpPr>
            <a:spLocks noGrp="1"/>
          </p:cNvSpPr>
          <p:nvPr>
            <p:ph type="sldNum" sz="quarter" idx="12"/>
          </p:nvPr>
        </p:nvSpPr>
        <p:spPr/>
        <p:txBody>
          <a:bodyPr/>
          <a:lstStyle/>
          <a:p>
            <a:fld id="{07C99ADF-20A6-40EF-AAB9-F326D6E12C60}" type="slidenum">
              <a:rPr lang="fr-FR" smtClean="0"/>
              <a:t>21</a:t>
            </a:fld>
            <a:endParaRPr lang="fr-FR"/>
          </a:p>
        </p:txBody>
      </p:sp>
      <p:sp>
        <p:nvSpPr>
          <p:cNvPr id="6" name="Espace réservé du contenu 5"/>
          <p:cNvSpPr>
            <a:spLocks noGrp="1"/>
          </p:cNvSpPr>
          <p:nvPr>
            <p:ph sz="quarter" idx="4"/>
          </p:nvPr>
        </p:nvSpPr>
        <p:spPr/>
        <p:txBody>
          <a:bodyPr>
            <a:normAutofit lnSpcReduction="10000"/>
          </a:bodyPr>
          <a:lstStyle/>
          <a:p>
            <a:pPr marL="285750" indent="-285750">
              <a:buFont typeface="Arial" panose="020B0604020202020204" pitchFamily="34" charset="0"/>
              <a:buChar char="•"/>
            </a:pPr>
            <a:r>
              <a:rPr lang="fr-FR" sz="1700" b="1" u="sng" dirty="0" err="1"/>
              <a:t>Study</a:t>
            </a:r>
            <a:r>
              <a:rPr lang="fr-FR" sz="1700" b="1" u="sng" dirty="0"/>
              <a:t> on a regional network for </a:t>
            </a:r>
            <a:r>
              <a:rPr lang="fr-FR" sz="1700" b="1" u="sng" dirty="0" err="1"/>
              <a:t>circular</a:t>
            </a:r>
            <a:r>
              <a:rPr lang="fr-FR" sz="1700" b="1" u="sng" dirty="0"/>
              <a:t> </a:t>
            </a:r>
            <a:r>
              <a:rPr lang="fr-FR" sz="1700" b="1" u="sng" dirty="0" err="1"/>
              <a:t>economy</a:t>
            </a:r>
            <a:r>
              <a:rPr lang="fr-FR" sz="1700" b="1" u="sng" dirty="0"/>
              <a:t> in Med (2020) </a:t>
            </a:r>
          </a:p>
          <a:p>
            <a:r>
              <a:rPr lang="fr-FR" dirty="0" smtClean="0"/>
              <a:t>Objectives to </a:t>
            </a:r>
            <a:r>
              <a:rPr lang="fr-FR" dirty="0" err="1" smtClean="0"/>
              <a:t>identifiy</a:t>
            </a:r>
            <a:r>
              <a:rPr lang="fr-FR" dirty="0" smtClean="0"/>
              <a:t> </a:t>
            </a:r>
            <a:r>
              <a:rPr lang="fr-FR" dirty="0" err="1" smtClean="0"/>
              <a:t>stakeholders</a:t>
            </a:r>
            <a:r>
              <a:rPr lang="fr-FR" dirty="0" smtClean="0"/>
              <a:t> on </a:t>
            </a:r>
            <a:r>
              <a:rPr lang="fr-FR" dirty="0" err="1" smtClean="0"/>
              <a:t>circular</a:t>
            </a:r>
            <a:r>
              <a:rPr lang="fr-FR" dirty="0" smtClean="0"/>
              <a:t> </a:t>
            </a:r>
            <a:r>
              <a:rPr lang="fr-FR" dirty="0" err="1" smtClean="0"/>
              <a:t>economy</a:t>
            </a:r>
            <a:r>
              <a:rPr lang="fr-FR" dirty="0" smtClean="0"/>
              <a:t> ( SWM and SCP angles (</a:t>
            </a:r>
            <a:r>
              <a:rPr lang="fr-FR" dirty="0" err="1" smtClean="0"/>
              <a:t>Sustainable</a:t>
            </a:r>
            <a:r>
              <a:rPr lang="fr-FR" dirty="0" smtClean="0"/>
              <a:t> </a:t>
            </a:r>
            <a:r>
              <a:rPr lang="fr-FR" dirty="0" err="1" smtClean="0"/>
              <a:t>Consumption</a:t>
            </a:r>
            <a:r>
              <a:rPr lang="fr-FR" dirty="0" smtClean="0"/>
              <a:t> and Production)), to analyse the </a:t>
            </a:r>
            <a:r>
              <a:rPr lang="fr-FR" dirty="0" err="1" smtClean="0"/>
              <a:t>institutional</a:t>
            </a:r>
            <a:r>
              <a:rPr lang="fr-FR" dirty="0" smtClean="0"/>
              <a:t> </a:t>
            </a:r>
            <a:r>
              <a:rPr lang="fr-FR" dirty="0" err="1" smtClean="0"/>
              <a:t>frameworks</a:t>
            </a:r>
            <a:r>
              <a:rPr lang="fr-FR" dirty="0" smtClean="0"/>
              <a:t> and </a:t>
            </a:r>
            <a:r>
              <a:rPr lang="fr-FR" dirty="0" err="1" smtClean="0"/>
              <a:t>level</a:t>
            </a:r>
            <a:r>
              <a:rPr lang="fr-FR" dirty="0" smtClean="0"/>
              <a:t> of </a:t>
            </a:r>
            <a:r>
              <a:rPr lang="fr-FR" dirty="0" err="1" smtClean="0"/>
              <a:t>enforcement</a:t>
            </a:r>
            <a:r>
              <a:rPr lang="fr-FR" dirty="0" smtClean="0"/>
              <a:t> of </a:t>
            </a:r>
            <a:r>
              <a:rPr lang="fr-FR" dirty="0" err="1" smtClean="0"/>
              <a:t>legislations</a:t>
            </a:r>
            <a:r>
              <a:rPr lang="fr-FR" dirty="0" smtClean="0"/>
              <a:t> on </a:t>
            </a:r>
            <a:r>
              <a:rPr lang="fr-FR" dirty="0" err="1" smtClean="0"/>
              <a:t>this</a:t>
            </a:r>
            <a:r>
              <a:rPr lang="fr-FR" dirty="0" smtClean="0"/>
              <a:t> topic </a:t>
            </a:r>
            <a:r>
              <a:rPr lang="fr-FR" sz="1400" dirty="0" smtClean="0"/>
              <a:t> </a:t>
            </a:r>
          </a:p>
          <a:p>
            <a:pPr marL="644525" lvl="1" indent="-285750">
              <a:buFont typeface="Arial" panose="020B0604020202020204" pitchFamily="34" charset="0"/>
              <a:buChar char="•"/>
            </a:pPr>
            <a:r>
              <a:rPr lang="fr-FR" dirty="0" err="1" smtClean="0"/>
              <a:t>Needs</a:t>
            </a:r>
            <a:r>
              <a:rPr lang="fr-FR" dirty="0" smtClean="0"/>
              <a:t> for </a:t>
            </a:r>
            <a:r>
              <a:rPr lang="fr-FR" dirty="0" err="1" smtClean="0"/>
              <a:t>dialog</a:t>
            </a:r>
            <a:r>
              <a:rPr lang="fr-FR" dirty="0" smtClean="0"/>
              <a:t> and coordination ; </a:t>
            </a:r>
            <a:r>
              <a:rPr lang="fr-FR" dirty="0" err="1" smtClean="0"/>
              <a:t>several</a:t>
            </a:r>
            <a:r>
              <a:rPr lang="fr-FR" dirty="0" smtClean="0"/>
              <a:t> topics/ </a:t>
            </a:r>
            <a:r>
              <a:rPr lang="fr-FR" dirty="0" err="1" smtClean="0"/>
              <a:t>experience</a:t>
            </a:r>
            <a:r>
              <a:rPr lang="fr-FR" dirty="0" smtClean="0"/>
              <a:t> and feedbacks </a:t>
            </a:r>
            <a:r>
              <a:rPr lang="fr-FR" dirty="0" err="1" smtClean="0"/>
              <a:t>such</a:t>
            </a:r>
            <a:r>
              <a:rPr lang="fr-FR" dirty="0" smtClean="0"/>
              <a:t> as on </a:t>
            </a:r>
            <a:r>
              <a:rPr lang="fr-FR" dirty="0" err="1" smtClean="0"/>
              <a:t>prevention</a:t>
            </a:r>
            <a:r>
              <a:rPr lang="fr-FR" dirty="0" smtClean="0"/>
              <a:t>, </a:t>
            </a:r>
            <a:r>
              <a:rPr lang="fr-FR" dirty="0" err="1" smtClean="0"/>
              <a:t>treatment</a:t>
            </a:r>
            <a:r>
              <a:rPr lang="fr-FR" dirty="0" smtClean="0"/>
              <a:t> and </a:t>
            </a:r>
            <a:r>
              <a:rPr lang="fr-FR" dirty="0" err="1" smtClean="0"/>
              <a:t>recycling</a:t>
            </a:r>
            <a:r>
              <a:rPr lang="fr-FR" dirty="0" smtClean="0"/>
              <a:t> of plastics, </a:t>
            </a:r>
            <a:r>
              <a:rPr lang="fr-FR" dirty="0" err="1" smtClean="0"/>
              <a:t>waste</a:t>
            </a:r>
            <a:r>
              <a:rPr lang="fr-FR" dirty="0" smtClean="0"/>
              <a:t>-to-</a:t>
            </a:r>
            <a:r>
              <a:rPr lang="fr-FR" dirty="0" err="1" smtClean="0"/>
              <a:t>energy</a:t>
            </a:r>
            <a:r>
              <a:rPr lang="fr-FR" dirty="0" smtClean="0"/>
              <a:t> solutions </a:t>
            </a:r>
            <a:r>
              <a:rPr lang="fr-FR" dirty="0" err="1" smtClean="0"/>
              <a:t>could</a:t>
            </a:r>
            <a:r>
              <a:rPr lang="fr-FR" dirty="0" smtClean="0"/>
              <a:t> </a:t>
            </a:r>
            <a:r>
              <a:rPr lang="fr-FR" dirty="0" err="1" smtClean="0"/>
              <a:t>be</a:t>
            </a:r>
            <a:r>
              <a:rPr lang="fr-FR" dirty="0" smtClean="0"/>
              <a:t> </a:t>
            </a:r>
            <a:r>
              <a:rPr lang="fr-FR" dirty="0" err="1" smtClean="0"/>
              <a:t>shared</a:t>
            </a:r>
            <a:r>
              <a:rPr lang="fr-FR" dirty="0" smtClean="0"/>
              <a:t> </a:t>
            </a:r>
            <a:r>
              <a:rPr lang="fr-FR" dirty="0" err="1" smtClean="0"/>
              <a:t>among</a:t>
            </a:r>
            <a:r>
              <a:rPr lang="fr-FR" dirty="0" smtClean="0"/>
              <a:t> countries ; </a:t>
            </a:r>
          </a:p>
          <a:p>
            <a:pPr marL="644525" lvl="1" indent="-285750">
              <a:buFont typeface="Arial" panose="020B0604020202020204" pitchFamily="34" charset="0"/>
              <a:buChar char="•"/>
            </a:pPr>
            <a:r>
              <a:rPr lang="fr-FR" dirty="0" err="1" smtClean="0"/>
              <a:t>Need</a:t>
            </a:r>
            <a:r>
              <a:rPr lang="fr-FR" dirty="0" smtClean="0"/>
              <a:t> to </a:t>
            </a:r>
            <a:r>
              <a:rPr lang="fr-FR" dirty="0" err="1" smtClean="0"/>
              <a:t>identify</a:t>
            </a:r>
            <a:r>
              <a:rPr lang="fr-FR" dirty="0" smtClean="0"/>
              <a:t> synergies </a:t>
            </a:r>
            <a:r>
              <a:rPr lang="fr-FR" dirty="0" err="1" smtClean="0"/>
              <a:t>with</a:t>
            </a:r>
            <a:r>
              <a:rPr lang="fr-FR" dirty="0" smtClean="0"/>
              <a:t> </a:t>
            </a:r>
            <a:r>
              <a:rPr lang="fr-FR" dirty="0" err="1" smtClean="0"/>
              <a:t>otehr</a:t>
            </a:r>
            <a:r>
              <a:rPr lang="fr-FR" dirty="0" smtClean="0"/>
              <a:t> </a:t>
            </a:r>
            <a:r>
              <a:rPr lang="fr-FR" dirty="0" err="1" smtClean="0"/>
              <a:t>stakehilders</a:t>
            </a:r>
            <a:r>
              <a:rPr lang="fr-FR" dirty="0" smtClean="0"/>
              <a:t> in the </a:t>
            </a:r>
            <a:r>
              <a:rPr lang="fr-FR" dirty="0" err="1" smtClean="0"/>
              <a:t>region</a:t>
            </a:r>
            <a:r>
              <a:rPr lang="fr-FR" dirty="0" smtClean="0"/>
              <a:t> </a:t>
            </a:r>
            <a:r>
              <a:rPr lang="fr-FR" dirty="0" err="1" smtClean="0"/>
              <a:t>both</a:t>
            </a:r>
            <a:r>
              <a:rPr lang="fr-FR" dirty="0" smtClean="0"/>
              <a:t> at regional and </a:t>
            </a:r>
            <a:r>
              <a:rPr lang="fr-FR" dirty="0" err="1" smtClean="0"/>
              <a:t>bilateral</a:t>
            </a:r>
            <a:r>
              <a:rPr lang="fr-FR" dirty="0" smtClean="0"/>
              <a:t> </a:t>
            </a:r>
            <a:r>
              <a:rPr lang="fr-FR" dirty="0" err="1" smtClean="0"/>
              <a:t>level</a:t>
            </a:r>
            <a:r>
              <a:rPr lang="fr-FR" dirty="0" smtClean="0"/>
              <a:t>. </a:t>
            </a:r>
            <a:endParaRPr lang="fr-FR" sz="1500" dirty="0" smtClean="0"/>
          </a:p>
          <a:p>
            <a:pPr marL="285750" indent="-285750">
              <a:buFont typeface="Arial" panose="020B0604020202020204" pitchFamily="34" charset="0"/>
              <a:buChar char="•"/>
              <a:tabLst>
                <a:tab pos="2873375" algn="l"/>
              </a:tabLst>
            </a:pPr>
            <a:r>
              <a:rPr lang="fr-FR" sz="1700" b="1" u="sng" dirty="0" err="1"/>
              <a:t>Study</a:t>
            </a:r>
            <a:r>
              <a:rPr lang="fr-FR" sz="1700" b="1" u="sng" dirty="0"/>
              <a:t> on best practices for SWM and </a:t>
            </a:r>
            <a:r>
              <a:rPr lang="fr-FR" sz="1700" b="1" u="sng" dirty="0" err="1"/>
              <a:t>Tourism</a:t>
            </a:r>
            <a:r>
              <a:rPr lang="fr-FR" sz="1700" b="1" u="sng" dirty="0"/>
              <a:t> </a:t>
            </a:r>
            <a:r>
              <a:rPr lang="fr-FR" sz="1700" b="1" u="sng" dirty="0" err="1"/>
              <a:t>sector</a:t>
            </a:r>
            <a:r>
              <a:rPr lang="fr-FR" sz="1700" b="1" u="sng" dirty="0"/>
              <a:t> </a:t>
            </a:r>
            <a:r>
              <a:rPr lang="fr-FR" dirty="0" smtClean="0"/>
              <a:t>to </a:t>
            </a:r>
            <a:r>
              <a:rPr lang="fr-FR" dirty="0" err="1" smtClean="0"/>
              <a:t>be</a:t>
            </a:r>
            <a:r>
              <a:rPr lang="fr-FR" dirty="0" smtClean="0"/>
              <a:t> </a:t>
            </a:r>
            <a:r>
              <a:rPr lang="fr-FR" dirty="0" err="1" smtClean="0"/>
              <a:t>conducted</a:t>
            </a:r>
            <a:r>
              <a:rPr lang="fr-FR" dirty="0" smtClean="0"/>
              <a:t> to </a:t>
            </a:r>
            <a:r>
              <a:rPr lang="fr-FR" dirty="0" err="1" smtClean="0"/>
              <a:t>identify</a:t>
            </a:r>
            <a:r>
              <a:rPr lang="fr-FR" dirty="0" smtClean="0"/>
              <a:t> </a:t>
            </a:r>
            <a:r>
              <a:rPr lang="fr-FR" dirty="0" err="1" smtClean="0"/>
              <a:t>demonstration</a:t>
            </a:r>
            <a:r>
              <a:rPr lang="fr-FR" dirty="0" smtClean="0"/>
              <a:t> actions (on-</a:t>
            </a:r>
            <a:r>
              <a:rPr lang="fr-FR" dirty="0" err="1" smtClean="0"/>
              <a:t>going</a:t>
            </a:r>
            <a:r>
              <a:rPr lang="fr-FR" dirty="0" smtClean="0"/>
              <a:t>)</a:t>
            </a:r>
          </a:p>
          <a:p>
            <a:pPr marL="285750" indent="-285750">
              <a:buFont typeface="Arial" panose="020B0604020202020204" pitchFamily="34" charset="0"/>
              <a:buChar char="•"/>
              <a:tabLst>
                <a:tab pos="2873375" algn="l"/>
              </a:tabLst>
            </a:pPr>
            <a:r>
              <a:rPr lang="fr-FR" dirty="0" err="1" smtClean="0"/>
              <a:t>Several</a:t>
            </a:r>
            <a:r>
              <a:rPr lang="fr-FR" dirty="0" smtClean="0"/>
              <a:t> </a:t>
            </a:r>
            <a:r>
              <a:rPr lang="fr-FR" dirty="0" err="1" smtClean="0"/>
              <a:t>agreements</a:t>
            </a:r>
            <a:r>
              <a:rPr lang="fr-FR" dirty="0" smtClean="0"/>
              <a:t> /</a:t>
            </a:r>
            <a:r>
              <a:rPr lang="fr-FR" dirty="0" err="1" smtClean="0"/>
              <a:t>MoU</a:t>
            </a:r>
            <a:r>
              <a:rPr lang="fr-FR" dirty="0" smtClean="0"/>
              <a:t>  to </a:t>
            </a:r>
            <a:r>
              <a:rPr lang="fr-FR" dirty="0" err="1" smtClean="0"/>
              <a:t>be</a:t>
            </a:r>
            <a:r>
              <a:rPr lang="fr-FR" dirty="0" smtClean="0"/>
              <a:t> </a:t>
            </a:r>
            <a:r>
              <a:rPr lang="fr-FR" dirty="0" err="1" smtClean="0"/>
              <a:t>signed</a:t>
            </a:r>
            <a:r>
              <a:rPr lang="fr-FR" dirty="0" smtClean="0"/>
              <a:t> / </a:t>
            </a:r>
            <a:r>
              <a:rPr lang="fr-FR" dirty="0" err="1" smtClean="0"/>
              <a:t>reconducted</a:t>
            </a:r>
            <a:r>
              <a:rPr lang="fr-FR" dirty="0" smtClean="0"/>
              <a:t> </a:t>
            </a:r>
            <a:r>
              <a:rPr lang="fr-FR" dirty="0" err="1" smtClean="0"/>
              <a:t>with</a:t>
            </a:r>
            <a:r>
              <a:rPr lang="fr-FR" dirty="0" smtClean="0"/>
              <a:t> </a:t>
            </a:r>
            <a:r>
              <a:rPr lang="fr-FR" dirty="0" err="1" smtClean="0"/>
              <a:t>agencies</a:t>
            </a:r>
            <a:r>
              <a:rPr lang="fr-FR" dirty="0" smtClean="0"/>
              <a:t> in </a:t>
            </a:r>
            <a:r>
              <a:rPr lang="fr-FR" dirty="0" err="1" smtClean="0"/>
              <a:t>Algeria</a:t>
            </a:r>
            <a:r>
              <a:rPr lang="fr-FR" dirty="0" smtClean="0"/>
              <a:t> (AND), </a:t>
            </a:r>
            <a:r>
              <a:rPr lang="fr-FR" dirty="0" err="1" smtClean="0"/>
              <a:t>Tunisia</a:t>
            </a:r>
            <a:r>
              <a:rPr lang="fr-FR" dirty="0" smtClean="0"/>
              <a:t> (ANGED) and Lebanon (ALMEE) </a:t>
            </a:r>
            <a:r>
              <a:rPr lang="fr-FR" dirty="0" err="1" smtClean="0"/>
              <a:t>under</a:t>
            </a:r>
            <a:r>
              <a:rPr lang="fr-FR" dirty="0" smtClean="0"/>
              <a:t> discussions ;</a:t>
            </a:r>
          </a:p>
          <a:p>
            <a:pPr>
              <a:tabLst>
                <a:tab pos="2873375" algn="l"/>
              </a:tabLst>
            </a:pPr>
            <a:r>
              <a:rPr lang="fr-FR" dirty="0" smtClean="0"/>
              <a:t> </a:t>
            </a:r>
            <a:r>
              <a:rPr lang="fr-FR" i="1" dirty="0" err="1" smtClean="0"/>
              <a:t>Example</a:t>
            </a:r>
            <a:r>
              <a:rPr lang="fr-FR" i="1" dirty="0" smtClean="0"/>
              <a:t> of a </a:t>
            </a:r>
            <a:r>
              <a:rPr lang="fr-FR" i="1" dirty="0" err="1" smtClean="0"/>
              <a:t>webinar</a:t>
            </a:r>
            <a:r>
              <a:rPr lang="fr-FR" i="1" dirty="0" smtClean="0"/>
              <a:t> </a:t>
            </a:r>
            <a:r>
              <a:rPr lang="fr-FR" i="1" dirty="0" err="1" smtClean="0"/>
              <a:t>organised</a:t>
            </a:r>
            <a:r>
              <a:rPr lang="fr-FR" i="1" dirty="0" smtClean="0"/>
              <a:t> in Lebanon on SWM for </a:t>
            </a:r>
            <a:r>
              <a:rPr lang="fr-FR" i="1" dirty="0" err="1" smtClean="0"/>
              <a:t>municipalities</a:t>
            </a:r>
            <a:r>
              <a:rPr lang="fr-FR" i="1" dirty="0" smtClean="0"/>
              <a:t> (09/03/2021)</a:t>
            </a:r>
          </a:p>
        </p:txBody>
      </p:sp>
      <p:sp>
        <p:nvSpPr>
          <p:cNvPr id="7" name="Espace réservé du contenu 6"/>
          <p:cNvSpPr>
            <a:spLocks noGrp="1"/>
          </p:cNvSpPr>
          <p:nvPr>
            <p:ph sz="quarter" idx="15"/>
          </p:nvPr>
        </p:nvSpPr>
        <p:spPr/>
        <p:txBody>
          <a:bodyPr/>
          <a:lstStyle/>
          <a:p>
            <a:endParaRPr lang="fr-FR"/>
          </a:p>
        </p:txBody>
      </p:sp>
      <p:sp>
        <p:nvSpPr>
          <p:cNvPr id="8" name="Espace réservé du pied de page 5">
            <a:extLst>
              <a:ext uri="{FF2B5EF4-FFF2-40B4-BE49-F238E27FC236}">
                <a16:creationId xmlns:a16="http://schemas.microsoft.com/office/drawing/2014/main" id="{202CD488-D468-4D21-958F-5C3A42FF8B17}"/>
              </a:ext>
            </a:extLst>
          </p:cNvPr>
          <p:cNvSpPr>
            <a:spLocks noGrp="1"/>
          </p:cNvSpPr>
          <p:nvPr>
            <p:ph type="ftr" sz="quarter" idx="11"/>
          </p:nvPr>
        </p:nvSpPr>
        <p:spPr>
          <a:xfrm>
            <a:off x="401542" y="6370462"/>
            <a:ext cx="408555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Arial"/>
                <a:ea typeface="+mn-ea"/>
                <a:cs typeface="+mn-cs"/>
              </a:rPr>
              <a:t>ADEME/DEI</a:t>
            </a:r>
            <a:endParaRPr kumimoji="0" lang="fr-FR"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16558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1751" y="837375"/>
            <a:ext cx="11388916" cy="1325563"/>
          </a:xfrm>
        </p:spPr>
        <p:txBody>
          <a:bodyPr>
            <a:normAutofit/>
          </a:bodyPr>
          <a:lstStyle/>
          <a:p>
            <a:r>
              <a:rPr lang="fr-FR" dirty="0" smtClean="0"/>
              <a:t>ADEME actions at the MED </a:t>
            </a:r>
            <a:r>
              <a:rPr lang="fr-FR" dirty="0" err="1" smtClean="0"/>
              <a:t>level</a:t>
            </a:r>
            <a:r>
              <a:rPr lang="fr-FR" dirty="0" smtClean="0"/>
              <a:t> (2/2)</a:t>
            </a:r>
            <a:br>
              <a:rPr lang="fr-FR" dirty="0" smtClean="0"/>
            </a:br>
            <a:endParaRPr lang="fr-FR" dirty="0"/>
          </a:p>
        </p:txBody>
      </p:sp>
      <p:sp>
        <p:nvSpPr>
          <p:cNvPr id="3" name="Espace réservé de la date 2"/>
          <p:cNvSpPr>
            <a:spLocks noGrp="1"/>
          </p:cNvSpPr>
          <p:nvPr>
            <p:ph type="dt" sz="half" idx="10"/>
          </p:nvPr>
        </p:nvSpPr>
        <p:spPr/>
        <p:txBody>
          <a:bodyPr/>
          <a:lstStyle/>
          <a:p>
            <a:fld id="{3E873AE1-5950-4748-95FC-98A910B14992}" type="datetime1">
              <a:rPr lang="fr-FR" smtClean="0"/>
              <a:t>08/03/2021</a:t>
            </a:fld>
            <a:endParaRPr lang="fr-FR"/>
          </a:p>
        </p:txBody>
      </p:sp>
      <p:sp>
        <p:nvSpPr>
          <p:cNvPr id="5" name="Espace réservé du numéro de diapositive 4"/>
          <p:cNvSpPr>
            <a:spLocks noGrp="1"/>
          </p:cNvSpPr>
          <p:nvPr>
            <p:ph type="sldNum" sz="quarter" idx="12"/>
          </p:nvPr>
        </p:nvSpPr>
        <p:spPr/>
        <p:txBody>
          <a:bodyPr/>
          <a:lstStyle/>
          <a:p>
            <a:fld id="{07C99ADF-20A6-40EF-AAB9-F326D6E12C60}" type="slidenum">
              <a:rPr lang="fr-FR" smtClean="0"/>
              <a:t>22</a:t>
            </a:fld>
            <a:endParaRPr lang="fr-FR"/>
          </a:p>
        </p:txBody>
      </p:sp>
      <p:sp>
        <p:nvSpPr>
          <p:cNvPr id="6" name="Espace réservé du contenu 5"/>
          <p:cNvSpPr>
            <a:spLocks noGrp="1"/>
          </p:cNvSpPr>
          <p:nvPr>
            <p:ph sz="quarter" idx="4"/>
          </p:nvPr>
        </p:nvSpPr>
        <p:spPr>
          <a:xfrm>
            <a:off x="401541" y="2392078"/>
            <a:ext cx="7326832" cy="3828332"/>
          </a:xfrm>
        </p:spPr>
        <p:txBody>
          <a:bodyPr>
            <a:normAutofit fontScale="85000" lnSpcReduction="20000"/>
          </a:bodyPr>
          <a:lstStyle/>
          <a:p>
            <a:pPr marL="285750" indent="-285750">
              <a:buFont typeface="Arial" panose="020B0604020202020204" pitchFamily="34" charset="0"/>
              <a:buChar char="•"/>
            </a:pPr>
            <a:r>
              <a:rPr lang="fr-FR" b="1" dirty="0" err="1" smtClean="0"/>
              <a:t>Launching</a:t>
            </a:r>
            <a:r>
              <a:rPr lang="fr-FR" b="1" dirty="0" smtClean="0"/>
              <a:t> of a </a:t>
            </a:r>
            <a:r>
              <a:rPr lang="fr-FR" b="1" dirty="0" err="1" smtClean="0"/>
              <a:t>project</a:t>
            </a:r>
            <a:r>
              <a:rPr lang="fr-FR" b="1" dirty="0" smtClean="0"/>
              <a:t> in </a:t>
            </a:r>
            <a:r>
              <a:rPr lang="fr-FR" b="1" dirty="0" err="1" smtClean="0"/>
              <a:t>Nov</a:t>
            </a:r>
            <a:r>
              <a:rPr lang="fr-FR" b="1" dirty="0" smtClean="0"/>
              <a:t> 2020 </a:t>
            </a:r>
            <a:r>
              <a:rPr lang="fr-FR" altLang="fr-FR" dirty="0" smtClean="0">
                <a:latin typeface="Arial Unicode MS"/>
              </a:rPr>
              <a:t>to </a:t>
            </a:r>
            <a:r>
              <a:rPr lang="fr-FR" altLang="fr-FR" dirty="0" err="1">
                <a:latin typeface="Arial Unicode MS"/>
              </a:rPr>
              <a:t>create</a:t>
            </a:r>
            <a:r>
              <a:rPr lang="fr-FR" altLang="fr-FR" dirty="0">
                <a:latin typeface="Arial Unicode MS"/>
              </a:rPr>
              <a:t> a </a:t>
            </a:r>
            <a:r>
              <a:rPr lang="fr-FR" altLang="fr-FR" sz="2200" b="1" dirty="0">
                <a:latin typeface="Arial Unicode MS"/>
              </a:rPr>
              <a:t>traveling exhibition on plastic pollution</a:t>
            </a:r>
            <a:r>
              <a:rPr lang="fr-FR" altLang="fr-FR" dirty="0">
                <a:latin typeface="Arial Unicode MS"/>
              </a:rPr>
              <a:t> </a:t>
            </a:r>
            <a:r>
              <a:rPr lang="fr-FR" altLang="fr-FR" dirty="0" err="1" smtClean="0">
                <a:latin typeface="Arial Unicode MS"/>
              </a:rPr>
              <a:t>adjusted</a:t>
            </a:r>
            <a:r>
              <a:rPr lang="fr-FR" altLang="fr-FR" dirty="0" smtClean="0">
                <a:latin typeface="Arial Unicode MS"/>
              </a:rPr>
              <a:t> </a:t>
            </a:r>
            <a:r>
              <a:rPr lang="fr-FR" altLang="fr-FR" dirty="0">
                <a:latin typeface="Arial Unicode MS"/>
              </a:rPr>
              <a:t>to 3 </a:t>
            </a:r>
            <a:r>
              <a:rPr lang="fr-FR" altLang="fr-FR" dirty="0" err="1">
                <a:latin typeface="Arial Unicode MS"/>
              </a:rPr>
              <a:t>riparian</a:t>
            </a:r>
            <a:r>
              <a:rPr lang="fr-FR" altLang="fr-FR" dirty="0">
                <a:latin typeface="Arial Unicode MS"/>
              </a:rPr>
              <a:t> countries - </a:t>
            </a:r>
            <a:r>
              <a:rPr lang="fr-FR" altLang="fr-FR" dirty="0" err="1">
                <a:latin typeface="Arial Unicode MS"/>
              </a:rPr>
              <a:t>Italy</a:t>
            </a:r>
            <a:r>
              <a:rPr lang="fr-FR" altLang="fr-FR" dirty="0">
                <a:latin typeface="Arial Unicode MS"/>
              </a:rPr>
              <a:t>, </a:t>
            </a:r>
            <a:r>
              <a:rPr lang="fr-FR" altLang="fr-FR" dirty="0" err="1">
                <a:latin typeface="Arial Unicode MS"/>
              </a:rPr>
              <a:t>Morocco</a:t>
            </a:r>
            <a:r>
              <a:rPr lang="fr-FR" altLang="fr-FR" dirty="0">
                <a:latin typeface="Arial Unicode MS"/>
              </a:rPr>
              <a:t>, </a:t>
            </a:r>
            <a:r>
              <a:rPr lang="fr-FR" altLang="fr-FR" dirty="0" err="1">
                <a:latin typeface="Arial Unicode MS"/>
              </a:rPr>
              <a:t>Algeria</a:t>
            </a:r>
            <a:r>
              <a:rPr lang="fr-FR" altLang="fr-FR" dirty="0">
                <a:latin typeface="Arial Unicode MS"/>
              </a:rPr>
              <a:t> ... </a:t>
            </a:r>
            <a:endParaRPr lang="fr-FR" altLang="fr-FR" dirty="0" smtClean="0">
              <a:latin typeface="Arial Unicode MS"/>
            </a:endParaRPr>
          </a:p>
          <a:p>
            <a:pPr marL="285750" indent="-285750">
              <a:buFont typeface="Arial" panose="020B0604020202020204" pitchFamily="34" charset="0"/>
              <a:buChar char="•"/>
            </a:pPr>
            <a:r>
              <a:rPr lang="fr-FR" altLang="fr-FR" dirty="0" err="1" smtClean="0">
                <a:latin typeface="Arial Unicode MS"/>
              </a:rPr>
              <a:t>Based</a:t>
            </a:r>
            <a:r>
              <a:rPr lang="fr-FR" altLang="fr-FR" dirty="0" smtClean="0">
                <a:latin typeface="Arial Unicode MS"/>
              </a:rPr>
              <a:t> </a:t>
            </a:r>
            <a:r>
              <a:rPr lang="fr-FR" altLang="fr-FR" dirty="0">
                <a:latin typeface="Arial Unicode MS"/>
              </a:rPr>
              <a:t>on </a:t>
            </a:r>
            <a:r>
              <a:rPr lang="fr-FR" altLang="fr-FR" dirty="0" err="1">
                <a:latin typeface="Arial Unicode MS"/>
              </a:rPr>
              <a:t>strong</a:t>
            </a:r>
            <a:r>
              <a:rPr lang="fr-FR" altLang="fr-FR" dirty="0">
                <a:latin typeface="Arial Unicode MS"/>
              </a:rPr>
              <a:t> French </a:t>
            </a:r>
            <a:r>
              <a:rPr lang="fr-FR" altLang="fr-FR" dirty="0" err="1">
                <a:latin typeface="Arial Unicode MS"/>
              </a:rPr>
              <a:t>experience</a:t>
            </a:r>
            <a:r>
              <a:rPr lang="fr-FR" altLang="fr-FR" dirty="0">
                <a:latin typeface="Arial Unicode MS"/>
              </a:rPr>
              <a:t> - </a:t>
            </a:r>
            <a:r>
              <a:rPr lang="fr-FR" altLang="fr-FR" dirty="0" smtClean="0">
                <a:latin typeface="Arial Unicode MS"/>
              </a:rPr>
              <a:t>« </a:t>
            </a:r>
            <a:r>
              <a:rPr lang="fr-FR" altLang="fr-FR" dirty="0" err="1" smtClean="0">
                <a:latin typeface="Arial Unicode MS"/>
              </a:rPr>
              <a:t>Oceans</a:t>
            </a:r>
            <a:r>
              <a:rPr lang="fr-FR" altLang="fr-FR" dirty="0" smtClean="0">
                <a:latin typeface="Arial Unicode MS"/>
              </a:rPr>
              <a:t> </a:t>
            </a:r>
            <a:r>
              <a:rPr lang="fr-FR" altLang="fr-FR" dirty="0">
                <a:latin typeface="Arial Unicode MS"/>
              </a:rPr>
              <a:t>and </a:t>
            </a:r>
            <a:r>
              <a:rPr lang="fr-FR" altLang="fr-FR" dirty="0" err="1" smtClean="0">
                <a:latin typeface="Arial Unicode MS"/>
              </a:rPr>
              <a:t>seas</a:t>
            </a:r>
            <a:r>
              <a:rPr lang="fr-FR" altLang="fr-FR" dirty="0" smtClean="0">
                <a:latin typeface="Arial Unicode MS"/>
              </a:rPr>
              <a:t> </a:t>
            </a:r>
            <a:r>
              <a:rPr lang="fr-FR" altLang="fr-FR" dirty="0" err="1" smtClean="0">
                <a:latin typeface="Arial Unicode MS"/>
              </a:rPr>
              <a:t>without</a:t>
            </a:r>
            <a:r>
              <a:rPr lang="fr-FR" altLang="fr-FR" dirty="0" smtClean="0">
                <a:latin typeface="Arial Unicode MS"/>
              </a:rPr>
              <a:t> Plastics" </a:t>
            </a:r>
            <a:r>
              <a:rPr lang="fr-FR" altLang="fr-FR" dirty="0">
                <a:latin typeface="Arial Unicode MS"/>
              </a:rPr>
              <a:t>/ Scientific and </a:t>
            </a:r>
            <a:r>
              <a:rPr lang="fr-FR" altLang="fr-FR" dirty="0" err="1">
                <a:latin typeface="Arial Unicode MS"/>
              </a:rPr>
              <a:t>citizen</a:t>
            </a:r>
            <a:r>
              <a:rPr lang="fr-FR" altLang="fr-FR" dirty="0">
                <a:latin typeface="Arial Unicode MS"/>
              </a:rPr>
              <a:t> </a:t>
            </a:r>
            <a:r>
              <a:rPr lang="fr-FR" altLang="fr-FR" dirty="0" err="1">
                <a:latin typeface="Arial Unicode MS"/>
              </a:rPr>
              <a:t>campaigns</a:t>
            </a:r>
            <a:r>
              <a:rPr lang="fr-FR" altLang="fr-FR" dirty="0">
                <a:latin typeface="Arial Unicode MS"/>
              </a:rPr>
              <a:t> to </a:t>
            </a:r>
            <a:r>
              <a:rPr lang="fr-FR" altLang="fr-FR" dirty="0" err="1">
                <a:latin typeface="Arial Unicode MS"/>
              </a:rPr>
              <a:t>collect</a:t>
            </a:r>
            <a:r>
              <a:rPr lang="fr-FR" altLang="fr-FR" dirty="0">
                <a:latin typeface="Arial Unicode MS"/>
              </a:rPr>
              <a:t> </a:t>
            </a:r>
            <a:r>
              <a:rPr lang="fr-FR" altLang="fr-FR" dirty="0" err="1">
                <a:latin typeface="Arial Unicode MS"/>
              </a:rPr>
              <a:t>waste</a:t>
            </a:r>
            <a:r>
              <a:rPr lang="fr-FR" altLang="fr-FR" dirty="0">
                <a:latin typeface="Arial Unicode MS"/>
              </a:rPr>
              <a:t> and </a:t>
            </a:r>
            <a:r>
              <a:rPr lang="fr-FR" altLang="fr-FR" dirty="0" err="1">
                <a:latin typeface="Arial Unicode MS"/>
              </a:rPr>
              <a:t>search</a:t>
            </a:r>
            <a:r>
              <a:rPr lang="fr-FR" altLang="fr-FR" dirty="0">
                <a:latin typeface="Arial Unicode MS"/>
              </a:rPr>
              <a:t> for alternatives </a:t>
            </a:r>
            <a:r>
              <a:rPr lang="fr-FR" altLang="fr-FR" dirty="0" err="1">
                <a:latin typeface="Arial Unicode MS"/>
              </a:rPr>
              <a:t>adapted</a:t>
            </a:r>
            <a:r>
              <a:rPr lang="fr-FR" altLang="fr-FR" dirty="0">
                <a:latin typeface="Arial Unicode MS"/>
              </a:rPr>
              <a:t> to the </a:t>
            </a:r>
            <a:r>
              <a:rPr lang="fr-FR" altLang="fr-FR" dirty="0" err="1">
                <a:latin typeface="Arial Unicode MS"/>
              </a:rPr>
              <a:t>territories</a:t>
            </a:r>
            <a:r>
              <a:rPr lang="fr-FR" altLang="fr-FR" dirty="0">
                <a:latin typeface="Arial Unicode MS"/>
              </a:rPr>
              <a:t> </a:t>
            </a:r>
            <a:endParaRPr lang="fr-FR" altLang="fr-FR" dirty="0" smtClean="0">
              <a:latin typeface="Arial Unicode MS"/>
            </a:endParaRPr>
          </a:p>
          <a:p>
            <a:pPr marL="285750" indent="-285750">
              <a:buFont typeface="Arial" panose="020B0604020202020204" pitchFamily="34" charset="0"/>
              <a:buChar char="•"/>
            </a:pPr>
            <a:r>
              <a:rPr lang="fr-FR" altLang="fr-FR" dirty="0" smtClean="0">
                <a:latin typeface="Arial Unicode MS"/>
              </a:rPr>
              <a:t>Duration</a:t>
            </a:r>
            <a:r>
              <a:rPr lang="fr-FR" altLang="fr-FR" dirty="0">
                <a:latin typeface="Arial Unicode MS"/>
              </a:rPr>
              <a:t>: 3 </a:t>
            </a:r>
            <a:r>
              <a:rPr lang="fr-FR" altLang="fr-FR" dirty="0" err="1">
                <a:latin typeface="Arial Unicode MS"/>
              </a:rPr>
              <a:t>years</a:t>
            </a:r>
            <a:r>
              <a:rPr lang="fr-FR" altLang="fr-FR" dirty="0">
                <a:latin typeface="Arial Unicode MS"/>
              </a:rPr>
              <a:t> </a:t>
            </a:r>
            <a:endParaRPr lang="fr-FR" altLang="fr-FR" sz="1500" dirty="0" smtClean="0">
              <a:latin typeface="Arial Unicode MS"/>
            </a:endParaRPr>
          </a:p>
          <a:p>
            <a:pPr marL="644525" lvl="1" indent="-285750">
              <a:buFont typeface="Arial" panose="020B0604020202020204" pitchFamily="34" charset="0"/>
              <a:buChar char="•"/>
            </a:pPr>
            <a:r>
              <a:rPr lang="fr-FR" altLang="fr-FR" sz="1500" dirty="0" smtClean="0">
                <a:latin typeface="Arial Unicode MS"/>
              </a:rPr>
              <a:t>1</a:t>
            </a:r>
            <a:r>
              <a:rPr lang="fr-FR" altLang="fr-FR" sz="1500" dirty="0">
                <a:latin typeface="Arial Unicode MS"/>
              </a:rPr>
              <a:t>. </a:t>
            </a:r>
            <a:r>
              <a:rPr lang="fr-FR" altLang="fr-FR" sz="1500" dirty="0" smtClean="0">
                <a:latin typeface="Arial Unicode MS"/>
              </a:rPr>
              <a:t>Construction </a:t>
            </a:r>
            <a:r>
              <a:rPr lang="fr-FR" altLang="fr-FR" sz="1500" dirty="0">
                <a:latin typeface="Arial Unicode MS"/>
              </a:rPr>
              <a:t>of local </a:t>
            </a:r>
            <a:r>
              <a:rPr lang="fr-FR" altLang="fr-FR" sz="1500" dirty="0" err="1">
                <a:latin typeface="Arial Unicode MS"/>
              </a:rPr>
              <a:t>partnerships</a:t>
            </a:r>
            <a:r>
              <a:rPr lang="fr-FR" altLang="fr-FR" sz="1500" dirty="0">
                <a:latin typeface="Arial Unicode MS"/>
              </a:rPr>
              <a:t> (</a:t>
            </a:r>
            <a:r>
              <a:rPr lang="fr-FR" altLang="fr-FR" sz="1500" dirty="0" err="1">
                <a:latin typeface="Arial Unicode MS"/>
              </a:rPr>
              <a:t>Institutional</a:t>
            </a:r>
            <a:r>
              <a:rPr lang="fr-FR" altLang="fr-FR" sz="1500" dirty="0">
                <a:latin typeface="Arial Unicode MS"/>
              </a:rPr>
              <a:t> + Civil Society) </a:t>
            </a:r>
          </a:p>
          <a:p>
            <a:pPr marL="644525" lvl="1" indent="-285750">
              <a:buFont typeface="Arial" panose="020B0604020202020204" pitchFamily="34" charset="0"/>
              <a:buChar char="•"/>
            </a:pPr>
            <a:r>
              <a:rPr lang="fr-FR" altLang="fr-FR" sz="1500" dirty="0" smtClean="0">
                <a:latin typeface="Arial Unicode MS"/>
              </a:rPr>
              <a:t>2</a:t>
            </a:r>
            <a:r>
              <a:rPr lang="fr-FR" altLang="fr-FR" sz="1500" dirty="0">
                <a:latin typeface="Arial Unicode MS"/>
              </a:rPr>
              <a:t>. </a:t>
            </a:r>
            <a:r>
              <a:rPr lang="fr-FR" altLang="fr-FR" sz="1500" dirty="0" err="1" smtClean="0">
                <a:latin typeface="Arial Unicode MS"/>
              </a:rPr>
              <a:t>Characterization</a:t>
            </a:r>
            <a:r>
              <a:rPr lang="fr-FR" altLang="fr-FR" sz="1500" dirty="0" smtClean="0">
                <a:latin typeface="Arial Unicode MS"/>
              </a:rPr>
              <a:t> </a:t>
            </a:r>
            <a:r>
              <a:rPr lang="fr-FR" altLang="fr-FR" sz="1500" dirty="0" err="1">
                <a:latin typeface="Arial Unicode MS"/>
              </a:rPr>
              <a:t>campaigns</a:t>
            </a:r>
            <a:r>
              <a:rPr lang="fr-FR" altLang="fr-FR" sz="1500" dirty="0">
                <a:latin typeface="Arial Unicode MS"/>
              </a:rPr>
              <a:t>, </a:t>
            </a:r>
            <a:r>
              <a:rPr lang="fr-FR" altLang="fr-FR" sz="1500" dirty="0" err="1">
                <a:latin typeface="Arial Unicode MS"/>
              </a:rPr>
              <a:t>awareness</a:t>
            </a:r>
            <a:r>
              <a:rPr lang="fr-FR" altLang="fr-FR" sz="1500" dirty="0">
                <a:latin typeface="Arial Unicode MS"/>
              </a:rPr>
              <a:t> of populations, </a:t>
            </a:r>
          </a:p>
          <a:p>
            <a:pPr marL="644525" lvl="1" indent="-285750">
              <a:buFont typeface="Arial" panose="020B0604020202020204" pitchFamily="34" charset="0"/>
              <a:buChar char="•"/>
            </a:pPr>
            <a:r>
              <a:rPr lang="fr-FR" altLang="fr-FR" sz="1500" dirty="0" smtClean="0">
                <a:latin typeface="Arial Unicode MS"/>
              </a:rPr>
              <a:t>3</a:t>
            </a:r>
            <a:r>
              <a:rPr lang="fr-FR" altLang="fr-FR" sz="1500" dirty="0">
                <a:latin typeface="Arial Unicode MS"/>
              </a:rPr>
              <a:t>. </a:t>
            </a:r>
            <a:r>
              <a:rPr lang="fr-FR" altLang="fr-FR" sz="1500" dirty="0" err="1">
                <a:latin typeface="Arial Unicode MS"/>
              </a:rPr>
              <a:t>creation</a:t>
            </a:r>
            <a:r>
              <a:rPr lang="fr-FR" altLang="fr-FR" sz="1500" dirty="0">
                <a:latin typeface="Arial Unicode MS"/>
              </a:rPr>
              <a:t> of the exhibition, </a:t>
            </a:r>
          </a:p>
          <a:p>
            <a:pPr marL="644525" lvl="1" indent="-285750">
              <a:buFont typeface="Arial" panose="020B0604020202020204" pitchFamily="34" charset="0"/>
              <a:buChar char="•"/>
            </a:pPr>
            <a:r>
              <a:rPr lang="fr-FR" altLang="fr-FR" sz="1500" dirty="0" smtClean="0">
                <a:latin typeface="Arial Unicode MS"/>
              </a:rPr>
              <a:t>4</a:t>
            </a:r>
            <a:r>
              <a:rPr lang="fr-FR" altLang="fr-FR" sz="1500" dirty="0">
                <a:latin typeface="Arial Unicode MS"/>
              </a:rPr>
              <a:t>. communication and </a:t>
            </a:r>
            <a:r>
              <a:rPr lang="fr-FR" altLang="fr-FR" sz="1500" dirty="0" err="1">
                <a:latin typeface="Arial Unicode MS"/>
              </a:rPr>
              <a:t>dissemination</a:t>
            </a:r>
            <a:r>
              <a:rPr lang="fr-FR" altLang="fr-FR" sz="1500" dirty="0">
                <a:latin typeface="Arial Unicode MS"/>
              </a:rPr>
              <a:t>; </a:t>
            </a:r>
            <a:endParaRPr lang="fr-FR" altLang="fr-FR" sz="1500" dirty="0" smtClean="0">
              <a:latin typeface="Arial Unicode MS"/>
            </a:endParaRPr>
          </a:p>
          <a:p>
            <a:pPr marL="285750" indent="-285750">
              <a:buFont typeface="Arial" panose="020B0604020202020204" pitchFamily="34" charset="0"/>
              <a:buChar char="•"/>
            </a:pPr>
            <a:r>
              <a:rPr lang="fr-FR" altLang="fr-FR" dirty="0" smtClean="0">
                <a:latin typeface="Arial Unicode MS"/>
              </a:rPr>
              <a:t>Challenges</a:t>
            </a:r>
            <a:r>
              <a:rPr lang="fr-FR" altLang="fr-FR" dirty="0">
                <a:latin typeface="Arial Unicode MS"/>
              </a:rPr>
              <a:t>: issue of </a:t>
            </a:r>
            <a:r>
              <a:rPr lang="fr-FR" altLang="fr-FR" dirty="0" err="1">
                <a:latin typeface="Arial Unicode MS"/>
              </a:rPr>
              <a:t>entrusting</a:t>
            </a:r>
            <a:r>
              <a:rPr lang="fr-FR" altLang="fr-FR" dirty="0">
                <a:latin typeface="Arial Unicode MS"/>
              </a:rPr>
              <a:t> the </a:t>
            </a:r>
            <a:r>
              <a:rPr lang="fr-FR" altLang="fr-FR" dirty="0" smtClean="0">
                <a:latin typeface="Arial Unicode MS"/>
              </a:rPr>
              <a:t>handling </a:t>
            </a:r>
            <a:r>
              <a:rPr lang="fr-FR" altLang="fr-FR" dirty="0">
                <a:latin typeface="Arial Unicode MS"/>
              </a:rPr>
              <a:t>of </a:t>
            </a:r>
            <a:r>
              <a:rPr lang="fr-FR" altLang="fr-FR" dirty="0" err="1">
                <a:latin typeface="Arial Unicode MS"/>
              </a:rPr>
              <a:t>these</a:t>
            </a:r>
            <a:r>
              <a:rPr lang="fr-FR" altLang="fr-FR" dirty="0">
                <a:latin typeface="Arial Unicode MS"/>
              </a:rPr>
              <a:t> exhibitions to </a:t>
            </a:r>
            <a:r>
              <a:rPr lang="fr-FR" altLang="fr-FR" dirty="0" err="1">
                <a:latin typeface="Arial Unicode MS"/>
              </a:rPr>
              <a:t>partners</a:t>
            </a:r>
            <a:r>
              <a:rPr lang="fr-FR" altLang="fr-FR" sz="1200" dirty="0"/>
              <a:t> </a:t>
            </a:r>
            <a:endParaRPr lang="fr-FR" altLang="fr-FR" sz="3600" dirty="0" smtClean="0">
              <a:latin typeface="Arial" panose="020B0604020202020204" pitchFamily="34" charset="0"/>
            </a:endParaRPr>
          </a:p>
          <a:p>
            <a:pPr marL="285750" indent="-285750">
              <a:buFont typeface="Arial" panose="020B0604020202020204" pitchFamily="34" charset="0"/>
              <a:buChar char="•"/>
            </a:pPr>
            <a:r>
              <a:rPr lang="fr-FR" sz="1800" b="1" dirty="0" err="1" smtClean="0">
                <a:latin typeface="Arial" panose="020B0604020202020204" pitchFamily="34" charset="0"/>
              </a:rPr>
              <a:t>Institutional</a:t>
            </a:r>
            <a:r>
              <a:rPr lang="fr-FR" sz="1800" b="1" dirty="0" smtClean="0">
                <a:latin typeface="Arial" panose="020B0604020202020204" pitchFamily="34" charset="0"/>
              </a:rPr>
              <a:t> </a:t>
            </a:r>
            <a:r>
              <a:rPr lang="fr-FR" sz="1800" b="1" dirty="0" err="1" smtClean="0">
                <a:latin typeface="Arial" panose="020B0604020202020204" pitchFamily="34" charset="0"/>
              </a:rPr>
              <a:t>MoU</a:t>
            </a:r>
            <a:r>
              <a:rPr lang="fr-FR" sz="1800" b="1" dirty="0" smtClean="0">
                <a:latin typeface="Arial" panose="020B0604020202020204" pitchFamily="34" charset="0"/>
              </a:rPr>
              <a:t> </a:t>
            </a:r>
            <a:r>
              <a:rPr lang="fr-FR" sz="1800" b="1" dirty="0" err="1" smtClean="0">
                <a:latin typeface="Arial" panose="020B0604020202020204" pitchFamily="34" charset="0"/>
              </a:rPr>
              <a:t>with</a:t>
            </a:r>
            <a:r>
              <a:rPr lang="fr-FR" sz="1800" b="1" dirty="0" smtClean="0">
                <a:latin typeface="Arial" panose="020B0604020202020204" pitchFamily="34" charset="0"/>
              </a:rPr>
              <a:t> </a:t>
            </a:r>
            <a:r>
              <a:rPr lang="fr-FR" sz="1800" b="1" dirty="0" err="1" smtClean="0">
                <a:latin typeface="Arial" panose="020B0604020202020204" pitchFamily="34" charset="0"/>
              </a:rPr>
              <a:t>agencies</a:t>
            </a:r>
            <a:r>
              <a:rPr lang="fr-FR" sz="1800" b="1" dirty="0" smtClean="0">
                <a:latin typeface="Arial" panose="020B0604020202020204" pitchFamily="34" charset="0"/>
              </a:rPr>
              <a:t> </a:t>
            </a:r>
            <a:r>
              <a:rPr lang="fr-FR" sz="1800" dirty="0" smtClean="0">
                <a:latin typeface="Arial" panose="020B0604020202020204" pitchFamily="34" charset="0"/>
              </a:rPr>
              <a:t>in the </a:t>
            </a:r>
            <a:r>
              <a:rPr lang="fr-FR" sz="1800" dirty="0" err="1" smtClean="0">
                <a:latin typeface="Arial" panose="020B0604020202020204" pitchFamily="34" charset="0"/>
              </a:rPr>
              <a:t>southern</a:t>
            </a:r>
            <a:r>
              <a:rPr lang="fr-FR" sz="1800" dirty="0" smtClean="0">
                <a:latin typeface="Arial" panose="020B0604020202020204" pitchFamily="34" charset="0"/>
              </a:rPr>
              <a:t> shore of the </a:t>
            </a:r>
            <a:r>
              <a:rPr lang="fr-FR" sz="1800" dirty="0" err="1" smtClean="0">
                <a:latin typeface="Arial" panose="020B0604020202020204" pitchFamily="34" charset="0"/>
              </a:rPr>
              <a:t>Mediterranean</a:t>
            </a:r>
            <a:r>
              <a:rPr lang="fr-FR" sz="1800" dirty="0" smtClean="0">
                <a:latin typeface="Arial" panose="020B0604020202020204" pitchFamily="34" charset="0"/>
              </a:rPr>
              <a:t> (</a:t>
            </a:r>
            <a:r>
              <a:rPr lang="fr-FR" sz="1800" dirty="0" err="1" smtClean="0">
                <a:latin typeface="Arial" panose="020B0604020202020204" pitchFamily="34" charset="0"/>
              </a:rPr>
              <a:t>Tunisia</a:t>
            </a:r>
            <a:r>
              <a:rPr lang="fr-FR" sz="1800" dirty="0" smtClean="0">
                <a:latin typeface="Arial" panose="020B0604020202020204" pitchFamily="34" charset="0"/>
              </a:rPr>
              <a:t> – ANGED, </a:t>
            </a:r>
            <a:r>
              <a:rPr lang="fr-FR" sz="1800" dirty="0" err="1" smtClean="0">
                <a:latin typeface="Arial" panose="020B0604020202020204" pitchFamily="34" charset="0"/>
              </a:rPr>
              <a:t>Algeria</a:t>
            </a:r>
            <a:r>
              <a:rPr lang="fr-FR" sz="1800" dirty="0">
                <a:latin typeface="Arial" panose="020B0604020202020204" pitchFamily="34" charset="0"/>
              </a:rPr>
              <a:t> </a:t>
            </a:r>
            <a:r>
              <a:rPr lang="fr-FR" sz="1800" dirty="0" smtClean="0">
                <a:latin typeface="Arial" panose="020B0604020202020204" pitchFamily="34" charset="0"/>
              </a:rPr>
              <a:t>– AND)</a:t>
            </a:r>
            <a:endParaRPr lang="fr-FR" sz="800" dirty="0" smtClean="0"/>
          </a:p>
          <a:p>
            <a:pPr marL="1428750" lvl="2" indent="-285750"/>
            <a:endParaRPr lang="fr-FR" dirty="0"/>
          </a:p>
        </p:txBody>
      </p:sp>
      <p:sp>
        <p:nvSpPr>
          <p:cNvPr id="7" name="Espace réservé du contenu 6"/>
          <p:cNvSpPr>
            <a:spLocks noGrp="1"/>
          </p:cNvSpPr>
          <p:nvPr>
            <p:ph sz="quarter" idx="15"/>
          </p:nvPr>
        </p:nvSpPr>
        <p:spPr/>
        <p:txBody>
          <a:bodyPr/>
          <a:lstStyle/>
          <a:p>
            <a:endParaRPr lang="fr-FR"/>
          </a:p>
        </p:txBody>
      </p:sp>
      <p:pic>
        <p:nvPicPr>
          <p:cNvPr id="8" name="Imag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3089" y="1801707"/>
            <a:ext cx="4028213" cy="4418703"/>
          </a:xfrm>
          <a:prstGeom prst="rect">
            <a:avLst/>
          </a:prstGeom>
        </p:spPr>
      </p:pic>
      <p:sp>
        <p:nvSpPr>
          <p:cNvPr id="9" name="Espace réservé du pied de page 5">
            <a:extLst>
              <a:ext uri="{FF2B5EF4-FFF2-40B4-BE49-F238E27FC236}">
                <a16:creationId xmlns:a16="http://schemas.microsoft.com/office/drawing/2014/main" id="{202CD488-D468-4D21-958F-5C3A42FF8B17}"/>
              </a:ext>
            </a:extLst>
          </p:cNvPr>
          <p:cNvSpPr>
            <a:spLocks noGrp="1"/>
          </p:cNvSpPr>
          <p:nvPr>
            <p:ph type="ftr" sz="quarter" idx="11"/>
          </p:nvPr>
        </p:nvSpPr>
        <p:spPr>
          <a:xfrm>
            <a:off x="401542" y="6370462"/>
            <a:ext cx="408555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Arial"/>
                <a:ea typeface="+mn-ea"/>
                <a:cs typeface="+mn-cs"/>
              </a:rPr>
              <a:t>ADEME/DEI</a:t>
            </a:r>
            <a:endParaRPr kumimoji="0" lang="fr-FR"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91000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228059" y="5867400"/>
            <a:ext cx="1885950" cy="313654"/>
          </a:xfrm>
          <a:prstGeom prst="rect">
            <a:avLst/>
          </a:prstGeom>
        </p:spPr>
      </p:pic>
      <p:pic>
        <p:nvPicPr>
          <p:cNvPr id="4" name="Picture 3" descr="merci-pour-vos-commentai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716016" y="1575730"/>
            <a:ext cx="2662238" cy="1728788"/>
          </a:xfrm>
          <a:prstGeom prst="rect">
            <a:avLst/>
          </a:prstGeom>
        </p:spPr>
      </p:pic>
      <p:sp>
        <p:nvSpPr>
          <p:cNvPr id="5" name="Titre 1"/>
          <p:cNvSpPr txBox="1">
            <a:spLocks/>
          </p:cNvSpPr>
          <p:nvPr/>
        </p:nvSpPr>
        <p:spPr>
          <a:xfrm>
            <a:off x="3368310" y="3866630"/>
            <a:ext cx="5472608" cy="605929"/>
          </a:xfrm>
          <a:prstGeom prst="rect">
            <a:avLst/>
          </a:prstGeom>
        </p:spPr>
        <p:txBody>
          <a:bodyPr vert="horz" lIns="91440" tIns="45720" rIns="91440" bIns="45720" rtlCol="0" anchor="b">
            <a:normAutofit fontScale="30000" lnSpcReduction="200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altLang="fr-FR" sz="9300" dirty="0" err="1" smtClean="0"/>
              <a:t>Thank</a:t>
            </a:r>
            <a:r>
              <a:rPr lang="fr-FR" altLang="fr-FR" sz="9300" dirty="0" smtClean="0"/>
              <a:t> </a:t>
            </a:r>
            <a:r>
              <a:rPr lang="fr-FR" altLang="fr-FR" sz="9300" dirty="0" err="1" smtClean="0"/>
              <a:t>you</a:t>
            </a:r>
            <a:r>
              <a:rPr lang="fr-FR" altLang="fr-FR" sz="9300" dirty="0" smtClean="0"/>
              <a:t> for </a:t>
            </a:r>
            <a:r>
              <a:rPr lang="fr-FR" altLang="fr-FR" sz="9300" dirty="0" err="1" smtClean="0"/>
              <a:t>your</a:t>
            </a:r>
            <a:r>
              <a:rPr lang="fr-FR" altLang="fr-FR" sz="9300" dirty="0" smtClean="0"/>
              <a:t> attention !</a:t>
            </a:r>
            <a:r>
              <a:rPr lang="fr-FR" altLang="fr-FR" dirty="0" smtClean="0"/>
              <a:t> </a:t>
            </a:r>
            <a:br>
              <a:rPr lang="fr-FR" altLang="fr-FR" dirty="0" smtClean="0"/>
            </a:br>
            <a:r>
              <a:rPr lang="fr-FR" altLang="fr-FR" dirty="0" smtClean="0"/>
              <a:t/>
            </a:r>
            <a:br>
              <a:rPr lang="fr-FR" altLang="fr-FR" dirty="0" smtClean="0"/>
            </a:br>
            <a:endParaRPr lang="fr-FR" dirty="0"/>
          </a:p>
        </p:txBody>
      </p:sp>
      <p:sp>
        <p:nvSpPr>
          <p:cNvPr id="6" name="Espace réservé du texte 2"/>
          <p:cNvSpPr txBox="1">
            <a:spLocks/>
          </p:cNvSpPr>
          <p:nvPr/>
        </p:nvSpPr>
        <p:spPr>
          <a:xfrm>
            <a:off x="3491880" y="4941168"/>
            <a:ext cx="5472608" cy="647452"/>
          </a:xfrm>
          <a:prstGeom prst="rect">
            <a:avLst/>
          </a:prstGeom>
        </p:spPr>
        <p:txBody>
          <a:bodyPr vert="horz" lIns="91440" tIns="45720" rIns="91440" bIns="45720" rtlCol="0" anchor="ctr">
            <a:noAutofit/>
          </a:bodyPr>
          <a:lstStyle>
            <a:defPPr>
              <a:defRPr lang="fr-FR"/>
            </a:defPPr>
            <a:lvl1pPr marL="0" algn="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sz="2000" dirty="0" smtClean="0"/>
          </a:p>
          <a:p>
            <a:pPr algn="ctr"/>
            <a:r>
              <a:rPr lang="fr-FR" sz="2000" dirty="0" smtClean="0"/>
              <a:t>Alicia </a:t>
            </a:r>
            <a:r>
              <a:rPr lang="fr-FR" sz="2000" dirty="0" err="1" smtClean="0"/>
              <a:t>Tsitsikalis</a:t>
            </a:r>
            <a:r>
              <a:rPr lang="fr-FR" sz="2000" dirty="0" smtClean="0"/>
              <a:t> – </a:t>
            </a:r>
            <a:r>
              <a:rPr lang="fr-FR" sz="2000" dirty="0" smtClean="0">
                <a:hlinkClick r:id="rId4"/>
              </a:rPr>
              <a:t>alicia.tsitsikalis@ademe.fr</a:t>
            </a:r>
            <a:endParaRPr lang="fr-FR" sz="2000" dirty="0" smtClean="0"/>
          </a:p>
          <a:p>
            <a:pPr algn="ctr"/>
            <a:endParaRPr lang="fr-FR" sz="2000" dirty="0"/>
          </a:p>
          <a:p>
            <a:pPr algn="ctr"/>
            <a:r>
              <a:rPr lang="fr-FR" sz="2000" dirty="0" smtClean="0"/>
              <a:t>Olivier </a:t>
            </a:r>
            <a:r>
              <a:rPr lang="fr-FR" sz="2000" dirty="0" smtClean="0"/>
              <a:t>Chazal – </a:t>
            </a:r>
            <a:r>
              <a:rPr lang="fr-FR" sz="2000" dirty="0" smtClean="0">
                <a:hlinkClick r:id="rId5"/>
              </a:rPr>
              <a:t>olivier.chazal@ademe.fr</a:t>
            </a:r>
            <a:endParaRPr lang="fr-FR" sz="2000" dirty="0" smtClean="0"/>
          </a:p>
          <a:p>
            <a:pPr algn="ctr"/>
            <a:endParaRPr lang="fr-FR" sz="2000" dirty="0"/>
          </a:p>
        </p:txBody>
      </p:sp>
    </p:spTree>
    <p:extLst>
      <p:ext uri="{BB962C8B-B14F-4D97-AF65-F5344CB8AC3E}">
        <p14:creationId xmlns:p14="http://schemas.microsoft.com/office/powerpoint/2010/main" val="1889413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1542" y="770448"/>
            <a:ext cx="11388916" cy="472692"/>
          </a:xfrm>
        </p:spPr>
        <p:txBody>
          <a:bodyPr>
            <a:normAutofit fontScale="90000"/>
          </a:bodyPr>
          <a:lstStyle/>
          <a:p>
            <a:r>
              <a:rPr lang="fr-FR" dirty="0" err="1" smtClean="0"/>
              <a:t>Some</a:t>
            </a:r>
            <a:r>
              <a:rPr lang="fr-FR" dirty="0" smtClean="0"/>
              <a:t> figure about </a:t>
            </a:r>
            <a:r>
              <a:rPr lang="fr-FR" dirty="0" err="1" smtClean="0"/>
              <a:t>waste</a:t>
            </a:r>
            <a:r>
              <a:rPr lang="fr-FR" dirty="0" smtClean="0"/>
              <a:t> in France :</a:t>
            </a:r>
            <a:endParaRPr lang="fr-FR" dirty="0"/>
          </a:p>
        </p:txBody>
      </p:sp>
      <p:sp>
        <p:nvSpPr>
          <p:cNvPr id="3" name="Espace réservé de la date 2"/>
          <p:cNvSpPr>
            <a:spLocks noGrp="1"/>
          </p:cNvSpPr>
          <p:nvPr>
            <p:ph type="dt" sz="half" idx="10"/>
          </p:nvPr>
        </p:nvSpPr>
        <p:spPr/>
        <p:txBody>
          <a:bodyPr/>
          <a:lstStyle/>
          <a:p>
            <a:fld id="{3E873AE1-5950-4748-95FC-98A910B14992}" type="datetime1">
              <a:rPr lang="fr-FR" smtClean="0"/>
              <a:t>08/03/2021</a:t>
            </a:fld>
            <a:endParaRPr lang="fr-FR"/>
          </a:p>
        </p:txBody>
      </p:sp>
      <p:sp>
        <p:nvSpPr>
          <p:cNvPr id="4" name="Espace réservé du pied de page 3"/>
          <p:cNvSpPr>
            <a:spLocks noGrp="1"/>
          </p:cNvSpPr>
          <p:nvPr>
            <p:ph type="ftr" sz="quarter" idx="11"/>
          </p:nvPr>
        </p:nvSpPr>
        <p:spPr/>
        <p:txBody>
          <a:bodyPr/>
          <a:lstStyle/>
          <a:p>
            <a:r>
              <a:rPr lang="fr-FR" smtClean="0"/>
              <a:t>Intitulé de la direction/service</a:t>
            </a:r>
            <a:endParaRPr lang="fr-FR"/>
          </a:p>
        </p:txBody>
      </p:sp>
      <p:sp>
        <p:nvSpPr>
          <p:cNvPr id="5" name="Espace réservé du numéro de diapositive 4"/>
          <p:cNvSpPr>
            <a:spLocks noGrp="1"/>
          </p:cNvSpPr>
          <p:nvPr>
            <p:ph type="sldNum" sz="quarter" idx="12"/>
          </p:nvPr>
        </p:nvSpPr>
        <p:spPr/>
        <p:txBody>
          <a:bodyPr/>
          <a:lstStyle/>
          <a:p>
            <a:fld id="{07C99ADF-20A6-40EF-AAB9-F326D6E12C60}" type="slidenum">
              <a:rPr lang="fr-FR" smtClean="0"/>
              <a:t>3</a:t>
            </a:fld>
            <a:endParaRPr lang="fr-FR"/>
          </a:p>
        </p:txBody>
      </p:sp>
      <p:sp>
        <p:nvSpPr>
          <p:cNvPr id="7" name="Espace réservé du contenu 6"/>
          <p:cNvSpPr>
            <a:spLocks noGrp="1"/>
          </p:cNvSpPr>
          <p:nvPr>
            <p:ph sz="quarter" idx="15"/>
          </p:nvPr>
        </p:nvSpPr>
        <p:spPr/>
        <p:txBody>
          <a:bodyPr/>
          <a:lstStyle/>
          <a:p>
            <a:endParaRPr lang="fr-FR"/>
          </a:p>
        </p:txBody>
      </p:sp>
      <p:pic>
        <p:nvPicPr>
          <p:cNvPr id="8" name="Image 7"/>
          <p:cNvPicPr>
            <a:picLocks noChangeAspect="1"/>
          </p:cNvPicPr>
          <p:nvPr/>
        </p:nvPicPr>
        <p:blipFill>
          <a:blip r:embed="rId2"/>
          <a:stretch>
            <a:fillRect/>
          </a:stretch>
        </p:blipFill>
        <p:spPr>
          <a:xfrm>
            <a:off x="401541" y="1417425"/>
            <a:ext cx="5958632" cy="4885093"/>
          </a:xfrm>
          <a:prstGeom prst="rect">
            <a:avLst/>
          </a:prstGeom>
        </p:spPr>
      </p:pic>
      <p:sp>
        <p:nvSpPr>
          <p:cNvPr id="9" name="Espace réservé du contenu 8"/>
          <p:cNvSpPr>
            <a:spLocks noGrp="1"/>
          </p:cNvSpPr>
          <p:nvPr>
            <p:ph sz="quarter" idx="4"/>
          </p:nvPr>
        </p:nvSpPr>
        <p:spPr>
          <a:xfrm>
            <a:off x="6538071" y="1243140"/>
            <a:ext cx="5008657" cy="4885093"/>
          </a:xfrm>
        </p:spPr>
        <p:txBody>
          <a:bodyPr/>
          <a:lstStyle/>
          <a:p>
            <a:endParaRPr lang="fr-FR" dirty="0" smtClean="0"/>
          </a:p>
          <a:p>
            <a:r>
              <a:rPr lang="fr-FR" dirty="0" smtClean="0"/>
              <a:t>326 Mt in 2017 – An </a:t>
            </a:r>
            <a:r>
              <a:rPr lang="fr-FR" dirty="0" err="1" smtClean="0"/>
              <a:t>average</a:t>
            </a:r>
            <a:r>
              <a:rPr lang="fr-FR" dirty="0" smtClean="0"/>
              <a:t> of 4,9t per </a:t>
            </a:r>
            <a:r>
              <a:rPr lang="fr-FR" dirty="0" err="1" smtClean="0"/>
              <a:t>inhabitant</a:t>
            </a:r>
            <a:endParaRPr lang="fr-FR" dirty="0" smtClean="0"/>
          </a:p>
          <a:p>
            <a:r>
              <a:rPr lang="fr-FR" b="1" dirty="0" smtClean="0"/>
              <a:t>580Kg for </a:t>
            </a:r>
            <a:r>
              <a:rPr lang="fr-FR" b="1" dirty="0" err="1" smtClean="0"/>
              <a:t>housold</a:t>
            </a:r>
            <a:r>
              <a:rPr lang="fr-FR" b="1" dirty="0" smtClean="0"/>
              <a:t> </a:t>
            </a:r>
            <a:r>
              <a:rPr lang="fr-FR" b="1" dirty="0" err="1" smtClean="0"/>
              <a:t>waste</a:t>
            </a:r>
            <a:r>
              <a:rPr lang="fr-FR" b="1" dirty="0" smtClean="0"/>
              <a:t> (-2% in 10years)</a:t>
            </a:r>
          </a:p>
          <a:p>
            <a:r>
              <a:rPr lang="fr-FR" b="1" dirty="0" smtClean="0"/>
              <a:t>900Kg </a:t>
            </a:r>
            <a:r>
              <a:rPr lang="fr-FR" b="1" dirty="0" err="1" smtClean="0"/>
              <a:t>Industrial</a:t>
            </a:r>
            <a:r>
              <a:rPr lang="fr-FR" b="1" dirty="0" smtClean="0"/>
              <a:t> </a:t>
            </a:r>
            <a:r>
              <a:rPr lang="fr-FR" b="1" dirty="0" err="1" smtClean="0"/>
              <a:t>Waste</a:t>
            </a:r>
            <a:r>
              <a:rPr lang="fr-FR" b="1" dirty="0" smtClean="0"/>
              <a:t> (-15% in 10 </a:t>
            </a:r>
            <a:r>
              <a:rPr lang="fr-FR" b="1" dirty="0" err="1" smtClean="0"/>
              <a:t>years</a:t>
            </a:r>
            <a:r>
              <a:rPr lang="fr-FR" b="1" dirty="0" smtClean="0"/>
              <a:t>)</a:t>
            </a:r>
          </a:p>
          <a:p>
            <a:r>
              <a:rPr lang="fr-FR" b="1" dirty="0" smtClean="0"/>
              <a:t>3,4t of construction </a:t>
            </a:r>
            <a:r>
              <a:rPr lang="fr-FR" b="1" dirty="0" err="1" smtClean="0"/>
              <a:t>waste</a:t>
            </a:r>
            <a:r>
              <a:rPr lang="fr-FR" b="1" dirty="0" smtClean="0"/>
              <a:t> (-5% in 10 </a:t>
            </a:r>
            <a:r>
              <a:rPr lang="fr-FR" b="1" dirty="0" err="1" smtClean="0"/>
              <a:t>years</a:t>
            </a:r>
            <a:r>
              <a:rPr lang="fr-FR" b="1" dirty="0" smtClean="0"/>
              <a:t>)</a:t>
            </a:r>
            <a:endParaRPr lang="fr-FR" b="1" dirty="0"/>
          </a:p>
          <a:p>
            <a:endParaRPr lang="fr-FR" dirty="0" smtClean="0"/>
          </a:p>
          <a:p>
            <a:r>
              <a:rPr lang="fr-FR" dirty="0" smtClean="0"/>
              <a:t>More </a:t>
            </a:r>
            <a:r>
              <a:rPr lang="fr-FR" dirty="0" err="1" smtClean="0"/>
              <a:t>than</a:t>
            </a:r>
            <a:r>
              <a:rPr lang="fr-FR" dirty="0" smtClean="0"/>
              <a:t> a </a:t>
            </a:r>
            <a:r>
              <a:rPr lang="fr-FR" dirty="0" err="1" smtClean="0"/>
              <a:t>problem</a:t>
            </a:r>
            <a:r>
              <a:rPr lang="fr-FR" dirty="0" smtClean="0"/>
              <a:t>, </a:t>
            </a:r>
            <a:r>
              <a:rPr lang="fr-FR" dirty="0" err="1" smtClean="0"/>
              <a:t>waste</a:t>
            </a:r>
            <a:r>
              <a:rPr lang="fr-FR" dirty="0" smtClean="0"/>
              <a:t> are </a:t>
            </a:r>
            <a:r>
              <a:rPr lang="fr-FR" dirty="0" err="1" smtClean="0"/>
              <a:t>also</a:t>
            </a:r>
            <a:r>
              <a:rPr lang="fr-FR" dirty="0" smtClean="0"/>
              <a:t> a ressource :</a:t>
            </a:r>
          </a:p>
          <a:p>
            <a:r>
              <a:rPr lang="fr-FR" b="1" dirty="0" smtClean="0"/>
              <a:t>111 650 direct jobs</a:t>
            </a:r>
          </a:p>
          <a:p>
            <a:r>
              <a:rPr lang="fr-FR" b="1" dirty="0" smtClean="0"/>
              <a:t>23Mt of CO2 </a:t>
            </a:r>
            <a:r>
              <a:rPr lang="fr-FR" b="1" dirty="0" err="1" smtClean="0"/>
              <a:t>saved</a:t>
            </a:r>
            <a:r>
              <a:rPr lang="fr-FR" b="1" dirty="0" smtClean="0"/>
              <a:t> = about 11 Millions of </a:t>
            </a:r>
            <a:r>
              <a:rPr lang="fr-FR" b="1" dirty="0" err="1" smtClean="0"/>
              <a:t>oil</a:t>
            </a:r>
            <a:r>
              <a:rPr lang="fr-FR" b="1" dirty="0" smtClean="0"/>
              <a:t> </a:t>
            </a:r>
            <a:r>
              <a:rPr lang="fr-FR" b="1" dirty="0" err="1" smtClean="0"/>
              <a:t>saved</a:t>
            </a:r>
            <a:endParaRPr lang="fr-FR" b="1" dirty="0" smtClean="0"/>
          </a:p>
        </p:txBody>
      </p:sp>
    </p:spTree>
    <p:extLst>
      <p:ext uri="{BB962C8B-B14F-4D97-AF65-F5344CB8AC3E}">
        <p14:creationId xmlns:p14="http://schemas.microsoft.com/office/powerpoint/2010/main" val="2101079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401542" y="770448"/>
            <a:ext cx="11388916" cy="1058844"/>
          </a:xfrm>
        </p:spPr>
        <p:txBody>
          <a:bodyPr>
            <a:normAutofit fontScale="90000"/>
          </a:bodyPr>
          <a:lstStyle/>
          <a:p>
            <a:pPr algn="ctr"/>
            <a:r>
              <a:rPr lang="fr-FR" dirty="0" err="1" smtClean="0"/>
              <a:t>Historical</a:t>
            </a:r>
            <a:r>
              <a:rPr lang="fr-FR" dirty="0" smtClean="0"/>
              <a:t> background </a:t>
            </a:r>
            <a:br>
              <a:rPr lang="fr-FR" dirty="0" smtClean="0"/>
            </a:br>
            <a:r>
              <a:rPr lang="fr-FR" dirty="0" smtClean="0"/>
              <a:t>for </a:t>
            </a:r>
            <a:r>
              <a:rPr lang="fr-FR" dirty="0" err="1" smtClean="0"/>
              <a:t>waste</a:t>
            </a:r>
            <a:r>
              <a:rPr lang="fr-FR" dirty="0" smtClean="0"/>
              <a:t> management and </a:t>
            </a:r>
            <a:r>
              <a:rPr lang="fr-FR" dirty="0" err="1" smtClean="0"/>
              <a:t>circular</a:t>
            </a:r>
            <a:r>
              <a:rPr lang="fr-FR" dirty="0" smtClean="0"/>
              <a:t> </a:t>
            </a:r>
            <a:r>
              <a:rPr lang="fr-FR" dirty="0" err="1" smtClean="0"/>
              <a:t>economy</a:t>
            </a:r>
            <a:r>
              <a:rPr lang="fr-FR" dirty="0"/>
              <a:t/>
            </a:r>
            <a:br>
              <a:rPr lang="fr-FR" dirty="0"/>
            </a:br>
            <a:endParaRPr lang="fr-FR" dirty="0"/>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73AE1-5950-4748-95FC-98A910B14992}" type="datetime1">
              <a:rPr kumimoji="0" lang="fr-FR"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08/03/2021</a:t>
            </a:fld>
            <a:endParaRPr kumimoji="0" lang="fr-FR"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99ADF-20A6-40EF-AAB9-F326D6E12C60}" type="slidenum">
              <a:rPr kumimoji="0" lang="fr-FR"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Arial"/>
              <a:ea typeface="+mn-ea"/>
              <a:cs typeface="+mn-cs"/>
            </a:endParaRPr>
          </a:p>
        </p:txBody>
      </p:sp>
      <p:sp>
        <p:nvSpPr>
          <p:cNvPr id="9" name="Espace réservé du contenu 8"/>
          <p:cNvSpPr>
            <a:spLocks noGrp="1"/>
          </p:cNvSpPr>
          <p:nvPr>
            <p:ph sz="quarter" idx="4"/>
          </p:nvPr>
        </p:nvSpPr>
        <p:spPr>
          <a:xfrm>
            <a:off x="401541" y="1768659"/>
            <a:ext cx="11572155" cy="5028709"/>
          </a:xfrm>
        </p:spPr>
        <p:txBody>
          <a:bodyPr>
            <a:normAutofit fontScale="85000" lnSpcReduction="20000"/>
          </a:bodyPr>
          <a:lstStyle/>
          <a:p>
            <a:pPr marL="285750" lvl="0" indent="-285750">
              <a:buFont typeface="Arial" panose="020B0604020202020204" pitchFamily="34" charset="0"/>
              <a:buChar char="•"/>
            </a:pPr>
            <a:r>
              <a:rPr lang="en-US" b="1" dirty="0"/>
              <a:t>1975 : the first Law for waste management </a:t>
            </a:r>
          </a:p>
          <a:p>
            <a:pPr lvl="0"/>
            <a:r>
              <a:rPr lang="en-US" dirty="0" smtClean="0"/>
              <a:t>	The </a:t>
            </a:r>
            <a:r>
              <a:rPr lang="en-US" dirty="0"/>
              <a:t>polluter-payer principle</a:t>
            </a:r>
          </a:p>
          <a:p>
            <a:pPr lvl="0"/>
            <a:r>
              <a:rPr lang="en-US" dirty="0" smtClean="0"/>
              <a:t>	The </a:t>
            </a:r>
            <a:r>
              <a:rPr lang="en-US" dirty="0"/>
              <a:t>extended producer responsibility</a:t>
            </a:r>
          </a:p>
          <a:p>
            <a:pPr lvl="0"/>
            <a:endParaRPr lang="en-US" b="1" dirty="0"/>
          </a:p>
          <a:p>
            <a:pPr marL="285750" lvl="0" indent="-285750">
              <a:buFont typeface="Arial" panose="020B0604020202020204" pitchFamily="34" charset="0"/>
              <a:buChar char="•"/>
            </a:pPr>
            <a:r>
              <a:rPr lang="en-US" b="1" dirty="0"/>
              <a:t>80’s and 90’s : Collection of household waste covers 98% of the population </a:t>
            </a:r>
          </a:p>
          <a:p>
            <a:pPr lvl="0"/>
            <a:endParaRPr lang="en-US" b="1" dirty="0" smtClean="0"/>
          </a:p>
          <a:p>
            <a:pPr marL="285750" lvl="0" indent="-285750">
              <a:buFont typeface="Arial" panose="020B0604020202020204" pitchFamily="34" charset="0"/>
              <a:buChar char="•"/>
            </a:pPr>
            <a:r>
              <a:rPr lang="en-US" b="1" dirty="0" smtClean="0"/>
              <a:t>2009 : </a:t>
            </a:r>
            <a:r>
              <a:rPr lang="en-US" b="1" dirty="0"/>
              <a:t>The </a:t>
            </a:r>
            <a:r>
              <a:rPr lang="en-US" b="1" dirty="0" err="1"/>
              <a:t>Grenelle</a:t>
            </a:r>
            <a:r>
              <a:rPr lang="en-US" b="1" dirty="0"/>
              <a:t> Law emphasizes solid waste management policy</a:t>
            </a:r>
          </a:p>
          <a:p>
            <a:pPr lvl="0"/>
            <a:r>
              <a:rPr lang="en-US" dirty="0" smtClean="0"/>
              <a:t>	Ambitious </a:t>
            </a:r>
            <a:r>
              <a:rPr lang="en-US" dirty="0"/>
              <a:t>prevention and recycling goals</a:t>
            </a:r>
          </a:p>
          <a:p>
            <a:pPr lvl="0"/>
            <a:r>
              <a:rPr lang="en-US" dirty="0" smtClean="0"/>
              <a:t>	Generalization </a:t>
            </a:r>
            <a:r>
              <a:rPr lang="en-US" dirty="0"/>
              <a:t>of local prevention plans and </a:t>
            </a:r>
            <a:r>
              <a:rPr lang="en-US" dirty="0" err="1"/>
              <a:t>programmes</a:t>
            </a:r>
            <a:endParaRPr lang="en-US" dirty="0"/>
          </a:p>
          <a:p>
            <a:pPr lvl="0"/>
            <a:endParaRPr lang="en-US" b="1" dirty="0" smtClean="0"/>
          </a:p>
          <a:p>
            <a:pPr marL="285750" lvl="0" indent="-285750">
              <a:buFont typeface="Arial" panose="020B0604020202020204" pitchFamily="34" charset="0"/>
              <a:buChar char="•"/>
            </a:pPr>
            <a:r>
              <a:rPr lang="en-US" b="1" dirty="0" smtClean="0"/>
              <a:t>2015 : </a:t>
            </a:r>
            <a:r>
              <a:rPr lang="en-US" b="1" dirty="0"/>
              <a:t>The Law for energy transition and green growth </a:t>
            </a:r>
            <a:r>
              <a:rPr lang="en-US" dirty="0"/>
              <a:t>defines an integrated approach to waste management that considers </a:t>
            </a:r>
            <a:r>
              <a:rPr lang="en-US" dirty="0" smtClean="0"/>
              <a:t>both</a:t>
            </a:r>
            <a:br>
              <a:rPr lang="en-US" dirty="0" smtClean="0"/>
            </a:br>
            <a:r>
              <a:rPr lang="en-US" dirty="0" smtClean="0"/>
              <a:t>             </a:t>
            </a:r>
            <a:r>
              <a:rPr lang="en-US" dirty="0"/>
              <a:t>"climate“ issues and “circular economy” </a:t>
            </a:r>
            <a:endParaRPr lang="en-US" dirty="0" smtClean="0"/>
          </a:p>
          <a:p>
            <a:pPr lvl="0"/>
            <a:endParaRPr lang="en-US" b="1" dirty="0"/>
          </a:p>
          <a:p>
            <a:pPr marL="285750" lvl="0" indent="-285750">
              <a:buFont typeface="Arial" panose="020B0604020202020204" pitchFamily="34" charset="0"/>
              <a:buChar char="•"/>
            </a:pPr>
            <a:r>
              <a:rPr lang="en-US" b="1" dirty="0" smtClean="0"/>
              <a:t>2018 : Circular economy roadmap in </a:t>
            </a:r>
            <a:r>
              <a:rPr lang="en-US" b="1" dirty="0"/>
              <a:t>A</a:t>
            </a:r>
            <a:r>
              <a:rPr lang="en-US" b="1" dirty="0" smtClean="0"/>
              <a:t>pril 2018 </a:t>
            </a:r>
            <a:r>
              <a:rPr lang="en-US" dirty="0" smtClean="0"/>
              <a:t>(including 50 measures) and </a:t>
            </a:r>
            <a:r>
              <a:rPr lang="en-US" b="1" dirty="0" smtClean="0"/>
              <a:t>AGEC Law in </a:t>
            </a:r>
            <a:r>
              <a:rPr lang="en-US" b="1" dirty="0"/>
              <a:t>F</a:t>
            </a:r>
            <a:r>
              <a:rPr lang="en-US" b="1" dirty="0" smtClean="0"/>
              <a:t>ebruary 2020 </a:t>
            </a:r>
            <a:r>
              <a:rPr lang="en-US" dirty="0" smtClean="0"/>
              <a:t>(100 anti-waste measures).</a:t>
            </a:r>
            <a:endParaRPr lang="en-US" dirty="0"/>
          </a:p>
          <a:p>
            <a:pPr lvl="0"/>
            <a:r>
              <a:rPr lang="fr-FR" dirty="0" smtClean="0"/>
              <a:t>.  </a:t>
            </a:r>
            <a:endParaRPr lang="fr-FR" dirty="0"/>
          </a:p>
          <a:p>
            <a:endParaRPr lang="fr-FR" dirty="0"/>
          </a:p>
          <a:p>
            <a:pPr marL="285750" indent="-285750">
              <a:buFontTx/>
              <a:buChar char="-"/>
            </a:pPr>
            <a:endParaRPr lang="fr-FR" dirty="0"/>
          </a:p>
          <a:p>
            <a:pPr marL="285750" indent="-285750">
              <a:buFontTx/>
              <a:buChar char="-"/>
            </a:pPr>
            <a:endParaRPr lang="fr-FR" dirty="0"/>
          </a:p>
        </p:txBody>
      </p:sp>
      <p:sp>
        <p:nvSpPr>
          <p:cNvPr id="10" name="Espace réservé du contenu 9"/>
          <p:cNvSpPr>
            <a:spLocks noGrp="1"/>
          </p:cNvSpPr>
          <p:nvPr>
            <p:ph sz="quarter" idx="15"/>
          </p:nvPr>
        </p:nvSpPr>
        <p:spPr/>
        <p:txBody>
          <a:bodyPr/>
          <a:lstStyle/>
          <a:p>
            <a:endParaRPr lang="fr-FR"/>
          </a:p>
        </p:txBody>
      </p:sp>
      <p:pic>
        <p:nvPicPr>
          <p:cNvPr id="2" name="Image 1"/>
          <p:cNvPicPr>
            <a:picLocks noChangeAspect="1"/>
          </p:cNvPicPr>
          <p:nvPr/>
        </p:nvPicPr>
        <p:blipFill>
          <a:blip r:embed="rId3"/>
          <a:stretch>
            <a:fillRect/>
          </a:stretch>
        </p:blipFill>
        <p:spPr>
          <a:xfrm>
            <a:off x="7364242" y="1623113"/>
            <a:ext cx="2173801" cy="2114170"/>
          </a:xfrm>
          <a:prstGeom prst="rect">
            <a:avLst/>
          </a:prstGeom>
        </p:spPr>
      </p:pic>
      <p:pic>
        <p:nvPicPr>
          <p:cNvPr id="11" name="Image 10"/>
          <p:cNvPicPr>
            <a:picLocks noChangeAspect="1"/>
          </p:cNvPicPr>
          <p:nvPr/>
        </p:nvPicPr>
        <p:blipFill>
          <a:blip r:embed="rId4"/>
          <a:stretch>
            <a:fillRect/>
          </a:stretch>
        </p:blipFill>
        <p:spPr>
          <a:xfrm>
            <a:off x="9284076" y="3484600"/>
            <a:ext cx="2580753" cy="1374628"/>
          </a:xfrm>
          <a:prstGeom prst="rect">
            <a:avLst/>
          </a:prstGeom>
        </p:spPr>
      </p:pic>
    </p:spTree>
    <p:extLst>
      <p:ext uri="{BB962C8B-B14F-4D97-AF65-F5344CB8AC3E}">
        <p14:creationId xmlns:p14="http://schemas.microsoft.com/office/powerpoint/2010/main" val="3643247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401542" y="770449"/>
            <a:ext cx="11388916" cy="775742"/>
          </a:xfrm>
        </p:spPr>
        <p:txBody>
          <a:bodyPr>
            <a:normAutofit fontScale="90000"/>
          </a:bodyPr>
          <a:lstStyle/>
          <a:p>
            <a:pPr algn="ctr"/>
            <a:r>
              <a:rPr lang="fr-FR" dirty="0" err="1" smtClean="0"/>
              <a:t>ADEME’s</a:t>
            </a:r>
            <a:r>
              <a:rPr lang="fr-FR" dirty="0" smtClean="0"/>
              <a:t> mission and expertise to support </a:t>
            </a:r>
            <a:br>
              <a:rPr lang="fr-FR" dirty="0" smtClean="0"/>
            </a:br>
            <a:r>
              <a:rPr lang="fr-FR" dirty="0" err="1" smtClean="0"/>
              <a:t>waste</a:t>
            </a:r>
            <a:r>
              <a:rPr lang="fr-FR" dirty="0" smtClean="0"/>
              <a:t> management and </a:t>
            </a:r>
            <a:r>
              <a:rPr lang="fr-FR" dirty="0" err="1" smtClean="0"/>
              <a:t>circular</a:t>
            </a:r>
            <a:r>
              <a:rPr lang="fr-FR" dirty="0" smtClean="0"/>
              <a:t> </a:t>
            </a:r>
            <a:r>
              <a:rPr lang="fr-FR" dirty="0" err="1" smtClean="0"/>
              <a:t>economy</a:t>
            </a:r>
            <a:endParaRPr lang="fr-FR" dirty="0"/>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73AE1-5950-4748-95FC-98A910B14992}" type="datetime1">
              <a:rPr kumimoji="0" lang="fr-FR"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08/03/2021</a:t>
            </a:fld>
            <a:endParaRPr kumimoji="0" lang="fr-FR"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99ADF-20A6-40EF-AAB9-F326D6E12C60}" type="slidenum">
              <a:rPr kumimoji="0" lang="fr-FR"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Arial"/>
              <a:ea typeface="+mn-ea"/>
              <a:cs typeface="+mn-cs"/>
            </a:endParaRPr>
          </a:p>
        </p:txBody>
      </p:sp>
      <p:sp>
        <p:nvSpPr>
          <p:cNvPr id="9" name="Espace réservé du contenu 8"/>
          <p:cNvSpPr>
            <a:spLocks noGrp="1"/>
          </p:cNvSpPr>
          <p:nvPr>
            <p:ph sz="quarter" idx="4"/>
          </p:nvPr>
        </p:nvSpPr>
        <p:spPr>
          <a:xfrm>
            <a:off x="1186633" y="2161800"/>
            <a:ext cx="6294822" cy="3399202"/>
          </a:xfrm>
        </p:spPr>
        <p:txBody>
          <a:bodyPr>
            <a:noAutofit/>
          </a:bodyPr>
          <a:lstStyle/>
          <a:p>
            <a:pPr marL="285750" indent="-285750">
              <a:buFont typeface="Wingdings" panose="05000000000000000000" pitchFamily="2" charset="2"/>
              <a:buChar char="§"/>
            </a:pPr>
            <a:r>
              <a:rPr lang="en-US" b="1" dirty="0"/>
              <a:t>Advise government </a:t>
            </a:r>
            <a:r>
              <a:rPr lang="en-US" dirty="0"/>
              <a:t>on policies and </a:t>
            </a:r>
            <a:r>
              <a:rPr lang="en-US" dirty="0" smtClean="0"/>
              <a:t>measures (support for the implementation of national, regional and local plans) </a:t>
            </a:r>
            <a:endParaRPr lang="en-US" dirty="0"/>
          </a:p>
          <a:p>
            <a:endParaRPr lang="en-US" b="1" dirty="0"/>
          </a:p>
          <a:p>
            <a:pPr marL="285750" indent="-285750">
              <a:buFont typeface="Wingdings" panose="05000000000000000000" pitchFamily="2" charset="2"/>
              <a:buChar char="§"/>
            </a:pPr>
            <a:r>
              <a:rPr lang="en-US" b="1" dirty="0"/>
              <a:t>Provide expertise for companies and local authorities</a:t>
            </a:r>
          </a:p>
          <a:p>
            <a:endParaRPr lang="en-US" dirty="0"/>
          </a:p>
          <a:p>
            <a:pPr marL="285750" indent="-285750">
              <a:buFont typeface="Wingdings" panose="05000000000000000000" pitchFamily="2" charset="2"/>
              <a:buChar char="§"/>
            </a:pPr>
            <a:r>
              <a:rPr lang="en-US" b="1" dirty="0"/>
              <a:t>Create public awareness</a:t>
            </a:r>
          </a:p>
          <a:p>
            <a:endParaRPr lang="en-US" dirty="0"/>
          </a:p>
          <a:p>
            <a:pPr marL="285750" indent="-285750">
              <a:buFont typeface="Wingdings" panose="05000000000000000000" pitchFamily="2" charset="2"/>
              <a:buChar char="§"/>
            </a:pPr>
            <a:r>
              <a:rPr lang="en-US" b="1" dirty="0"/>
              <a:t>Support investments that help to manage waste in the context of circular </a:t>
            </a:r>
            <a:r>
              <a:rPr lang="en-US" b="1" dirty="0" smtClean="0"/>
              <a:t>economy (Waste National Fund)</a:t>
            </a:r>
            <a:endParaRPr lang="en-US" b="1" dirty="0"/>
          </a:p>
          <a:p>
            <a:endParaRPr lang="en-US" dirty="0"/>
          </a:p>
          <a:p>
            <a:pPr marL="285750" indent="-285750">
              <a:buFont typeface="Wingdings" panose="05000000000000000000" pitchFamily="2" charset="2"/>
              <a:buChar char="§"/>
            </a:pPr>
            <a:r>
              <a:rPr lang="en-US" b="1" dirty="0"/>
              <a:t>Accompany Research and Innovation </a:t>
            </a:r>
            <a:r>
              <a:rPr lang="en-US" dirty="0"/>
              <a:t>for green technologies</a:t>
            </a:r>
          </a:p>
          <a:p>
            <a:pPr lvl="0"/>
            <a:endParaRPr lang="en-US" dirty="0" smtClean="0"/>
          </a:p>
          <a:p>
            <a:pPr lvl="0"/>
            <a:endParaRPr lang="fr-FR" dirty="0"/>
          </a:p>
          <a:p>
            <a:endParaRPr lang="fr-FR" dirty="0"/>
          </a:p>
          <a:p>
            <a:endParaRPr lang="fr-FR" dirty="0"/>
          </a:p>
          <a:p>
            <a:pPr marL="285750" indent="-285750">
              <a:buFontTx/>
              <a:buChar char="-"/>
            </a:pPr>
            <a:endParaRPr lang="fr-FR" dirty="0"/>
          </a:p>
          <a:p>
            <a:pPr marL="285750" indent="-285750">
              <a:buFontTx/>
              <a:buChar char="-"/>
            </a:pPr>
            <a:endParaRPr lang="fr-FR" dirty="0"/>
          </a:p>
        </p:txBody>
      </p:sp>
      <p:pic>
        <p:nvPicPr>
          <p:cNvPr id="6" name="Image 5"/>
          <p:cNvPicPr>
            <a:picLocks noChangeAspect="1"/>
          </p:cNvPicPr>
          <p:nvPr/>
        </p:nvPicPr>
        <p:blipFill>
          <a:blip r:embed="rId2"/>
          <a:stretch>
            <a:fillRect/>
          </a:stretch>
        </p:blipFill>
        <p:spPr>
          <a:xfrm>
            <a:off x="8133652" y="2161800"/>
            <a:ext cx="2511770" cy="4115157"/>
          </a:xfrm>
          <a:prstGeom prst="rect">
            <a:avLst/>
          </a:prstGeom>
        </p:spPr>
      </p:pic>
    </p:spTree>
    <p:extLst>
      <p:ext uri="{BB962C8B-B14F-4D97-AF65-F5344CB8AC3E}">
        <p14:creationId xmlns:p14="http://schemas.microsoft.com/office/powerpoint/2010/main" val="334444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401542" y="770449"/>
            <a:ext cx="11388916" cy="775742"/>
          </a:xfrm>
        </p:spPr>
        <p:txBody>
          <a:bodyPr>
            <a:normAutofit/>
          </a:bodyPr>
          <a:lstStyle/>
          <a:p>
            <a:pPr algn="ctr"/>
            <a:r>
              <a:rPr lang="fr-FR" dirty="0" smtClean="0"/>
              <a:t>Management of the </a:t>
            </a:r>
            <a:r>
              <a:rPr lang="fr-FR" dirty="0" err="1" smtClean="0"/>
              <a:t>Waste</a:t>
            </a:r>
            <a:r>
              <a:rPr lang="fr-FR" dirty="0" smtClean="0"/>
              <a:t> National </a:t>
            </a:r>
            <a:r>
              <a:rPr lang="fr-FR" dirty="0" err="1" smtClean="0"/>
              <a:t>Fund</a:t>
            </a:r>
            <a:endParaRPr lang="fr-FR" dirty="0"/>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73AE1-5950-4748-95FC-98A910B14992}" type="datetime1">
              <a:rPr kumimoji="0" lang="fr-FR"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08/03/2021</a:t>
            </a:fld>
            <a:endParaRPr kumimoji="0" lang="fr-FR"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99ADF-20A6-40EF-AAB9-F326D6E12C60}" type="slidenum">
              <a:rPr kumimoji="0" lang="fr-FR"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Arial"/>
              <a:ea typeface="+mn-ea"/>
              <a:cs typeface="+mn-cs"/>
            </a:endParaRPr>
          </a:p>
        </p:txBody>
      </p:sp>
      <p:sp>
        <p:nvSpPr>
          <p:cNvPr id="9" name="Espace réservé du contenu 8"/>
          <p:cNvSpPr>
            <a:spLocks noGrp="1"/>
          </p:cNvSpPr>
          <p:nvPr>
            <p:ph sz="quarter" idx="4"/>
          </p:nvPr>
        </p:nvSpPr>
        <p:spPr>
          <a:xfrm>
            <a:off x="1186633" y="2161800"/>
            <a:ext cx="7780386" cy="3399202"/>
          </a:xfrm>
        </p:spPr>
        <p:txBody>
          <a:bodyPr>
            <a:noAutofit/>
          </a:bodyPr>
          <a:lstStyle/>
          <a:p>
            <a:pPr marL="285750" indent="-285750">
              <a:buFont typeface="Wingdings" panose="05000000000000000000" pitchFamily="2" charset="2"/>
              <a:buChar char="§"/>
            </a:pPr>
            <a:r>
              <a:rPr lang="en-US" b="1" dirty="0"/>
              <a:t>Over the last decade :</a:t>
            </a:r>
          </a:p>
          <a:p>
            <a:pPr marL="285750" indent="-285750">
              <a:buFont typeface="Wingdings" panose="05000000000000000000" pitchFamily="2" charset="2"/>
              <a:buChar char="§"/>
            </a:pPr>
            <a:r>
              <a:rPr lang="en-US" b="1" dirty="0"/>
              <a:t>Over </a:t>
            </a:r>
            <a:r>
              <a:rPr lang="en-US" b="1" dirty="0" smtClean="0"/>
              <a:t>1.5 billion </a:t>
            </a:r>
            <a:r>
              <a:rPr lang="en-US" b="1" dirty="0"/>
              <a:t>euros allocated</a:t>
            </a:r>
          </a:p>
          <a:p>
            <a:pPr marL="285750" indent="-285750">
              <a:buFont typeface="Wingdings" panose="05000000000000000000" pitchFamily="2" charset="2"/>
              <a:buChar char="§"/>
            </a:pPr>
            <a:r>
              <a:rPr lang="en-US" b="1" dirty="0" smtClean="0"/>
              <a:t>More </a:t>
            </a:r>
            <a:r>
              <a:rPr lang="en-US" b="1" dirty="0"/>
              <a:t>than 15 000 operations that include:</a:t>
            </a:r>
          </a:p>
          <a:p>
            <a:pPr marL="644525" lvl="1" indent="-285750">
              <a:buFont typeface="Wingdings" panose="05000000000000000000" pitchFamily="2" charset="2"/>
              <a:buChar char="§"/>
            </a:pPr>
            <a:r>
              <a:rPr lang="en-US" b="1" dirty="0"/>
              <a:t>Preparatory studies to support decision-making</a:t>
            </a:r>
            <a:r>
              <a:rPr lang="en-US" b="1" dirty="0" smtClean="0"/>
              <a:t>,</a:t>
            </a:r>
            <a:endParaRPr lang="en-US" b="1" dirty="0"/>
          </a:p>
          <a:p>
            <a:pPr marL="644525" lvl="1" indent="-285750">
              <a:buFont typeface="Wingdings" panose="05000000000000000000" pitchFamily="2" charset="2"/>
              <a:buChar char="§"/>
            </a:pPr>
            <a:r>
              <a:rPr lang="en-US" b="1" dirty="0" smtClean="0"/>
              <a:t>Financial support to </a:t>
            </a:r>
            <a:r>
              <a:rPr lang="en-US" b="1" dirty="0"/>
              <a:t>local authorities and </a:t>
            </a:r>
            <a:r>
              <a:rPr lang="en-US" b="1" dirty="0" smtClean="0"/>
              <a:t>companies </a:t>
            </a:r>
            <a:r>
              <a:rPr lang="en-US" b="1" dirty="0"/>
              <a:t>for </a:t>
            </a:r>
            <a:r>
              <a:rPr lang="en-US" b="1" dirty="0" smtClean="0"/>
              <a:t>investment projects (waste disposal centers, sorting centers, composting platforms, incinerators, …)  </a:t>
            </a:r>
          </a:p>
          <a:p>
            <a:pPr marL="644525" lvl="1" indent="-285750">
              <a:buFont typeface="Wingdings" panose="05000000000000000000" pitchFamily="2" charset="2"/>
              <a:buChar char="§"/>
            </a:pPr>
            <a:r>
              <a:rPr lang="en-US" b="1" dirty="0" smtClean="0"/>
              <a:t>Working </a:t>
            </a:r>
            <a:r>
              <a:rPr lang="en-US" b="1" dirty="0"/>
              <a:t>with local authorities to implement the mechanism to “Pay-as-you-Throw” instead of a flat rate irrespective of the amount of waste generated</a:t>
            </a:r>
            <a:r>
              <a:rPr lang="en-US" b="1" dirty="0" smtClean="0"/>
              <a:t>.</a:t>
            </a:r>
            <a:endParaRPr lang="en-US" dirty="0"/>
          </a:p>
          <a:p>
            <a:pPr lvl="0"/>
            <a:endParaRPr lang="en-US" dirty="0" smtClean="0"/>
          </a:p>
          <a:p>
            <a:pPr lvl="0"/>
            <a:endParaRPr lang="fr-FR" dirty="0"/>
          </a:p>
          <a:p>
            <a:endParaRPr lang="fr-FR" dirty="0"/>
          </a:p>
          <a:p>
            <a:endParaRPr lang="fr-FR" dirty="0"/>
          </a:p>
          <a:p>
            <a:pPr marL="285750" indent="-285750">
              <a:buFontTx/>
              <a:buChar char="-"/>
            </a:pPr>
            <a:endParaRPr lang="fr-FR" dirty="0"/>
          </a:p>
          <a:p>
            <a:pPr marL="285750" indent="-285750">
              <a:buFontTx/>
              <a:buChar char="-"/>
            </a:pPr>
            <a:endParaRPr lang="fr-FR" dirty="0"/>
          </a:p>
        </p:txBody>
      </p:sp>
      <p:sp>
        <p:nvSpPr>
          <p:cNvPr id="10" name="Espace réservé du contenu 9"/>
          <p:cNvSpPr>
            <a:spLocks noGrp="1"/>
          </p:cNvSpPr>
          <p:nvPr>
            <p:ph sz="quarter" idx="15"/>
          </p:nvPr>
        </p:nvSpPr>
        <p:spPr/>
        <p:txBody>
          <a:bodyPr/>
          <a:lstStyle/>
          <a:p>
            <a:pPr algn="ctr"/>
            <a:r>
              <a:rPr lang="fr-FR" sz="2400" b="1" dirty="0" smtClean="0"/>
              <a:t>FOCUS 1</a:t>
            </a:r>
            <a:endParaRPr lang="fr-FR" sz="2400" b="1" dirty="0"/>
          </a:p>
        </p:txBody>
      </p:sp>
      <p:pic>
        <p:nvPicPr>
          <p:cNvPr id="2" name="Image 1"/>
          <p:cNvPicPr>
            <a:picLocks noChangeAspect="1"/>
          </p:cNvPicPr>
          <p:nvPr/>
        </p:nvPicPr>
        <p:blipFill>
          <a:blip r:embed="rId3"/>
          <a:stretch>
            <a:fillRect/>
          </a:stretch>
        </p:blipFill>
        <p:spPr>
          <a:xfrm>
            <a:off x="9193161" y="1702145"/>
            <a:ext cx="1842250" cy="4459681"/>
          </a:xfrm>
          <a:prstGeom prst="rect">
            <a:avLst/>
          </a:prstGeom>
        </p:spPr>
      </p:pic>
    </p:spTree>
    <p:extLst>
      <p:ext uri="{BB962C8B-B14F-4D97-AF65-F5344CB8AC3E}">
        <p14:creationId xmlns:p14="http://schemas.microsoft.com/office/powerpoint/2010/main" val="2499652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392532" y="631016"/>
            <a:ext cx="11388916" cy="775742"/>
          </a:xfrm>
        </p:spPr>
        <p:txBody>
          <a:bodyPr>
            <a:normAutofit/>
          </a:bodyPr>
          <a:lstStyle/>
          <a:p>
            <a:pPr algn="ctr"/>
            <a:r>
              <a:rPr lang="fr-FR" dirty="0" smtClean="0"/>
              <a:t>Extended Producer </a:t>
            </a:r>
            <a:r>
              <a:rPr lang="fr-FR" dirty="0" err="1" smtClean="0"/>
              <a:t>Responsibility</a:t>
            </a:r>
            <a:r>
              <a:rPr lang="fr-FR" dirty="0" smtClean="0"/>
              <a:t> (EPR)</a:t>
            </a:r>
            <a:endParaRPr lang="fr-FR" dirty="0"/>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73AE1-5950-4748-95FC-98A910B14992}" type="datetime1">
              <a:rPr kumimoji="0" lang="fr-FR"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08/03/2021</a:t>
            </a:fld>
            <a:endParaRPr kumimoji="0" lang="fr-FR"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99ADF-20A6-40EF-AAB9-F326D6E12C60}" type="slidenum">
              <a:rPr kumimoji="0" lang="fr-FR"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Arial"/>
              <a:ea typeface="+mn-ea"/>
              <a:cs typeface="+mn-cs"/>
            </a:endParaRPr>
          </a:p>
        </p:txBody>
      </p:sp>
      <p:sp>
        <p:nvSpPr>
          <p:cNvPr id="9" name="Espace réservé du contenu 8"/>
          <p:cNvSpPr>
            <a:spLocks noGrp="1"/>
          </p:cNvSpPr>
          <p:nvPr>
            <p:ph sz="quarter" idx="4"/>
          </p:nvPr>
        </p:nvSpPr>
        <p:spPr>
          <a:xfrm>
            <a:off x="596897" y="1628266"/>
            <a:ext cx="11054327" cy="1269658"/>
          </a:xfrm>
        </p:spPr>
        <p:txBody>
          <a:bodyPr>
            <a:noAutofit/>
          </a:bodyPr>
          <a:lstStyle/>
          <a:p>
            <a:pPr marL="285750" indent="-285750">
              <a:buFont typeface="Wingdings" panose="05000000000000000000" pitchFamily="2" charset="2"/>
              <a:buChar char="§"/>
            </a:pPr>
            <a:r>
              <a:rPr lang="en-US" b="1" dirty="0" smtClean="0"/>
              <a:t>The </a:t>
            </a:r>
            <a:r>
              <a:rPr lang="en-US" b="1" dirty="0"/>
              <a:t>principle of producer </a:t>
            </a:r>
            <a:r>
              <a:rPr lang="en-US" b="1" dirty="0" smtClean="0"/>
              <a:t>responsibility, transferring the responsibility of waste management from municipalities to producers, </a:t>
            </a:r>
            <a:r>
              <a:rPr lang="en-US" b="1" dirty="0"/>
              <a:t>was stated at the European level by the Directive of 15 July 1975 (amended</a:t>
            </a:r>
            <a:r>
              <a:rPr lang="en-US" b="1" dirty="0" smtClean="0"/>
              <a:t>).</a:t>
            </a:r>
          </a:p>
          <a:p>
            <a:pPr marL="285750" indent="-285750">
              <a:buFont typeface="Wingdings" panose="05000000000000000000" pitchFamily="2" charset="2"/>
              <a:buChar char="§"/>
            </a:pPr>
            <a:r>
              <a:rPr lang="en-US" b="1" dirty="0" smtClean="0"/>
              <a:t>“</a:t>
            </a:r>
            <a:r>
              <a:rPr lang="en-US" b="1" dirty="0"/>
              <a:t>In accordance with the “polluter pays” principle, the cost of disposing of waste (…) shall be borne by</a:t>
            </a:r>
          </a:p>
          <a:p>
            <a:r>
              <a:rPr lang="en-US" b="1" dirty="0" smtClean="0"/>
              <a:t>     - the </a:t>
            </a:r>
            <a:r>
              <a:rPr lang="en-US" b="1" dirty="0"/>
              <a:t>holder who has waste handled by a waste collector or by an undertaking</a:t>
            </a:r>
            <a:r>
              <a:rPr lang="en-US" b="1" dirty="0" smtClean="0"/>
              <a:t>(…),</a:t>
            </a:r>
          </a:p>
          <a:p>
            <a:r>
              <a:rPr lang="en-US" b="1" dirty="0" smtClean="0"/>
              <a:t>     - and/or </a:t>
            </a:r>
            <a:r>
              <a:rPr lang="en-US" b="1" dirty="0"/>
              <a:t>the previous holders or the </a:t>
            </a:r>
            <a:r>
              <a:rPr lang="en-US" b="1" dirty="0" smtClean="0"/>
              <a:t>producer </a:t>
            </a:r>
            <a:r>
              <a:rPr lang="en-US" b="1" dirty="0"/>
              <a:t>from which the waste came</a:t>
            </a:r>
            <a:r>
              <a:rPr lang="en-US" b="1" dirty="0" smtClean="0"/>
              <a:t>”.</a:t>
            </a:r>
            <a:endParaRPr lang="en-US" b="1" dirty="0"/>
          </a:p>
          <a:p>
            <a:pPr marL="285750" lvl="0" indent="-285750">
              <a:buFont typeface="Wingdings" panose="05000000000000000000" pitchFamily="2" charset="2"/>
              <a:buChar char="§"/>
            </a:pPr>
            <a:r>
              <a:rPr lang="en-US" b="1" dirty="0" smtClean="0">
                <a:solidFill>
                  <a:prstClr val="black"/>
                </a:solidFill>
              </a:rPr>
              <a:t>France has set 18 different EPR schemes.</a:t>
            </a:r>
            <a:endParaRPr lang="en-US" b="1" dirty="0">
              <a:solidFill>
                <a:prstClr val="black"/>
              </a:solidFill>
            </a:endParaRPr>
          </a:p>
          <a:p>
            <a:pPr lvl="0"/>
            <a:endParaRPr lang="en-US" dirty="0" smtClean="0"/>
          </a:p>
          <a:p>
            <a:pPr lvl="0"/>
            <a:endParaRPr lang="fr-FR" dirty="0"/>
          </a:p>
          <a:p>
            <a:endParaRPr lang="fr-FR" dirty="0"/>
          </a:p>
          <a:p>
            <a:endParaRPr lang="fr-FR" dirty="0"/>
          </a:p>
          <a:p>
            <a:pPr marL="285750" indent="-285750">
              <a:buFontTx/>
              <a:buChar char="-"/>
            </a:pPr>
            <a:endParaRPr lang="fr-FR" dirty="0"/>
          </a:p>
          <a:p>
            <a:pPr marL="285750" indent="-285750">
              <a:buFontTx/>
              <a:buChar char="-"/>
            </a:pPr>
            <a:endParaRPr lang="fr-FR" dirty="0"/>
          </a:p>
        </p:txBody>
      </p:sp>
      <p:pic>
        <p:nvPicPr>
          <p:cNvPr id="7" name="Image 6"/>
          <p:cNvPicPr>
            <a:picLocks noChangeAspect="1"/>
          </p:cNvPicPr>
          <p:nvPr/>
        </p:nvPicPr>
        <p:blipFill>
          <a:blip r:embed="rId3"/>
          <a:stretch>
            <a:fillRect/>
          </a:stretch>
        </p:blipFill>
        <p:spPr>
          <a:xfrm>
            <a:off x="2051822" y="3955602"/>
            <a:ext cx="8461981" cy="2267909"/>
          </a:xfrm>
          <a:prstGeom prst="rect">
            <a:avLst/>
          </a:prstGeom>
        </p:spPr>
      </p:pic>
      <p:sp>
        <p:nvSpPr>
          <p:cNvPr id="11" name="Espace réservé du contenu 9"/>
          <p:cNvSpPr txBox="1">
            <a:spLocks/>
          </p:cNvSpPr>
          <p:nvPr/>
        </p:nvSpPr>
        <p:spPr>
          <a:xfrm>
            <a:off x="9194800" y="300185"/>
            <a:ext cx="2736396" cy="539538"/>
          </a:xfrm>
          <a:prstGeom prst="rect">
            <a:avLst/>
          </a:prstGeom>
        </p:spPr>
        <p:txBody>
          <a:bodyPr vert="horz" lIns="91440" tIns="45720" rIns="91440" bIns="45720" rtlCol="0">
            <a:normAutofit/>
          </a:bodyPr>
          <a:lstStyle>
            <a:lvl1pPr marL="0" indent="0" algn="r" defTabSz="914400" rtl="0" eaLnBrk="1" latinLnBrk="0" hangingPunct="1">
              <a:lnSpc>
                <a:spcPct val="100000"/>
              </a:lnSpc>
              <a:spcBef>
                <a:spcPts val="0"/>
              </a:spcBef>
              <a:spcAft>
                <a:spcPts val="0"/>
              </a:spcAft>
              <a:buFont typeface="+mj-lt"/>
              <a:buNone/>
              <a:defRPr sz="1100" b="0" kern="1200">
                <a:solidFill>
                  <a:schemeClr val="tx1"/>
                </a:solidFill>
                <a:latin typeface="+mn-lt"/>
                <a:ea typeface="+mn-ea"/>
                <a:cs typeface="+mn-cs"/>
              </a:defRPr>
            </a:lvl1pPr>
            <a:lvl2pPr marL="358775" indent="0" algn="l" defTabSz="914400" rtl="0" eaLnBrk="1" latinLnBrk="0" hangingPunct="1">
              <a:lnSpc>
                <a:spcPct val="100000"/>
              </a:lnSpc>
              <a:spcBef>
                <a:spcPts val="0"/>
              </a:spcBef>
              <a:spcAft>
                <a:spcPts val="1200"/>
              </a:spcAft>
              <a:buFont typeface="+mj-lt"/>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400" b="1" dirty="0" smtClean="0"/>
              <a:t>FOCUS 2</a:t>
            </a:r>
            <a:endParaRPr lang="fr-FR" sz="2400" b="1" dirty="0"/>
          </a:p>
        </p:txBody>
      </p:sp>
    </p:spTree>
    <p:extLst>
      <p:ext uri="{BB962C8B-B14F-4D97-AF65-F5344CB8AC3E}">
        <p14:creationId xmlns:p14="http://schemas.microsoft.com/office/powerpoint/2010/main" val="2587195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429603" y="519803"/>
            <a:ext cx="11388916" cy="775742"/>
          </a:xfrm>
        </p:spPr>
        <p:txBody>
          <a:bodyPr>
            <a:normAutofit/>
          </a:bodyPr>
          <a:lstStyle/>
          <a:p>
            <a:pPr algn="ctr"/>
            <a:r>
              <a:rPr lang="fr-FR" dirty="0" smtClean="0"/>
              <a:t>SINOE: </a:t>
            </a:r>
            <a:r>
              <a:rPr lang="fr-FR" dirty="0" err="1" smtClean="0"/>
              <a:t>Decision</a:t>
            </a:r>
            <a:r>
              <a:rPr lang="fr-FR" dirty="0" smtClean="0"/>
              <a:t>-support </a:t>
            </a:r>
            <a:r>
              <a:rPr lang="fr-FR" dirty="0" err="1" smtClean="0"/>
              <a:t>Tool</a:t>
            </a:r>
            <a:r>
              <a:rPr lang="fr-FR" dirty="0" smtClean="0"/>
              <a:t> for local </a:t>
            </a:r>
            <a:r>
              <a:rPr lang="fr-FR" dirty="0" err="1" smtClean="0"/>
              <a:t>authorities</a:t>
            </a:r>
            <a:endParaRPr lang="fr-FR" dirty="0"/>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73AE1-5950-4748-95FC-98A910B14992}" type="datetime1">
              <a:rPr kumimoji="0" lang="fr-FR"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08/03/2021</a:t>
            </a:fld>
            <a:endParaRPr kumimoji="0" lang="fr-FR"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99ADF-20A6-40EF-AAB9-F326D6E12C60}" type="slidenum">
              <a:rPr kumimoji="0" lang="fr-FR"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Arial"/>
              <a:ea typeface="+mn-ea"/>
              <a:cs typeface="+mn-cs"/>
            </a:endParaRPr>
          </a:p>
        </p:txBody>
      </p:sp>
      <p:pic>
        <p:nvPicPr>
          <p:cNvPr id="11" name="Image 10"/>
          <p:cNvPicPr>
            <a:picLocks noChangeAspect="1"/>
          </p:cNvPicPr>
          <p:nvPr/>
        </p:nvPicPr>
        <p:blipFill>
          <a:blip r:embed="rId3"/>
          <a:stretch>
            <a:fillRect/>
          </a:stretch>
        </p:blipFill>
        <p:spPr>
          <a:xfrm>
            <a:off x="1963944" y="1618135"/>
            <a:ext cx="8320233" cy="4603862"/>
          </a:xfrm>
          <a:prstGeom prst="rect">
            <a:avLst/>
          </a:prstGeom>
        </p:spPr>
      </p:pic>
      <p:sp>
        <p:nvSpPr>
          <p:cNvPr id="9" name="Espace réservé du contenu 9"/>
          <p:cNvSpPr>
            <a:spLocks noGrp="1"/>
          </p:cNvSpPr>
          <p:nvPr>
            <p:ph sz="quarter" idx="15"/>
          </p:nvPr>
        </p:nvSpPr>
        <p:spPr>
          <a:xfrm>
            <a:off x="9042400" y="147785"/>
            <a:ext cx="2736396" cy="539538"/>
          </a:xfrm>
        </p:spPr>
        <p:txBody>
          <a:bodyPr/>
          <a:lstStyle/>
          <a:p>
            <a:pPr algn="ctr"/>
            <a:r>
              <a:rPr lang="fr-FR" sz="2400" b="1" dirty="0" smtClean="0"/>
              <a:t>FOCUS 3</a:t>
            </a:r>
            <a:endParaRPr lang="fr-FR" sz="2400" b="1" dirty="0"/>
          </a:p>
        </p:txBody>
      </p:sp>
    </p:spTree>
    <p:extLst>
      <p:ext uri="{BB962C8B-B14F-4D97-AF65-F5344CB8AC3E}">
        <p14:creationId xmlns:p14="http://schemas.microsoft.com/office/powerpoint/2010/main" val="160478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426256" y="1025213"/>
            <a:ext cx="11388916" cy="775742"/>
          </a:xfrm>
        </p:spPr>
        <p:txBody>
          <a:bodyPr>
            <a:normAutofit fontScale="90000"/>
          </a:bodyPr>
          <a:lstStyle/>
          <a:p>
            <a:pPr algn="ctr"/>
            <a:r>
              <a:rPr lang="fr-FR" dirty="0" smtClean="0"/>
              <a:t>OPTIGEDE, </a:t>
            </a:r>
            <a:r>
              <a:rPr lang="en-US" dirty="0" smtClean="0"/>
              <a:t>a </a:t>
            </a:r>
            <a:r>
              <a:rPr lang="en-US" dirty="0"/>
              <a:t>platform for exchange and dissemination of tools </a:t>
            </a:r>
            <a:br>
              <a:rPr lang="en-US" dirty="0"/>
            </a:br>
            <a:endParaRPr lang="fr-FR" dirty="0"/>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73AE1-5950-4748-95FC-98A910B14992}" type="datetime1">
              <a:rPr kumimoji="0" lang="fr-FR"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08/03/2021</a:t>
            </a:fld>
            <a:endParaRPr kumimoji="0" lang="fr-FR"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99ADF-20A6-40EF-AAB9-F326D6E12C60}" type="slidenum">
              <a:rPr kumimoji="0" lang="fr-FR"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Arial"/>
              <a:ea typeface="+mn-ea"/>
              <a:cs typeface="+mn-cs"/>
            </a:endParaRPr>
          </a:p>
        </p:txBody>
      </p:sp>
      <p:sp>
        <p:nvSpPr>
          <p:cNvPr id="2" name="Rectangle 1"/>
          <p:cNvSpPr/>
          <p:nvPr/>
        </p:nvSpPr>
        <p:spPr>
          <a:xfrm>
            <a:off x="987598" y="2345594"/>
            <a:ext cx="8120743" cy="830997"/>
          </a:xfrm>
          <a:prstGeom prst="rect">
            <a:avLst/>
          </a:prstGeom>
        </p:spPr>
        <p:txBody>
          <a:bodyPr wrap="square">
            <a:spAutoFit/>
          </a:bodyPr>
          <a:lstStyle/>
          <a:p>
            <a:r>
              <a:rPr lang="en-US" sz="1600" b="1" dirty="0"/>
              <a:t>OPTIGEDE </a:t>
            </a:r>
            <a:r>
              <a:rPr lang="en-US" sz="1600" b="1" dirty="0" smtClean="0"/>
              <a:t>is for :</a:t>
            </a:r>
          </a:p>
          <a:p>
            <a:pPr marL="285750" indent="-285750">
              <a:buFontTx/>
              <a:buChar char="-"/>
            </a:pPr>
            <a:r>
              <a:rPr lang="en-US" sz="1600" b="1" dirty="0"/>
              <a:t>C</a:t>
            </a:r>
            <a:r>
              <a:rPr lang="en-US" sz="1600" b="1" dirty="0" smtClean="0"/>
              <a:t>ommunities  </a:t>
            </a:r>
          </a:p>
          <a:p>
            <a:pPr marL="285750" indent="-285750">
              <a:buFontTx/>
              <a:buChar char="-"/>
            </a:pPr>
            <a:r>
              <a:rPr lang="en-US" sz="1600" b="1" dirty="0"/>
              <a:t>C</a:t>
            </a:r>
            <a:r>
              <a:rPr lang="en-US" sz="1600" b="1" dirty="0" smtClean="0"/>
              <a:t>ompanies</a:t>
            </a:r>
            <a:endParaRPr lang="fr-FR" sz="1600" b="1" dirty="0"/>
          </a:p>
        </p:txBody>
      </p:sp>
      <p:pic>
        <p:nvPicPr>
          <p:cNvPr id="6" name="Image 5"/>
          <p:cNvPicPr>
            <a:picLocks noChangeAspect="1"/>
          </p:cNvPicPr>
          <p:nvPr/>
        </p:nvPicPr>
        <p:blipFill>
          <a:blip r:embed="rId3"/>
          <a:stretch>
            <a:fillRect/>
          </a:stretch>
        </p:blipFill>
        <p:spPr>
          <a:xfrm>
            <a:off x="4950823" y="1532238"/>
            <a:ext cx="6071219" cy="4729551"/>
          </a:xfrm>
          <a:prstGeom prst="rect">
            <a:avLst/>
          </a:prstGeom>
        </p:spPr>
      </p:pic>
      <p:pic>
        <p:nvPicPr>
          <p:cNvPr id="7" name="Image 6"/>
          <p:cNvPicPr>
            <a:picLocks noChangeAspect="1"/>
          </p:cNvPicPr>
          <p:nvPr/>
        </p:nvPicPr>
        <p:blipFill>
          <a:blip r:embed="rId4"/>
          <a:stretch>
            <a:fillRect/>
          </a:stretch>
        </p:blipFill>
        <p:spPr>
          <a:xfrm>
            <a:off x="1177328" y="4010433"/>
            <a:ext cx="1633870" cy="1261981"/>
          </a:xfrm>
          <a:prstGeom prst="rect">
            <a:avLst/>
          </a:prstGeom>
        </p:spPr>
      </p:pic>
      <p:sp>
        <p:nvSpPr>
          <p:cNvPr id="11" name="Espace réservé du contenu 9"/>
          <p:cNvSpPr>
            <a:spLocks noGrp="1"/>
          </p:cNvSpPr>
          <p:nvPr>
            <p:ph sz="quarter" idx="15"/>
          </p:nvPr>
        </p:nvSpPr>
        <p:spPr>
          <a:xfrm>
            <a:off x="9042400" y="147785"/>
            <a:ext cx="2736396" cy="539538"/>
          </a:xfrm>
        </p:spPr>
        <p:txBody>
          <a:bodyPr/>
          <a:lstStyle/>
          <a:p>
            <a:pPr algn="ctr"/>
            <a:r>
              <a:rPr lang="fr-FR" sz="2400" b="1" dirty="0" smtClean="0"/>
              <a:t>FOCUS 4</a:t>
            </a:r>
            <a:endParaRPr lang="fr-FR" sz="2400" b="1" dirty="0"/>
          </a:p>
        </p:txBody>
      </p:sp>
    </p:spTree>
    <p:extLst>
      <p:ext uri="{BB962C8B-B14F-4D97-AF65-F5344CB8AC3E}">
        <p14:creationId xmlns:p14="http://schemas.microsoft.com/office/powerpoint/2010/main" val="2124222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ADEME">
      <a:dk1>
        <a:sysClr val="windowText" lastClr="000000"/>
      </a:dk1>
      <a:lt1>
        <a:sysClr val="window" lastClr="FFFFFF"/>
      </a:lt1>
      <a:dk2>
        <a:srgbClr val="169B62"/>
      </a:dk2>
      <a:lt2>
        <a:srgbClr val="466964"/>
      </a:lt2>
      <a:accent1>
        <a:srgbClr val="5770BE"/>
      </a:accent1>
      <a:accent2>
        <a:srgbClr val="484D7A"/>
      </a:accent2>
      <a:accent3>
        <a:srgbClr val="FF8D7E"/>
      </a:accent3>
      <a:accent4>
        <a:srgbClr val="FFE800"/>
      </a:accent4>
      <a:accent5>
        <a:srgbClr val="FF9940"/>
      </a:accent5>
      <a:accent6>
        <a:srgbClr val="FF6F4C"/>
      </a:accent6>
      <a:hlink>
        <a:srgbClr val="7D4E5B"/>
      </a:hlink>
      <a:folHlink>
        <a:srgbClr val="A26859"/>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ADEME">
      <a:dk1>
        <a:sysClr val="windowText" lastClr="000000"/>
      </a:dk1>
      <a:lt1>
        <a:sysClr val="window" lastClr="FFFFFF"/>
      </a:lt1>
      <a:dk2>
        <a:srgbClr val="169B62"/>
      </a:dk2>
      <a:lt2>
        <a:srgbClr val="466964"/>
      </a:lt2>
      <a:accent1>
        <a:srgbClr val="5770BE"/>
      </a:accent1>
      <a:accent2>
        <a:srgbClr val="484D7A"/>
      </a:accent2>
      <a:accent3>
        <a:srgbClr val="FF8D7E"/>
      </a:accent3>
      <a:accent4>
        <a:srgbClr val="FFE800"/>
      </a:accent4>
      <a:accent5>
        <a:srgbClr val="FF9940"/>
      </a:accent5>
      <a:accent6>
        <a:srgbClr val="FF6F4C"/>
      </a:accent6>
      <a:hlink>
        <a:srgbClr val="7D4E5B"/>
      </a:hlink>
      <a:folHlink>
        <a:srgbClr val="A26859"/>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2299</TotalTime>
  <Words>3096</Words>
  <Application>Microsoft Office PowerPoint</Application>
  <PresentationFormat>Grand écran</PresentationFormat>
  <Paragraphs>313</Paragraphs>
  <Slides>23</Slides>
  <Notes>11</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23</vt:i4>
      </vt:variant>
    </vt:vector>
  </HeadingPairs>
  <TitlesOfParts>
    <vt:vector size="32" baseType="lpstr">
      <vt:lpstr>Arial</vt:lpstr>
      <vt:lpstr>Arial Unicode MS</vt:lpstr>
      <vt:lpstr>Calibri</vt:lpstr>
      <vt:lpstr>Marianne</vt:lpstr>
      <vt:lpstr>Marianne ExtraBold</vt:lpstr>
      <vt:lpstr>Marianne Medium</vt:lpstr>
      <vt:lpstr>Wingdings</vt:lpstr>
      <vt:lpstr>Thème Office</vt:lpstr>
      <vt:lpstr>1_Thème Office</vt:lpstr>
      <vt:lpstr>Waste management  and circular economy in France</vt:lpstr>
      <vt:lpstr>40 years of expertise </vt:lpstr>
      <vt:lpstr>Some figure about waste in France :</vt:lpstr>
      <vt:lpstr>Historical background  for waste management and circular economy </vt:lpstr>
      <vt:lpstr>ADEME’s mission and expertise to support  waste management and circular economy</vt:lpstr>
      <vt:lpstr>Management of the Waste National Fund</vt:lpstr>
      <vt:lpstr>Extended Producer Responsibility (EPR)</vt:lpstr>
      <vt:lpstr>SINOE: Decision-support Tool for local authorities</vt:lpstr>
      <vt:lpstr>OPTIGEDE, a platform for exchange and dissemination of tools  </vt:lpstr>
      <vt:lpstr>Economie circulaire en Méditerranée (2/5) </vt:lpstr>
      <vt:lpstr>Economie circulaire en Méditerranée (3/5)  </vt:lpstr>
      <vt:lpstr>  </vt:lpstr>
      <vt:lpstr>Présentation PowerPoint</vt:lpstr>
      <vt:lpstr>Présentation PowerPoint</vt:lpstr>
      <vt:lpstr>Présentation PowerPoint</vt:lpstr>
      <vt:lpstr>Présentation PowerPoint</vt:lpstr>
      <vt:lpstr>Présentation PowerPoint</vt:lpstr>
      <vt:lpstr>Conclusions </vt:lpstr>
      <vt:lpstr>SWM and circular economy in Mediterranean </vt:lpstr>
      <vt:lpstr>What is at stake ?   </vt:lpstr>
      <vt:lpstr>ADEME Actions (1/2) at the MED level </vt:lpstr>
      <vt:lpstr>ADEME actions at the MED level (2/2)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Freytet-Gentil</dc:creator>
  <cp:lastModifiedBy>CHAZAL Olivier</cp:lastModifiedBy>
  <cp:revision>97</cp:revision>
  <dcterms:created xsi:type="dcterms:W3CDTF">2020-03-19T10:03:35Z</dcterms:created>
  <dcterms:modified xsi:type="dcterms:W3CDTF">2021-03-08T17:34:58Z</dcterms:modified>
</cp:coreProperties>
</file>